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339" r:id="rId4"/>
    <p:sldId id="342" r:id="rId5"/>
    <p:sldId id="258" r:id="rId6"/>
    <p:sldId id="260" r:id="rId7"/>
    <p:sldId id="338" r:id="rId8"/>
    <p:sldId id="259" r:id="rId9"/>
    <p:sldId id="334" r:id="rId10"/>
    <p:sldId id="261" r:id="rId11"/>
    <p:sldId id="340" r:id="rId12"/>
    <p:sldId id="263" r:id="rId13"/>
    <p:sldId id="341" r:id="rId14"/>
    <p:sldId id="33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24DC9A-1931-443F-8EE9-A3C3554288B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9682FC-9B60-4889-8B86-278922225B3C}">
      <dgm:prSet phldrT="[Text]" custT="1"/>
      <dgm:spPr/>
      <dgm:t>
        <a:bodyPr/>
        <a:lstStyle/>
        <a:p>
          <a:r>
            <a:rPr lang="en-US" sz="2400" dirty="0"/>
            <a:t>September 2018</a:t>
          </a:r>
        </a:p>
      </dgm:t>
    </dgm:pt>
    <dgm:pt modelId="{46354DFE-3765-4A37-B0F2-49B7D24E17C3}" type="parTrans" cxnId="{6B0689C4-FC96-4DB8-B0F9-AED808000972}">
      <dgm:prSet/>
      <dgm:spPr/>
      <dgm:t>
        <a:bodyPr/>
        <a:lstStyle/>
        <a:p>
          <a:endParaRPr lang="en-US"/>
        </a:p>
      </dgm:t>
    </dgm:pt>
    <dgm:pt modelId="{79F8059F-A8B4-4F49-AF4C-82064EE9E589}" type="sibTrans" cxnId="{6B0689C4-FC96-4DB8-B0F9-AED808000972}">
      <dgm:prSet/>
      <dgm:spPr/>
      <dgm:t>
        <a:bodyPr/>
        <a:lstStyle/>
        <a:p>
          <a:endParaRPr lang="en-US"/>
        </a:p>
      </dgm:t>
    </dgm:pt>
    <dgm:pt modelId="{A5E25485-F5BA-4CE9-BC10-1E064031BC4A}">
      <dgm:prSet phldrT="[Text]" custT="1"/>
      <dgm:spPr/>
      <dgm:t>
        <a:bodyPr/>
        <a:lstStyle/>
        <a:p>
          <a:pPr algn="ctr">
            <a:buNone/>
          </a:pPr>
          <a:r>
            <a:rPr lang="en-US" sz="2000" dirty="0"/>
            <a:t>Regal Estates Water System E. Coli</a:t>
          </a:r>
        </a:p>
      </dgm:t>
    </dgm:pt>
    <dgm:pt modelId="{4C4BEBD0-7DDC-4508-AF16-5C82EC5A0443}" type="parTrans" cxnId="{6E971215-5E34-4D2D-AC17-F718B534DAE5}">
      <dgm:prSet/>
      <dgm:spPr/>
      <dgm:t>
        <a:bodyPr/>
        <a:lstStyle/>
        <a:p>
          <a:endParaRPr lang="en-US"/>
        </a:p>
      </dgm:t>
    </dgm:pt>
    <dgm:pt modelId="{F97C11B7-32FF-4650-9ACC-21C088C152E0}" type="sibTrans" cxnId="{6E971215-5E34-4D2D-AC17-F718B534DAE5}">
      <dgm:prSet/>
      <dgm:spPr/>
      <dgm:t>
        <a:bodyPr/>
        <a:lstStyle/>
        <a:p>
          <a:endParaRPr lang="en-US"/>
        </a:p>
      </dgm:t>
    </dgm:pt>
    <dgm:pt modelId="{AA75C703-4B8B-4B80-98A3-81AD6088D87E}">
      <dgm:prSet phldrT="[Text]" custT="1"/>
      <dgm:spPr/>
      <dgm:t>
        <a:bodyPr/>
        <a:lstStyle/>
        <a:p>
          <a:r>
            <a:rPr lang="en-US" sz="2400" dirty="0"/>
            <a:t>February 2019</a:t>
          </a:r>
        </a:p>
      </dgm:t>
    </dgm:pt>
    <dgm:pt modelId="{E0669B71-0E68-4144-9EFE-84936451DB23}" type="parTrans" cxnId="{F62E0B32-0C77-40C9-8255-7C16D4B93A6F}">
      <dgm:prSet/>
      <dgm:spPr/>
      <dgm:t>
        <a:bodyPr/>
        <a:lstStyle/>
        <a:p>
          <a:endParaRPr lang="en-US"/>
        </a:p>
      </dgm:t>
    </dgm:pt>
    <dgm:pt modelId="{E5F0ED12-3B25-486C-A9D8-C64390150746}" type="sibTrans" cxnId="{F62E0B32-0C77-40C9-8255-7C16D4B93A6F}">
      <dgm:prSet/>
      <dgm:spPr/>
      <dgm:t>
        <a:bodyPr/>
        <a:lstStyle/>
        <a:p>
          <a:endParaRPr lang="en-US"/>
        </a:p>
      </dgm:t>
    </dgm:pt>
    <dgm:pt modelId="{B52A95BB-E477-4B42-A55F-4F51684EB883}">
      <dgm:prSet phldrT="[Text]" custT="1"/>
      <dgm:spPr/>
      <dgm:t>
        <a:bodyPr/>
        <a:lstStyle/>
        <a:p>
          <a:pPr algn="ctr">
            <a:buNone/>
          </a:pPr>
          <a:r>
            <a:rPr lang="en-US" sz="2000" dirty="0"/>
            <a:t>Lower Valley Dairy Cow Mortalities</a:t>
          </a:r>
          <a:r>
            <a:rPr lang="en-US" sz="2800" dirty="0"/>
            <a:t>	</a:t>
          </a:r>
        </a:p>
      </dgm:t>
    </dgm:pt>
    <dgm:pt modelId="{A21ACF21-D61B-4D8D-A05C-35E3E011BA0A}" type="parTrans" cxnId="{5F12D345-3738-4BD0-9B0E-8549CCCA5BD5}">
      <dgm:prSet/>
      <dgm:spPr/>
      <dgm:t>
        <a:bodyPr/>
        <a:lstStyle/>
        <a:p>
          <a:endParaRPr lang="en-US"/>
        </a:p>
      </dgm:t>
    </dgm:pt>
    <dgm:pt modelId="{84AE2566-1005-484B-8EE0-7890FFB57B06}" type="sibTrans" cxnId="{5F12D345-3738-4BD0-9B0E-8549CCCA5BD5}">
      <dgm:prSet/>
      <dgm:spPr/>
      <dgm:t>
        <a:bodyPr/>
        <a:lstStyle/>
        <a:p>
          <a:endParaRPr lang="en-US"/>
        </a:p>
      </dgm:t>
    </dgm:pt>
    <dgm:pt modelId="{25D03C0F-8A6F-4F3D-8E83-4B193630D5BD}">
      <dgm:prSet phldrT="[Text]" custT="1"/>
      <dgm:spPr/>
      <dgm:t>
        <a:bodyPr/>
        <a:lstStyle/>
        <a:p>
          <a:r>
            <a:rPr lang="en-US" sz="2400" dirty="0"/>
            <a:t>June 2019</a:t>
          </a:r>
        </a:p>
      </dgm:t>
    </dgm:pt>
    <dgm:pt modelId="{A747B0B9-A532-482F-B58D-6A00F7912730}" type="parTrans" cxnId="{57307BF5-2FEA-4051-B826-AFA3D53D9885}">
      <dgm:prSet/>
      <dgm:spPr/>
      <dgm:t>
        <a:bodyPr/>
        <a:lstStyle/>
        <a:p>
          <a:endParaRPr lang="en-US"/>
        </a:p>
      </dgm:t>
    </dgm:pt>
    <dgm:pt modelId="{DE1D86BF-E64D-4E71-8BB7-FF71E610A6E0}" type="sibTrans" cxnId="{57307BF5-2FEA-4051-B826-AFA3D53D9885}">
      <dgm:prSet/>
      <dgm:spPr/>
      <dgm:t>
        <a:bodyPr/>
        <a:lstStyle/>
        <a:p>
          <a:endParaRPr lang="en-US"/>
        </a:p>
      </dgm:t>
    </dgm:pt>
    <dgm:pt modelId="{9F78C90A-EFF7-459E-8205-BE955EB8D9DF}">
      <dgm:prSet phldrT="[Text]" custT="1"/>
      <dgm:spPr/>
      <dgm:t>
        <a:bodyPr/>
        <a:lstStyle/>
        <a:p>
          <a:pPr algn="ctr">
            <a:buNone/>
          </a:pPr>
          <a:r>
            <a:rPr lang="en-US" sz="2000" dirty="0"/>
            <a:t>Yakima County Jail Hep A Exposure</a:t>
          </a:r>
        </a:p>
      </dgm:t>
    </dgm:pt>
    <dgm:pt modelId="{A3767AEC-59D5-4C6D-805C-4EAD6A48F27F}" type="parTrans" cxnId="{72600EDB-FD20-4AC9-8DDE-6FADFFFFE919}">
      <dgm:prSet/>
      <dgm:spPr/>
      <dgm:t>
        <a:bodyPr/>
        <a:lstStyle/>
        <a:p>
          <a:endParaRPr lang="en-US"/>
        </a:p>
      </dgm:t>
    </dgm:pt>
    <dgm:pt modelId="{1D5C30C5-6CB4-456E-BF8F-8746DE324648}" type="sibTrans" cxnId="{72600EDB-FD20-4AC9-8DDE-6FADFFFFE919}">
      <dgm:prSet/>
      <dgm:spPr/>
      <dgm:t>
        <a:bodyPr/>
        <a:lstStyle/>
        <a:p>
          <a:endParaRPr lang="en-US"/>
        </a:p>
      </dgm:t>
    </dgm:pt>
    <dgm:pt modelId="{2BD926A1-F251-4A80-A137-B1E8F7FD4131}" type="pres">
      <dgm:prSet presAssocID="{7424DC9A-1931-443F-8EE9-A3C3554288BA}" presName="Name0" presStyleCnt="0">
        <dgm:presLayoutVars>
          <dgm:dir/>
          <dgm:animLvl val="lvl"/>
          <dgm:resizeHandles val="exact"/>
        </dgm:presLayoutVars>
      </dgm:prSet>
      <dgm:spPr/>
    </dgm:pt>
    <dgm:pt modelId="{88CC707E-ADE7-4ED5-B963-362F61A339CE}" type="pres">
      <dgm:prSet presAssocID="{989682FC-9B60-4889-8B86-278922225B3C}" presName="composite" presStyleCnt="0"/>
      <dgm:spPr/>
    </dgm:pt>
    <dgm:pt modelId="{3EA0C8C3-638A-42C6-BB5A-793CBA0409BF}" type="pres">
      <dgm:prSet presAssocID="{989682FC-9B60-4889-8B86-278922225B3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91B74C0-3811-4755-903B-59CF7D7BFB23}" type="pres">
      <dgm:prSet presAssocID="{989682FC-9B60-4889-8B86-278922225B3C}" presName="desTx" presStyleLbl="alignAccFollowNode1" presStyleIdx="0" presStyleCnt="3">
        <dgm:presLayoutVars>
          <dgm:bulletEnabled val="1"/>
        </dgm:presLayoutVars>
      </dgm:prSet>
      <dgm:spPr/>
    </dgm:pt>
    <dgm:pt modelId="{F44BCBE6-46AA-430D-A6C3-D69DB9A08B17}" type="pres">
      <dgm:prSet presAssocID="{79F8059F-A8B4-4F49-AF4C-82064EE9E589}" presName="space" presStyleCnt="0"/>
      <dgm:spPr/>
    </dgm:pt>
    <dgm:pt modelId="{189476C9-7E70-491B-A7A5-4C1E66A637E5}" type="pres">
      <dgm:prSet presAssocID="{AA75C703-4B8B-4B80-98A3-81AD6088D87E}" presName="composite" presStyleCnt="0"/>
      <dgm:spPr/>
    </dgm:pt>
    <dgm:pt modelId="{25EA78E7-9A2E-4A3F-88EF-51BCB34A6B61}" type="pres">
      <dgm:prSet presAssocID="{AA75C703-4B8B-4B80-98A3-81AD6088D87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2163942-8E5B-44A6-8D4E-D36058565FE2}" type="pres">
      <dgm:prSet presAssocID="{AA75C703-4B8B-4B80-98A3-81AD6088D87E}" presName="desTx" presStyleLbl="alignAccFollowNode1" presStyleIdx="1" presStyleCnt="3">
        <dgm:presLayoutVars>
          <dgm:bulletEnabled val="1"/>
        </dgm:presLayoutVars>
      </dgm:prSet>
      <dgm:spPr/>
    </dgm:pt>
    <dgm:pt modelId="{EC52CE15-083D-4467-9B00-C784A7D364CF}" type="pres">
      <dgm:prSet presAssocID="{E5F0ED12-3B25-486C-A9D8-C64390150746}" presName="space" presStyleCnt="0"/>
      <dgm:spPr/>
    </dgm:pt>
    <dgm:pt modelId="{542303C5-A343-46AA-B514-949A5B3C5D10}" type="pres">
      <dgm:prSet presAssocID="{25D03C0F-8A6F-4F3D-8E83-4B193630D5BD}" presName="composite" presStyleCnt="0"/>
      <dgm:spPr/>
    </dgm:pt>
    <dgm:pt modelId="{85DB071E-7D66-47E9-B0CB-C54C59913AB6}" type="pres">
      <dgm:prSet presAssocID="{25D03C0F-8A6F-4F3D-8E83-4B193630D5BD}" presName="parTx" presStyleLbl="alignNode1" presStyleIdx="2" presStyleCnt="3" custLinFactNeighborX="1045" custLinFactNeighborY="67">
        <dgm:presLayoutVars>
          <dgm:chMax val="0"/>
          <dgm:chPref val="0"/>
          <dgm:bulletEnabled val="1"/>
        </dgm:presLayoutVars>
      </dgm:prSet>
      <dgm:spPr/>
    </dgm:pt>
    <dgm:pt modelId="{B636F038-429C-40F6-8768-18799B0515C5}" type="pres">
      <dgm:prSet presAssocID="{25D03C0F-8A6F-4F3D-8E83-4B193630D5B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E971215-5E34-4D2D-AC17-F718B534DAE5}" srcId="{989682FC-9B60-4889-8B86-278922225B3C}" destId="{A5E25485-F5BA-4CE9-BC10-1E064031BC4A}" srcOrd="0" destOrd="0" parTransId="{4C4BEBD0-7DDC-4508-AF16-5C82EC5A0443}" sibTransId="{F97C11B7-32FF-4650-9ACC-21C088C152E0}"/>
    <dgm:cxn modelId="{F62E0B32-0C77-40C9-8255-7C16D4B93A6F}" srcId="{7424DC9A-1931-443F-8EE9-A3C3554288BA}" destId="{AA75C703-4B8B-4B80-98A3-81AD6088D87E}" srcOrd="1" destOrd="0" parTransId="{E0669B71-0E68-4144-9EFE-84936451DB23}" sibTransId="{E5F0ED12-3B25-486C-A9D8-C64390150746}"/>
    <dgm:cxn modelId="{79E1D45F-0661-43BF-9BC3-0EF2A03180F9}" type="presOf" srcId="{7424DC9A-1931-443F-8EE9-A3C3554288BA}" destId="{2BD926A1-F251-4A80-A137-B1E8F7FD4131}" srcOrd="0" destOrd="0" presId="urn:microsoft.com/office/officeart/2005/8/layout/hList1"/>
    <dgm:cxn modelId="{5F12D345-3738-4BD0-9B0E-8549CCCA5BD5}" srcId="{AA75C703-4B8B-4B80-98A3-81AD6088D87E}" destId="{B52A95BB-E477-4B42-A55F-4F51684EB883}" srcOrd="0" destOrd="0" parTransId="{A21ACF21-D61B-4D8D-A05C-35E3E011BA0A}" sibTransId="{84AE2566-1005-484B-8EE0-7890FFB57B06}"/>
    <dgm:cxn modelId="{BDB84446-B2B0-4DBB-9946-32A4F6F3D4F4}" type="presOf" srcId="{AA75C703-4B8B-4B80-98A3-81AD6088D87E}" destId="{25EA78E7-9A2E-4A3F-88EF-51BCB34A6B61}" srcOrd="0" destOrd="0" presId="urn:microsoft.com/office/officeart/2005/8/layout/hList1"/>
    <dgm:cxn modelId="{F271777C-7FFF-4FBC-A576-8D051A1C8137}" type="presOf" srcId="{A5E25485-F5BA-4CE9-BC10-1E064031BC4A}" destId="{E91B74C0-3811-4755-903B-59CF7D7BFB23}" srcOrd="0" destOrd="0" presId="urn:microsoft.com/office/officeart/2005/8/layout/hList1"/>
    <dgm:cxn modelId="{1E190987-B468-49FD-9A8E-9EAAFCEBD847}" type="presOf" srcId="{25D03C0F-8A6F-4F3D-8E83-4B193630D5BD}" destId="{85DB071E-7D66-47E9-B0CB-C54C59913AB6}" srcOrd="0" destOrd="0" presId="urn:microsoft.com/office/officeart/2005/8/layout/hList1"/>
    <dgm:cxn modelId="{BC36D9BC-4ECC-4CB0-9BAF-BA8CD729DEEB}" type="presOf" srcId="{989682FC-9B60-4889-8B86-278922225B3C}" destId="{3EA0C8C3-638A-42C6-BB5A-793CBA0409BF}" srcOrd="0" destOrd="0" presId="urn:microsoft.com/office/officeart/2005/8/layout/hList1"/>
    <dgm:cxn modelId="{6B0689C4-FC96-4DB8-B0F9-AED808000972}" srcId="{7424DC9A-1931-443F-8EE9-A3C3554288BA}" destId="{989682FC-9B60-4889-8B86-278922225B3C}" srcOrd="0" destOrd="0" parTransId="{46354DFE-3765-4A37-B0F2-49B7D24E17C3}" sibTransId="{79F8059F-A8B4-4F49-AF4C-82064EE9E589}"/>
    <dgm:cxn modelId="{B86E8AD0-FA30-4779-A6C9-8E03048213AC}" type="presOf" srcId="{9F78C90A-EFF7-459E-8205-BE955EB8D9DF}" destId="{B636F038-429C-40F6-8768-18799B0515C5}" srcOrd="0" destOrd="0" presId="urn:microsoft.com/office/officeart/2005/8/layout/hList1"/>
    <dgm:cxn modelId="{72600EDB-FD20-4AC9-8DDE-6FADFFFFE919}" srcId="{25D03C0F-8A6F-4F3D-8E83-4B193630D5BD}" destId="{9F78C90A-EFF7-459E-8205-BE955EB8D9DF}" srcOrd="0" destOrd="0" parTransId="{A3767AEC-59D5-4C6D-805C-4EAD6A48F27F}" sibTransId="{1D5C30C5-6CB4-456E-BF8F-8746DE324648}"/>
    <dgm:cxn modelId="{57307BF5-2FEA-4051-B826-AFA3D53D9885}" srcId="{7424DC9A-1931-443F-8EE9-A3C3554288BA}" destId="{25D03C0F-8A6F-4F3D-8E83-4B193630D5BD}" srcOrd="2" destOrd="0" parTransId="{A747B0B9-A532-482F-B58D-6A00F7912730}" sibTransId="{DE1D86BF-E64D-4E71-8BB7-FF71E610A6E0}"/>
    <dgm:cxn modelId="{820C64FD-B8AC-4782-9FCE-34C124D9330F}" type="presOf" srcId="{B52A95BB-E477-4B42-A55F-4F51684EB883}" destId="{F2163942-8E5B-44A6-8D4E-D36058565FE2}" srcOrd="0" destOrd="0" presId="urn:microsoft.com/office/officeart/2005/8/layout/hList1"/>
    <dgm:cxn modelId="{3011BB1E-C926-46F4-BCC4-52EFD8DED852}" type="presParOf" srcId="{2BD926A1-F251-4A80-A137-B1E8F7FD4131}" destId="{88CC707E-ADE7-4ED5-B963-362F61A339CE}" srcOrd="0" destOrd="0" presId="urn:microsoft.com/office/officeart/2005/8/layout/hList1"/>
    <dgm:cxn modelId="{0014F118-9D78-48D7-9626-AE0353B8C4C8}" type="presParOf" srcId="{88CC707E-ADE7-4ED5-B963-362F61A339CE}" destId="{3EA0C8C3-638A-42C6-BB5A-793CBA0409BF}" srcOrd="0" destOrd="0" presId="urn:microsoft.com/office/officeart/2005/8/layout/hList1"/>
    <dgm:cxn modelId="{B6989888-3F9B-4DFA-B219-E266702701FF}" type="presParOf" srcId="{88CC707E-ADE7-4ED5-B963-362F61A339CE}" destId="{E91B74C0-3811-4755-903B-59CF7D7BFB23}" srcOrd="1" destOrd="0" presId="urn:microsoft.com/office/officeart/2005/8/layout/hList1"/>
    <dgm:cxn modelId="{02AADFE8-DE06-4E90-A73F-1AE22C040A72}" type="presParOf" srcId="{2BD926A1-F251-4A80-A137-B1E8F7FD4131}" destId="{F44BCBE6-46AA-430D-A6C3-D69DB9A08B17}" srcOrd="1" destOrd="0" presId="urn:microsoft.com/office/officeart/2005/8/layout/hList1"/>
    <dgm:cxn modelId="{D5762CC9-E4A9-43BB-BD51-8EC8FD10F0F9}" type="presParOf" srcId="{2BD926A1-F251-4A80-A137-B1E8F7FD4131}" destId="{189476C9-7E70-491B-A7A5-4C1E66A637E5}" srcOrd="2" destOrd="0" presId="urn:microsoft.com/office/officeart/2005/8/layout/hList1"/>
    <dgm:cxn modelId="{1F58FE10-6C50-4239-8862-BC9AB08720F9}" type="presParOf" srcId="{189476C9-7E70-491B-A7A5-4C1E66A637E5}" destId="{25EA78E7-9A2E-4A3F-88EF-51BCB34A6B61}" srcOrd="0" destOrd="0" presId="urn:microsoft.com/office/officeart/2005/8/layout/hList1"/>
    <dgm:cxn modelId="{B9D02517-29EC-4246-B71F-26F1E068758A}" type="presParOf" srcId="{189476C9-7E70-491B-A7A5-4C1E66A637E5}" destId="{F2163942-8E5B-44A6-8D4E-D36058565FE2}" srcOrd="1" destOrd="0" presId="urn:microsoft.com/office/officeart/2005/8/layout/hList1"/>
    <dgm:cxn modelId="{DBE9DC19-4957-4AB9-9276-8A0772814A30}" type="presParOf" srcId="{2BD926A1-F251-4A80-A137-B1E8F7FD4131}" destId="{EC52CE15-083D-4467-9B00-C784A7D364CF}" srcOrd="3" destOrd="0" presId="urn:microsoft.com/office/officeart/2005/8/layout/hList1"/>
    <dgm:cxn modelId="{F8B8A6E8-047A-4477-A201-75B721086869}" type="presParOf" srcId="{2BD926A1-F251-4A80-A137-B1E8F7FD4131}" destId="{542303C5-A343-46AA-B514-949A5B3C5D10}" srcOrd="4" destOrd="0" presId="urn:microsoft.com/office/officeart/2005/8/layout/hList1"/>
    <dgm:cxn modelId="{2D7F51DE-77C5-49CB-8F36-FC07B4EF58D6}" type="presParOf" srcId="{542303C5-A343-46AA-B514-949A5B3C5D10}" destId="{85DB071E-7D66-47E9-B0CB-C54C59913AB6}" srcOrd="0" destOrd="0" presId="urn:microsoft.com/office/officeart/2005/8/layout/hList1"/>
    <dgm:cxn modelId="{622BD45A-D664-48F1-9B87-BD81DF496EEA}" type="presParOf" srcId="{542303C5-A343-46AA-B514-949A5B3C5D10}" destId="{B636F038-429C-40F6-8768-18799B0515C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8C63BE-D7F8-4A07-AEAE-36C72CFA20BE}" type="doc">
      <dgm:prSet loTypeId="urn:microsoft.com/office/officeart/2005/8/layout/pyramid1" loCatId="pyramid" qsTypeId="urn:microsoft.com/office/officeart/2005/8/quickstyle/simple1" qsCatId="simple" csTypeId="urn:microsoft.com/office/officeart/2005/8/colors/accent1_5" csCatId="accent1" phldr="1"/>
      <dgm:spPr/>
    </dgm:pt>
    <dgm:pt modelId="{230440B2-4FC4-4453-8FD2-965BC1D69406}">
      <dgm:prSet phldrT="[Text]"/>
      <dgm:spPr/>
      <dgm:t>
        <a:bodyPr/>
        <a:lstStyle/>
        <a:p>
          <a:endParaRPr lang="en-US" b="1" dirty="0">
            <a:solidFill>
              <a:schemeClr val="bg1"/>
            </a:solidFill>
          </a:endParaRPr>
        </a:p>
        <a:p>
          <a:endParaRPr lang="en-US" b="1" dirty="0">
            <a:solidFill>
              <a:schemeClr val="bg1"/>
            </a:solidFill>
          </a:endParaRPr>
        </a:p>
        <a:p>
          <a:endParaRPr lang="en-US" b="1" dirty="0">
            <a:solidFill>
              <a:schemeClr val="bg1"/>
            </a:solidFill>
          </a:endParaRPr>
        </a:p>
        <a:p>
          <a:endParaRPr lang="en-US" b="1" dirty="0">
            <a:solidFill>
              <a:schemeClr val="bg1"/>
            </a:solidFill>
          </a:endParaRPr>
        </a:p>
        <a:p>
          <a:r>
            <a:rPr lang="en-US" b="1" dirty="0">
              <a:solidFill>
                <a:schemeClr val="bg1"/>
              </a:solidFill>
            </a:rPr>
            <a:t>Nationwide</a:t>
          </a:r>
        </a:p>
      </dgm:t>
    </dgm:pt>
    <dgm:pt modelId="{C11FAAFC-A31A-46CC-88B2-3788CD94E92B}" type="parTrans" cxnId="{7E587E4D-6E99-4F5A-A0B9-DED326C4E3A9}">
      <dgm:prSet/>
      <dgm:spPr/>
      <dgm:t>
        <a:bodyPr/>
        <a:lstStyle/>
        <a:p>
          <a:endParaRPr lang="en-US"/>
        </a:p>
      </dgm:t>
    </dgm:pt>
    <dgm:pt modelId="{22FCDE23-AD04-465E-BA28-A67BE2C761FA}" type="sibTrans" cxnId="{7E587E4D-6E99-4F5A-A0B9-DED326C4E3A9}">
      <dgm:prSet/>
      <dgm:spPr/>
      <dgm:t>
        <a:bodyPr/>
        <a:lstStyle/>
        <a:p>
          <a:endParaRPr lang="en-US"/>
        </a:p>
      </dgm:t>
    </dgm:pt>
    <dgm:pt modelId="{4B1A18F2-D586-4C76-AD39-55B0E1370621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Regional</a:t>
          </a:r>
        </a:p>
      </dgm:t>
    </dgm:pt>
    <dgm:pt modelId="{71D2F0A2-EE9C-4C5F-A18A-DAF453659527}" type="parTrans" cxnId="{C46956DB-4B0D-44BF-9F9F-FE9D881CC3B2}">
      <dgm:prSet/>
      <dgm:spPr/>
      <dgm:t>
        <a:bodyPr/>
        <a:lstStyle/>
        <a:p>
          <a:endParaRPr lang="en-US"/>
        </a:p>
      </dgm:t>
    </dgm:pt>
    <dgm:pt modelId="{133ECFEB-8957-4C83-B16A-5ED284E59D3E}" type="sibTrans" cxnId="{C46956DB-4B0D-44BF-9F9F-FE9D881CC3B2}">
      <dgm:prSet/>
      <dgm:spPr/>
      <dgm:t>
        <a:bodyPr/>
        <a:lstStyle/>
        <a:p>
          <a:endParaRPr lang="en-US"/>
        </a:p>
      </dgm:t>
    </dgm:pt>
    <dgm:pt modelId="{EBC60795-2125-429A-BAED-1FA899877A5E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Local</a:t>
          </a:r>
        </a:p>
      </dgm:t>
    </dgm:pt>
    <dgm:pt modelId="{847DCAE1-D242-47F1-83ED-E127B3BD4B10}" type="parTrans" cxnId="{115B6575-88E1-4420-84F2-C18CF3FA418F}">
      <dgm:prSet/>
      <dgm:spPr/>
      <dgm:t>
        <a:bodyPr/>
        <a:lstStyle/>
        <a:p>
          <a:endParaRPr lang="en-US"/>
        </a:p>
      </dgm:t>
    </dgm:pt>
    <dgm:pt modelId="{DC1A7FA6-C31D-4103-AC67-DC7165A31071}" type="sibTrans" cxnId="{115B6575-88E1-4420-84F2-C18CF3FA418F}">
      <dgm:prSet/>
      <dgm:spPr/>
      <dgm:t>
        <a:bodyPr/>
        <a:lstStyle/>
        <a:p>
          <a:endParaRPr lang="en-US"/>
        </a:p>
      </dgm:t>
    </dgm:pt>
    <dgm:pt modelId="{23A32BEC-6569-4DFC-9476-0AC673E0923D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Statewide</a:t>
          </a:r>
        </a:p>
      </dgm:t>
    </dgm:pt>
    <dgm:pt modelId="{ED960867-D9A8-458A-B218-F34CDE730547}" type="parTrans" cxnId="{B2B586A7-C8E4-4009-86B3-097888D6470E}">
      <dgm:prSet/>
      <dgm:spPr/>
      <dgm:t>
        <a:bodyPr/>
        <a:lstStyle/>
        <a:p>
          <a:endParaRPr lang="en-US"/>
        </a:p>
      </dgm:t>
    </dgm:pt>
    <dgm:pt modelId="{EA000246-BD86-4E3C-A493-1FF3B7EAE5B0}" type="sibTrans" cxnId="{B2B586A7-C8E4-4009-86B3-097888D6470E}">
      <dgm:prSet/>
      <dgm:spPr/>
      <dgm:t>
        <a:bodyPr/>
        <a:lstStyle/>
        <a:p>
          <a:endParaRPr lang="en-US"/>
        </a:p>
      </dgm:t>
    </dgm:pt>
    <dgm:pt modelId="{7867D034-78F2-4331-B5C1-80392276DFE6}" type="pres">
      <dgm:prSet presAssocID="{638C63BE-D7F8-4A07-AEAE-36C72CFA20BE}" presName="Name0" presStyleCnt="0">
        <dgm:presLayoutVars>
          <dgm:dir/>
          <dgm:animLvl val="lvl"/>
          <dgm:resizeHandles val="exact"/>
        </dgm:presLayoutVars>
      </dgm:prSet>
      <dgm:spPr/>
    </dgm:pt>
    <dgm:pt modelId="{16A652CB-B8B3-4E0C-8DC4-B4C0A92E7912}" type="pres">
      <dgm:prSet presAssocID="{230440B2-4FC4-4453-8FD2-965BC1D69406}" presName="Name8" presStyleCnt="0"/>
      <dgm:spPr/>
    </dgm:pt>
    <dgm:pt modelId="{BB92B072-D49F-4001-A470-AEEFEAB4DCAF}" type="pres">
      <dgm:prSet presAssocID="{230440B2-4FC4-4453-8FD2-965BC1D69406}" presName="level" presStyleLbl="node1" presStyleIdx="0" presStyleCnt="4">
        <dgm:presLayoutVars>
          <dgm:chMax val="1"/>
          <dgm:bulletEnabled val="1"/>
        </dgm:presLayoutVars>
      </dgm:prSet>
      <dgm:spPr/>
    </dgm:pt>
    <dgm:pt modelId="{43490674-1417-4446-B6B9-E29FCF617A96}" type="pres">
      <dgm:prSet presAssocID="{230440B2-4FC4-4453-8FD2-965BC1D6940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1284A48-82BD-4B2C-9EA4-D5AA728151BA}" type="pres">
      <dgm:prSet presAssocID="{23A32BEC-6569-4DFC-9476-0AC673E0923D}" presName="Name8" presStyleCnt="0"/>
      <dgm:spPr/>
    </dgm:pt>
    <dgm:pt modelId="{75F5411E-889E-4D8F-BE11-CF98EA7D7B17}" type="pres">
      <dgm:prSet presAssocID="{23A32BEC-6569-4DFC-9476-0AC673E0923D}" presName="level" presStyleLbl="node1" presStyleIdx="1" presStyleCnt="4">
        <dgm:presLayoutVars>
          <dgm:chMax val="1"/>
          <dgm:bulletEnabled val="1"/>
        </dgm:presLayoutVars>
      </dgm:prSet>
      <dgm:spPr/>
    </dgm:pt>
    <dgm:pt modelId="{B257CA3F-98C3-4BF4-B77C-F14AA7ECF5EA}" type="pres">
      <dgm:prSet presAssocID="{23A32BEC-6569-4DFC-9476-0AC673E0923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C55D52D-594E-4BD3-878A-1984735E41F2}" type="pres">
      <dgm:prSet presAssocID="{4B1A18F2-D586-4C76-AD39-55B0E1370621}" presName="Name8" presStyleCnt="0"/>
      <dgm:spPr/>
    </dgm:pt>
    <dgm:pt modelId="{572A6EEF-0BEB-4857-BB6D-0FDA05548F85}" type="pres">
      <dgm:prSet presAssocID="{4B1A18F2-D586-4C76-AD39-55B0E1370621}" presName="level" presStyleLbl="node1" presStyleIdx="2" presStyleCnt="4">
        <dgm:presLayoutVars>
          <dgm:chMax val="1"/>
          <dgm:bulletEnabled val="1"/>
        </dgm:presLayoutVars>
      </dgm:prSet>
      <dgm:spPr/>
    </dgm:pt>
    <dgm:pt modelId="{2BF23B8F-4B9E-4804-8AD5-CB1D1B2AAD85}" type="pres">
      <dgm:prSet presAssocID="{4B1A18F2-D586-4C76-AD39-55B0E137062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965E5D1-17D9-4A77-BE90-F9A3BBF96852}" type="pres">
      <dgm:prSet presAssocID="{EBC60795-2125-429A-BAED-1FA899877A5E}" presName="Name8" presStyleCnt="0"/>
      <dgm:spPr/>
    </dgm:pt>
    <dgm:pt modelId="{D36BECC0-D2C1-4281-9292-815E15A9123D}" type="pres">
      <dgm:prSet presAssocID="{EBC60795-2125-429A-BAED-1FA899877A5E}" presName="level" presStyleLbl="node1" presStyleIdx="3" presStyleCnt="4">
        <dgm:presLayoutVars>
          <dgm:chMax val="1"/>
          <dgm:bulletEnabled val="1"/>
        </dgm:presLayoutVars>
      </dgm:prSet>
      <dgm:spPr/>
    </dgm:pt>
    <dgm:pt modelId="{238A234E-477F-4339-A867-802376D5D609}" type="pres">
      <dgm:prSet presAssocID="{EBC60795-2125-429A-BAED-1FA899877A5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511BB0A-72D5-4CAA-9E8C-637A0C25FCB6}" type="presOf" srcId="{23A32BEC-6569-4DFC-9476-0AC673E0923D}" destId="{B257CA3F-98C3-4BF4-B77C-F14AA7ECF5EA}" srcOrd="1" destOrd="0" presId="urn:microsoft.com/office/officeart/2005/8/layout/pyramid1"/>
    <dgm:cxn modelId="{60432D14-7C38-49E2-8F00-50C254CA07B2}" type="presOf" srcId="{230440B2-4FC4-4453-8FD2-965BC1D69406}" destId="{43490674-1417-4446-B6B9-E29FCF617A96}" srcOrd="1" destOrd="0" presId="urn:microsoft.com/office/officeart/2005/8/layout/pyramid1"/>
    <dgm:cxn modelId="{A5CB8A2C-E229-4F7C-98B0-7153EA4C3D70}" type="presOf" srcId="{4B1A18F2-D586-4C76-AD39-55B0E1370621}" destId="{572A6EEF-0BEB-4857-BB6D-0FDA05548F85}" srcOrd="0" destOrd="0" presId="urn:microsoft.com/office/officeart/2005/8/layout/pyramid1"/>
    <dgm:cxn modelId="{3D5DF633-B16D-491B-BDA1-99F0F3654F03}" type="presOf" srcId="{4B1A18F2-D586-4C76-AD39-55B0E1370621}" destId="{2BF23B8F-4B9E-4804-8AD5-CB1D1B2AAD85}" srcOrd="1" destOrd="0" presId="urn:microsoft.com/office/officeart/2005/8/layout/pyramid1"/>
    <dgm:cxn modelId="{CF5F793E-4E4F-4E70-9EA2-C1F38C6E76A5}" type="presOf" srcId="{EBC60795-2125-429A-BAED-1FA899877A5E}" destId="{D36BECC0-D2C1-4281-9292-815E15A9123D}" srcOrd="0" destOrd="0" presId="urn:microsoft.com/office/officeart/2005/8/layout/pyramid1"/>
    <dgm:cxn modelId="{6525B243-43EB-4183-B3D4-061F77CDC7B9}" type="presOf" srcId="{638C63BE-D7F8-4A07-AEAE-36C72CFA20BE}" destId="{7867D034-78F2-4331-B5C1-80392276DFE6}" srcOrd="0" destOrd="0" presId="urn:microsoft.com/office/officeart/2005/8/layout/pyramid1"/>
    <dgm:cxn modelId="{7E587E4D-6E99-4F5A-A0B9-DED326C4E3A9}" srcId="{638C63BE-D7F8-4A07-AEAE-36C72CFA20BE}" destId="{230440B2-4FC4-4453-8FD2-965BC1D69406}" srcOrd="0" destOrd="0" parTransId="{C11FAAFC-A31A-46CC-88B2-3788CD94E92B}" sibTransId="{22FCDE23-AD04-465E-BA28-A67BE2C761FA}"/>
    <dgm:cxn modelId="{115B6575-88E1-4420-84F2-C18CF3FA418F}" srcId="{638C63BE-D7F8-4A07-AEAE-36C72CFA20BE}" destId="{EBC60795-2125-429A-BAED-1FA899877A5E}" srcOrd="3" destOrd="0" parTransId="{847DCAE1-D242-47F1-83ED-E127B3BD4B10}" sibTransId="{DC1A7FA6-C31D-4103-AC67-DC7165A31071}"/>
    <dgm:cxn modelId="{B2B586A7-C8E4-4009-86B3-097888D6470E}" srcId="{638C63BE-D7F8-4A07-AEAE-36C72CFA20BE}" destId="{23A32BEC-6569-4DFC-9476-0AC673E0923D}" srcOrd="1" destOrd="0" parTransId="{ED960867-D9A8-458A-B218-F34CDE730547}" sibTransId="{EA000246-BD86-4E3C-A493-1FF3B7EAE5B0}"/>
    <dgm:cxn modelId="{F169D7A9-B60C-4CCA-B244-FE69868D2D9E}" type="presOf" srcId="{23A32BEC-6569-4DFC-9476-0AC673E0923D}" destId="{75F5411E-889E-4D8F-BE11-CF98EA7D7B17}" srcOrd="0" destOrd="0" presId="urn:microsoft.com/office/officeart/2005/8/layout/pyramid1"/>
    <dgm:cxn modelId="{28BF1CC6-3A4B-4A53-98DB-47904397F0EB}" type="presOf" srcId="{230440B2-4FC4-4453-8FD2-965BC1D69406}" destId="{BB92B072-D49F-4001-A470-AEEFEAB4DCAF}" srcOrd="0" destOrd="0" presId="urn:microsoft.com/office/officeart/2005/8/layout/pyramid1"/>
    <dgm:cxn modelId="{869CD2DA-FA67-4459-A22C-E78904A73AE6}" type="presOf" srcId="{EBC60795-2125-429A-BAED-1FA899877A5E}" destId="{238A234E-477F-4339-A867-802376D5D609}" srcOrd="1" destOrd="0" presId="urn:microsoft.com/office/officeart/2005/8/layout/pyramid1"/>
    <dgm:cxn modelId="{C46956DB-4B0D-44BF-9F9F-FE9D881CC3B2}" srcId="{638C63BE-D7F8-4A07-AEAE-36C72CFA20BE}" destId="{4B1A18F2-D586-4C76-AD39-55B0E1370621}" srcOrd="2" destOrd="0" parTransId="{71D2F0A2-EE9C-4C5F-A18A-DAF453659527}" sibTransId="{133ECFEB-8957-4C83-B16A-5ED284E59D3E}"/>
    <dgm:cxn modelId="{036737F7-1865-4DB1-966A-F2C2EB77D13F}" type="presParOf" srcId="{7867D034-78F2-4331-B5C1-80392276DFE6}" destId="{16A652CB-B8B3-4E0C-8DC4-B4C0A92E7912}" srcOrd="0" destOrd="0" presId="urn:microsoft.com/office/officeart/2005/8/layout/pyramid1"/>
    <dgm:cxn modelId="{3E045640-E91E-492A-8FB7-278310C2A995}" type="presParOf" srcId="{16A652CB-B8B3-4E0C-8DC4-B4C0A92E7912}" destId="{BB92B072-D49F-4001-A470-AEEFEAB4DCAF}" srcOrd="0" destOrd="0" presId="urn:microsoft.com/office/officeart/2005/8/layout/pyramid1"/>
    <dgm:cxn modelId="{9BE8CEED-245E-4A10-8377-D973FE1B6406}" type="presParOf" srcId="{16A652CB-B8B3-4E0C-8DC4-B4C0A92E7912}" destId="{43490674-1417-4446-B6B9-E29FCF617A96}" srcOrd="1" destOrd="0" presId="urn:microsoft.com/office/officeart/2005/8/layout/pyramid1"/>
    <dgm:cxn modelId="{917DE537-41C1-496D-86F0-7387AF2E2872}" type="presParOf" srcId="{7867D034-78F2-4331-B5C1-80392276DFE6}" destId="{41284A48-82BD-4B2C-9EA4-D5AA728151BA}" srcOrd="1" destOrd="0" presId="urn:microsoft.com/office/officeart/2005/8/layout/pyramid1"/>
    <dgm:cxn modelId="{2A48D257-7280-437C-8555-7A8784DC8AB6}" type="presParOf" srcId="{41284A48-82BD-4B2C-9EA4-D5AA728151BA}" destId="{75F5411E-889E-4D8F-BE11-CF98EA7D7B17}" srcOrd="0" destOrd="0" presId="urn:microsoft.com/office/officeart/2005/8/layout/pyramid1"/>
    <dgm:cxn modelId="{2EE590F9-0DEC-4D37-A0E0-A4D7CC7FBFB1}" type="presParOf" srcId="{41284A48-82BD-4B2C-9EA4-D5AA728151BA}" destId="{B257CA3F-98C3-4BF4-B77C-F14AA7ECF5EA}" srcOrd="1" destOrd="0" presId="urn:microsoft.com/office/officeart/2005/8/layout/pyramid1"/>
    <dgm:cxn modelId="{AD5E57B3-3395-4747-B6D4-AA85721B0165}" type="presParOf" srcId="{7867D034-78F2-4331-B5C1-80392276DFE6}" destId="{1C55D52D-594E-4BD3-878A-1984735E41F2}" srcOrd="2" destOrd="0" presId="urn:microsoft.com/office/officeart/2005/8/layout/pyramid1"/>
    <dgm:cxn modelId="{0D106899-DBBD-47CA-A36F-FF0B80E031A3}" type="presParOf" srcId="{1C55D52D-594E-4BD3-878A-1984735E41F2}" destId="{572A6EEF-0BEB-4857-BB6D-0FDA05548F85}" srcOrd="0" destOrd="0" presId="urn:microsoft.com/office/officeart/2005/8/layout/pyramid1"/>
    <dgm:cxn modelId="{7D1AF7B6-27B1-475A-A6C8-44409BA9E6CB}" type="presParOf" srcId="{1C55D52D-594E-4BD3-878A-1984735E41F2}" destId="{2BF23B8F-4B9E-4804-8AD5-CB1D1B2AAD85}" srcOrd="1" destOrd="0" presId="urn:microsoft.com/office/officeart/2005/8/layout/pyramid1"/>
    <dgm:cxn modelId="{E1735495-4B05-470B-8148-4BE1771E8A1C}" type="presParOf" srcId="{7867D034-78F2-4331-B5C1-80392276DFE6}" destId="{4965E5D1-17D9-4A77-BE90-F9A3BBF96852}" srcOrd="3" destOrd="0" presId="urn:microsoft.com/office/officeart/2005/8/layout/pyramid1"/>
    <dgm:cxn modelId="{4EDCD2DF-8EF0-4252-A00C-AD4D2292B83E}" type="presParOf" srcId="{4965E5D1-17D9-4A77-BE90-F9A3BBF96852}" destId="{D36BECC0-D2C1-4281-9292-815E15A9123D}" srcOrd="0" destOrd="0" presId="urn:microsoft.com/office/officeart/2005/8/layout/pyramid1"/>
    <dgm:cxn modelId="{1C7C9105-4C4E-417B-9204-3BCC035EF654}" type="presParOf" srcId="{4965E5D1-17D9-4A77-BE90-F9A3BBF96852}" destId="{238A234E-477F-4339-A867-802376D5D60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A0C8C3-638A-42C6-BB5A-793CBA0409BF}">
      <dsp:nvSpPr>
        <dsp:cNvPr id="0" name=""/>
        <dsp:cNvSpPr/>
      </dsp:nvSpPr>
      <dsp:spPr>
        <a:xfrm>
          <a:off x="2540" y="22859"/>
          <a:ext cx="2476500" cy="89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September 2018</a:t>
          </a:r>
        </a:p>
      </dsp:txBody>
      <dsp:txXfrm>
        <a:off x="2540" y="22859"/>
        <a:ext cx="2476500" cy="892800"/>
      </dsp:txXfrm>
    </dsp:sp>
    <dsp:sp modelId="{E91B74C0-3811-4755-903B-59CF7D7BFB23}">
      <dsp:nvSpPr>
        <dsp:cNvPr id="0" name=""/>
        <dsp:cNvSpPr/>
      </dsp:nvSpPr>
      <dsp:spPr>
        <a:xfrm>
          <a:off x="2540" y="915659"/>
          <a:ext cx="2476500" cy="1361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/>
            <a:t>Regal Estates Water System E. Coli</a:t>
          </a:r>
        </a:p>
      </dsp:txBody>
      <dsp:txXfrm>
        <a:off x="2540" y="915659"/>
        <a:ext cx="2476500" cy="1361520"/>
      </dsp:txXfrm>
    </dsp:sp>
    <dsp:sp modelId="{25EA78E7-9A2E-4A3F-88EF-51BCB34A6B61}">
      <dsp:nvSpPr>
        <dsp:cNvPr id="0" name=""/>
        <dsp:cNvSpPr/>
      </dsp:nvSpPr>
      <dsp:spPr>
        <a:xfrm>
          <a:off x="2825750" y="22859"/>
          <a:ext cx="2476500" cy="89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February 2019</a:t>
          </a:r>
        </a:p>
      </dsp:txBody>
      <dsp:txXfrm>
        <a:off x="2825750" y="22859"/>
        <a:ext cx="2476500" cy="892800"/>
      </dsp:txXfrm>
    </dsp:sp>
    <dsp:sp modelId="{F2163942-8E5B-44A6-8D4E-D36058565FE2}">
      <dsp:nvSpPr>
        <dsp:cNvPr id="0" name=""/>
        <dsp:cNvSpPr/>
      </dsp:nvSpPr>
      <dsp:spPr>
        <a:xfrm>
          <a:off x="2825750" y="915659"/>
          <a:ext cx="2476500" cy="1361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/>
            <a:t>Lower Valley Dairy Cow Mortalities</a:t>
          </a:r>
          <a:r>
            <a:rPr lang="en-US" sz="2800" kern="1200" dirty="0"/>
            <a:t>	</a:t>
          </a:r>
        </a:p>
      </dsp:txBody>
      <dsp:txXfrm>
        <a:off x="2825750" y="915659"/>
        <a:ext cx="2476500" cy="1361520"/>
      </dsp:txXfrm>
    </dsp:sp>
    <dsp:sp modelId="{85DB071E-7D66-47E9-B0CB-C54C59913AB6}">
      <dsp:nvSpPr>
        <dsp:cNvPr id="0" name=""/>
        <dsp:cNvSpPr/>
      </dsp:nvSpPr>
      <dsp:spPr>
        <a:xfrm>
          <a:off x="5651499" y="23457"/>
          <a:ext cx="2476500" cy="89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June 2019</a:t>
          </a:r>
        </a:p>
      </dsp:txBody>
      <dsp:txXfrm>
        <a:off x="5651499" y="23457"/>
        <a:ext cx="2476500" cy="892800"/>
      </dsp:txXfrm>
    </dsp:sp>
    <dsp:sp modelId="{B636F038-429C-40F6-8768-18799B0515C5}">
      <dsp:nvSpPr>
        <dsp:cNvPr id="0" name=""/>
        <dsp:cNvSpPr/>
      </dsp:nvSpPr>
      <dsp:spPr>
        <a:xfrm>
          <a:off x="5648960" y="915659"/>
          <a:ext cx="2476500" cy="1361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/>
            <a:t>Yakima County Jail Hep A Exposure</a:t>
          </a:r>
        </a:p>
      </dsp:txBody>
      <dsp:txXfrm>
        <a:off x="5648960" y="915659"/>
        <a:ext cx="2476500" cy="13615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2B072-D49F-4001-A470-AEEFEAB4DCAF}">
      <dsp:nvSpPr>
        <dsp:cNvPr id="0" name=""/>
        <dsp:cNvSpPr/>
      </dsp:nvSpPr>
      <dsp:spPr>
        <a:xfrm>
          <a:off x="1437735" y="0"/>
          <a:ext cx="958490" cy="899829"/>
        </a:xfrm>
        <a:prstGeom prst="trapezoid">
          <a:avLst>
            <a:gd name="adj" fmla="val 5326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>
            <a:solidFill>
              <a:schemeClr val="bg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>
            <a:solidFill>
              <a:schemeClr val="bg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>
            <a:solidFill>
              <a:schemeClr val="bg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>
            <a:solidFill>
              <a:schemeClr val="bg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Nationwide</a:t>
          </a:r>
        </a:p>
      </dsp:txBody>
      <dsp:txXfrm>
        <a:off x="1437735" y="0"/>
        <a:ext cx="958490" cy="899829"/>
      </dsp:txXfrm>
    </dsp:sp>
    <dsp:sp modelId="{75F5411E-889E-4D8F-BE11-CF98EA7D7B17}">
      <dsp:nvSpPr>
        <dsp:cNvPr id="0" name=""/>
        <dsp:cNvSpPr/>
      </dsp:nvSpPr>
      <dsp:spPr>
        <a:xfrm>
          <a:off x="958490" y="899829"/>
          <a:ext cx="1916981" cy="899829"/>
        </a:xfrm>
        <a:prstGeom prst="trapezoid">
          <a:avLst>
            <a:gd name="adj" fmla="val 53260"/>
          </a:avLst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Statewide</a:t>
          </a:r>
        </a:p>
      </dsp:txBody>
      <dsp:txXfrm>
        <a:off x="1293962" y="899829"/>
        <a:ext cx="1246037" cy="899829"/>
      </dsp:txXfrm>
    </dsp:sp>
    <dsp:sp modelId="{572A6EEF-0BEB-4857-BB6D-0FDA05548F85}">
      <dsp:nvSpPr>
        <dsp:cNvPr id="0" name=""/>
        <dsp:cNvSpPr/>
      </dsp:nvSpPr>
      <dsp:spPr>
        <a:xfrm>
          <a:off x="479245" y="1799658"/>
          <a:ext cx="2875471" cy="899829"/>
        </a:xfrm>
        <a:prstGeom prst="trapezoid">
          <a:avLst>
            <a:gd name="adj" fmla="val 53260"/>
          </a:avLst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Regional</a:t>
          </a:r>
        </a:p>
      </dsp:txBody>
      <dsp:txXfrm>
        <a:off x="982452" y="1799658"/>
        <a:ext cx="1869056" cy="899829"/>
      </dsp:txXfrm>
    </dsp:sp>
    <dsp:sp modelId="{D36BECC0-D2C1-4281-9292-815E15A9123D}">
      <dsp:nvSpPr>
        <dsp:cNvPr id="0" name=""/>
        <dsp:cNvSpPr/>
      </dsp:nvSpPr>
      <dsp:spPr>
        <a:xfrm>
          <a:off x="0" y="2699487"/>
          <a:ext cx="3833962" cy="899829"/>
        </a:xfrm>
        <a:prstGeom prst="trapezoid">
          <a:avLst>
            <a:gd name="adj" fmla="val 5326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1"/>
              </a:solidFill>
            </a:rPr>
            <a:t>Local</a:t>
          </a:r>
        </a:p>
      </dsp:txBody>
      <dsp:txXfrm>
        <a:off x="670943" y="2699487"/>
        <a:ext cx="2492075" cy="8998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3F3B-166F-46C7-91FF-2D09D49E7FAD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835C6635-F00F-4EE8-AE9B-B36E6A898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5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3F3B-166F-46C7-91FF-2D09D49E7FAD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835C6635-F00F-4EE8-AE9B-B36E6A898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01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3F3B-166F-46C7-91FF-2D09D49E7FAD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835C6635-F00F-4EE8-AE9B-B36E6A898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03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3F3B-166F-46C7-91FF-2D09D49E7FAD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35C6635-F00F-4EE8-AE9B-B36E6A898F1D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6716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3F3B-166F-46C7-91FF-2D09D49E7FAD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35C6635-F00F-4EE8-AE9B-B36E6A898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69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3F3B-166F-46C7-91FF-2D09D49E7FAD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6635-F00F-4EE8-AE9B-B36E6A898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87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3F3B-166F-46C7-91FF-2D09D49E7FAD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6635-F00F-4EE8-AE9B-B36E6A898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91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3F3B-166F-46C7-91FF-2D09D49E7FAD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6635-F00F-4EE8-AE9B-B36E6A898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0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9183F3B-166F-46C7-91FF-2D09D49E7FAD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835C6635-F00F-4EE8-AE9B-B36E6A898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4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3F3B-166F-46C7-91FF-2D09D49E7FAD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6635-F00F-4EE8-AE9B-B36E6A898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3F3B-166F-46C7-91FF-2D09D49E7FAD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835C6635-F00F-4EE8-AE9B-B36E6A898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47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3F3B-166F-46C7-91FF-2D09D49E7FAD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6635-F00F-4EE8-AE9B-B36E6A898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6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3F3B-166F-46C7-91FF-2D09D49E7FAD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6635-F00F-4EE8-AE9B-B36E6A898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16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3F3B-166F-46C7-91FF-2D09D49E7FAD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6635-F00F-4EE8-AE9B-B36E6A898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13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3F3B-166F-46C7-91FF-2D09D49E7FAD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6635-F00F-4EE8-AE9B-B36E6A898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21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3F3B-166F-46C7-91FF-2D09D49E7FAD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6635-F00F-4EE8-AE9B-B36E6A898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4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3F3B-166F-46C7-91FF-2D09D49E7FAD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6635-F00F-4EE8-AE9B-B36E6A898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4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50000">
              <a:srgbClr val="0070C0"/>
            </a:gs>
            <a:gs pos="100000">
              <a:srgbClr val="00B0F0"/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83F3B-166F-46C7-91FF-2D09D49E7FAD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C6635-F00F-4EE8-AE9B-B36E6A898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66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B7BC0-7426-4FC9-B1AC-09FDBB389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0316" y="2733709"/>
            <a:ext cx="8944772" cy="1373070"/>
          </a:xfrm>
        </p:spPr>
        <p:txBody>
          <a:bodyPr anchor="ctr"/>
          <a:lstStyle/>
          <a:p>
            <a:pPr algn="ctr"/>
            <a:r>
              <a:rPr lang="en-US" sz="4000" b="1" dirty="0"/>
              <a:t>Public Health Emergency Preparedness and Response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627834-AD8E-48B6-9EA9-BFD97882B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047117"/>
            <a:ext cx="8144134" cy="81088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Presented By:</a:t>
            </a:r>
          </a:p>
          <a:p>
            <a:pPr algn="l"/>
            <a:r>
              <a:rPr lang="en-US" dirty="0"/>
              <a:t>Nathan Johnson, Local Emergency Response Coordinator</a:t>
            </a:r>
          </a:p>
        </p:txBody>
      </p:sp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57B9C24-035A-46CD-9182-73341C3C1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094" y="2630741"/>
            <a:ext cx="1596518" cy="159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7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33E1B-54D1-48DC-9795-D7363935E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4490A-FDC5-46D9-8E75-5259A54E8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YHD</a:t>
            </a:r>
          </a:p>
          <a:p>
            <a:pPr lvl="1"/>
            <a:r>
              <a:rPr lang="en-US" dirty="0"/>
              <a:t>Crises and Emergency Response Communication Plan: </a:t>
            </a:r>
            <a:r>
              <a:rPr lang="en-US" dirty="0">
                <a:solidFill>
                  <a:srgbClr val="66FF66"/>
                </a:solidFill>
              </a:rPr>
              <a:t>Complete</a:t>
            </a:r>
          </a:p>
          <a:p>
            <a:pPr lvl="1"/>
            <a:r>
              <a:rPr lang="en-US" dirty="0"/>
              <a:t>Updating Basic Emergency Operations Plan: </a:t>
            </a:r>
            <a:r>
              <a:rPr lang="en-US" dirty="0">
                <a:solidFill>
                  <a:srgbClr val="FFFF00"/>
                </a:solidFill>
              </a:rPr>
              <a:t>Draft</a:t>
            </a:r>
          </a:p>
          <a:p>
            <a:pPr lvl="1"/>
            <a:r>
              <a:rPr lang="en-US" dirty="0"/>
              <a:t>POD Trailer Plan: </a:t>
            </a:r>
            <a:r>
              <a:rPr lang="en-US" dirty="0">
                <a:solidFill>
                  <a:srgbClr val="FFFF00"/>
                </a:solidFill>
              </a:rPr>
              <a:t>Draft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County Plans</a:t>
            </a:r>
          </a:p>
          <a:p>
            <a:pPr lvl="1"/>
            <a:r>
              <a:rPr lang="en-US" dirty="0"/>
              <a:t>Integrated in partners plans</a:t>
            </a:r>
          </a:p>
          <a:p>
            <a:pPr lvl="1"/>
            <a:r>
              <a:rPr lang="en-US" dirty="0"/>
              <a:t>Integrated in Comprehensive Emergency Management Plan</a:t>
            </a:r>
          </a:p>
          <a:p>
            <a:pPr lvl="2"/>
            <a:r>
              <a:rPr lang="en-US" dirty="0"/>
              <a:t>Primary agency ESF #8 Public health and Medical Services</a:t>
            </a:r>
          </a:p>
          <a:p>
            <a:pPr lvl="2"/>
            <a:r>
              <a:rPr lang="en-US" dirty="0"/>
              <a:t>Support agency for seven others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C03A8-F0AF-4B60-AB86-AC300D708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67" y="3333749"/>
            <a:ext cx="3526371" cy="195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F9EBE-24F2-4C40-9A2C-FED8124A8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069" y="2716961"/>
            <a:ext cx="9613861" cy="22095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000" b="1" dirty="0"/>
              <a:t>Looking Ahead….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C1576F-6DD5-410F-8D88-C5B147FF9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326" y="3821750"/>
            <a:ext cx="4107346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2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D9A4-A336-45D3-9DA3-35C424147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Preparedness vs Readiness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FE659FD-952F-4E76-87C3-024FE0588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599316"/>
          </a:xfrm>
        </p:spPr>
        <p:txBody>
          <a:bodyPr/>
          <a:lstStyle/>
          <a:p>
            <a:r>
              <a:rPr lang="en-US" dirty="0"/>
              <a:t>Preparedness: </a:t>
            </a:r>
          </a:p>
          <a:p>
            <a:pPr lvl="1"/>
            <a:r>
              <a:rPr lang="en-US" dirty="0"/>
              <a:t>Having plans and agreements in place</a:t>
            </a:r>
          </a:p>
          <a:p>
            <a:pPr lvl="1"/>
            <a:r>
              <a:rPr lang="en-US" dirty="0"/>
              <a:t>Testing those plans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Readiness: </a:t>
            </a:r>
          </a:p>
          <a:p>
            <a:pPr lvl="1"/>
            <a:r>
              <a:rPr lang="en-US" dirty="0"/>
              <a:t>Measuring our capability to successfully respond</a:t>
            </a:r>
          </a:p>
          <a:p>
            <a:pPr lvl="1"/>
            <a:r>
              <a:rPr lang="en-US" dirty="0"/>
              <a:t>State of being</a:t>
            </a:r>
          </a:p>
          <a:p>
            <a:pPr lvl="1"/>
            <a:r>
              <a:rPr lang="en-US" dirty="0"/>
              <a:t>Ensuring ability to execute functions</a:t>
            </a:r>
          </a:p>
          <a:p>
            <a:pPr lvl="1"/>
            <a:r>
              <a:rPr lang="en-US" dirty="0"/>
              <a:t>Building off realistic drills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A308C2-4337-46F9-AB50-23973C20B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75" y="2962275"/>
            <a:ext cx="2865932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D9A4-A336-45D3-9DA3-35C424147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/>
              <a:t>How do we get there?</a:t>
            </a:r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FE659FD-952F-4E76-87C3-024FE0588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5993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Planning</a:t>
            </a:r>
          </a:p>
          <a:p>
            <a:pPr lvl="1"/>
            <a:r>
              <a:rPr lang="en-US" dirty="0"/>
              <a:t>Medical Countermeasures </a:t>
            </a:r>
          </a:p>
          <a:p>
            <a:pPr lvl="1"/>
            <a:r>
              <a:rPr lang="en-US" dirty="0"/>
              <a:t>Emergency Operations Activation process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Staff training in emergency response</a:t>
            </a:r>
          </a:p>
          <a:p>
            <a:pPr lvl="1"/>
            <a:r>
              <a:rPr lang="en-US" dirty="0"/>
              <a:t>Education of plans</a:t>
            </a:r>
          </a:p>
          <a:p>
            <a:pPr lvl="1"/>
            <a:r>
              <a:rPr lang="en-US" dirty="0"/>
              <a:t>Education of different response topics</a:t>
            </a:r>
          </a:p>
          <a:p>
            <a:endParaRPr lang="en-US" dirty="0"/>
          </a:p>
          <a:p>
            <a:r>
              <a:rPr lang="en-US" dirty="0"/>
              <a:t>Exercises + Drills</a:t>
            </a:r>
          </a:p>
          <a:p>
            <a:pPr lvl="1"/>
            <a:r>
              <a:rPr lang="en-US" dirty="0"/>
              <a:t>Exercises to test plans</a:t>
            </a:r>
          </a:p>
          <a:p>
            <a:pPr lvl="1"/>
            <a:r>
              <a:rPr lang="en-US" dirty="0"/>
              <a:t>Drills to measure staff ability to function</a:t>
            </a:r>
          </a:p>
          <a:p>
            <a:endParaRPr lang="en-US" dirty="0"/>
          </a:p>
          <a:p>
            <a:r>
              <a:rPr lang="en-US" dirty="0"/>
              <a:t>Reviewing After Action Reports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AFEAB4-B9EE-4B7D-B172-A385766CDD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" b="10983"/>
          <a:stretch/>
        </p:blipFill>
        <p:spPr>
          <a:xfrm>
            <a:off x="8161032" y="3278038"/>
            <a:ext cx="2751384" cy="191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7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F9EBE-24F2-4C40-9A2C-FED8124A8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3726611"/>
            <a:ext cx="9613861" cy="22095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0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675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33E1B-54D1-48DC-9795-D7363935E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4490A-FDC5-46D9-8E75-5259A54E8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2345499"/>
            <a:ext cx="9613861" cy="3599316"/>
          </a:xfrm>
        </p:spPr>
        <p:txBody>
          <a:bodyPr>
            <a:normAutofit/>
          </a:bodyPr>
          <a:lstStyle/>
          <a:p>
            <a:r>
              <a:rPr lang="en-US" dirty="0"/>
              <a:t>Looking Back…</a:t>
            </a:r>
          </a:p>
          <a:p>
            <a:pPr lvl="1"/>
            <a:r>
              <a:rPr lang="en-US" dirty="0"/>
              <a:t>Responses</a:t>
            </a:r>
          </a:p>
          <a:p>
            <a:pPr lvl="1"/>
            <a:r>
              <a:rPr lang="en-US" dirty="0"/>
              <a:t>Yakima County Transportation Relay Exercise</a:t>
            </a:r>
          </a:p>
          <a:p>
            <a:pPr lvl="1"/>
            <a:r>
              <a:rPr lang="en-US" dirty="0"/>
              <a:t>Partnerships</a:t>
            </a:r>
          </a:p>
          <a:p>
            <a:pPr lvl="1"/>
            <a:r>
              <a:rPr lang="en-US" dirty="0"/>
              <a:t>Planning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Looking Ahead…</a:t>
            </a:r>
          </a:p>
          <a:p>
            <a:pPr lvl="1"/>
            <a:r>
              <a:rPr lang="en-US" dirty="0"/>
              <a:t>Preparedness vs Readiness</a:t>
            </a:r>
          </a:p>
          <a:p>
            <a:pPr lvl="1"/>
            <a:r>
              <a:rPr lang="en-US" dirty="0"/>
              <a:t>How Do We Get There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4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F9EBE-24F2-4C40-9A2C-FED8124A8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519" y="2545511"/>
            <a:ext cx="9613861" cy="22095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000" b="1" dirty="0"/>
              <a:t>Looking Back….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4E2CBD-C51B-4E0D-BCD8-3E9A163E7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449" y="3910012"/>
            <a:ext cx="4562475" cy="228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5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F600F-E8D2-4E3B-A937-EDF94CADF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943E3-995F-45CD-AA2F-6D2910B86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2257647"/>
            <a:ext cx="2857500" cy="1924050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349EB73D-4D8A-4115-91EC-16BC2DC7C4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3694701"/>
              </p:ext>
            </p:extLst>
          </p:nvPr>
        </p:nvGraphicFramePr>
        <p:xfrm>
          <a:off x="2032000" y="4413368"/>
          <a:ext cx="8128000" cy="2300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9F466B-8714-4357-9F38-D0E981185BA4}"/>
              </a:ext>
            </a:extLst>
          </p:cNvPr>
          <p:cNvSpPr/>
          <p:nvPr/>
        </p:nvSpPr>
        <p:spPr>
          <a:xfrm rot="19519058">
            <a:off x="280197" y="2866948"/>
            <a:ext cx="1544236" cy="72457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Wildfires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A209D3-9D0B-45EC-A483-2D3C8463FBD3}"/>
              </a:ext>
            </a:extLst>
          </p:cNvPr>
          <p:cNvSpPr/>
          <p:nvPr/>
        </p:nvSpPr>
        <p:spPr>
          <a:xfrm rot="1343707">
            <a:off x="2577507" y="2857386"/>
            <a:ext cx="1544236" cy="72457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Measles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86C90C9-D8F8-458A-8FDC-4CD191576F6B}"/>
              </a:ext>
            </a:extLst>
          </p:cNvPr>
          <p:cNvSpPr/>
          <p:nvPr/>
        </p:nvSpPr>
        <p:spPr>
          <a:xfrm rot="19362532">
            <a:off x="8070255" y="3044555"/>
            <a:ext cx="1544236" cy="72457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Influenza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97428F-34B0-4FFD-AE9A-21E2B8368F62}"/>
              </a:ext>
            </a:extLst>
          </p:cNvPr>
          <p:cNvSpPr/>
          <p:nvPr/>
        </p:nvSpPr>
        <p:spPr>
          <a:xfrm rot="2319688">
            <a:off x="10217118" y="2838971"/>
            <a:ext cx="1544236" cy="72457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Floods</a:t>
            </a:r>
          </a:p>
        </p:txBody>
      </p:sp>
    </p:spTree>
    <p:extLst>
      <p:ext uri="{BB962C8B-B14F-4D97-AF65-F5344CB8AC3E}">
        <p14:creationId xmlns:p14="http://schemas.microsoft.com/office/powerpoint/2010/main" val="34097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33E1B-54D1-48DC-9795-D7363935E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Yakima County Transportation Relay Exercise 2019 – May 2019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5C336D-B371-4F39-B6D2-E4E145FB1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  <a:p>
            <a:pPr lvl="1"/>
            <a:r>
              <a:rPr lang="en-US" dirty="0"/>
              <a:t>Activate YHD Emergency Operations</a:t>
            </a:r>
          </a:p>
          <a:p>
            <a:pPr lvl="1"/>
            <a:r>
              <a:rPr lang="en-US" dirty="0"/>
              <a:t>Receive medication from the Strategic National Stockpile</a:t>
            </a:r>
          </a:p>
          <a:p>
            <a:pPr lvl="1"/>
            <a:r>
              <a:rPr lang="en-US" dirty="0"/>
              <a:t>Set up a Point of Distribution (POD)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DC002-A335-4E46-978E-E268BD075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87" y="3871114"/>
            <a:ext cx="3529728" cy="2647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17FE12-F13A-496A-B3AD-89B783E55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934" y="4190104"/>
            <a:ext cx="2660923" cy="1995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4ECABC-B11C-4CA4-AD18-449E4B628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63722" y="4190103"/>
            <a:ext cx="2660922" cy="199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33E1B-54D1-48DC-9795-D7363935E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Yakima County Transportation Relay Exercise 2019 – May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4490A-FDC5-46D9-8E75-5259A54E8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271" y="2193998"/>
            <a:ext cx="5815729" cy="359931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Partnering Agencies</a:t>
            </a:r>
          </a:p>
          <a:p>
            <a:pPr lvl="1"/>
            <a:r>
              <a:rPr lang="en-US" dirty="0"/>
              <a:t>Yakima Health District (YHD)</a:t>
            </a:r>
          </a:p>
          <a:p>
            <a:pPr lvl="1"/>
            <a:r>
              <a:rPr lang="en-US" dirty="0"/>
              <a:t>Virginia Mason Memorial Hospital (VMMH)</a:t>
            </a:r>
          </a:p>
          <a:p>
            <a:pPr lvl="1"/>
            <a:r>
              <a:rPr lang="en-US" dirty="0"/>
              <a:t>Washington State Dept. of Health (DOH)</a:t>
            </a:r>
          </a:p>
          <a:p>
            <a:pPr lvl="1"/>
            <a:r>
              <a:rPr lang="en-US" dirty="0"/>
              <a:t>Yakima Valley Office of Emergency Management (YVOEM)</a:t>
            </a:r>
          </a:p>
          <a:p>
            <a:pPr lvl="1"/>
            <a:r>
              <a:rPr lang="en-US" dirty="0"/>
              <a:t>REDI Healthcare Coalition</a:t>
            </a:r>
          </a:p>
          <a:p>
            <a:pPr lvl="1"/>
            <a:r>
              <a:rPr lang="en-US" dirty="0"/>
              <a:t>Central Washington State Fair </a:t>
            </a:r>
          </a:p>
          <a:p>
            <a:pPr lvl="1"/>
            <a:r>
              <a:rPr lang="en-US" dirty="0"/>
              <a:t>Medline Industries Inc.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378BC-3536-4201-B9CC-8CC1721C5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548" y="2193998"/>
            <a:ext cx="3031957" cy="2273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5A0590-6CC2-48A3-AD30-B06DBEA58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21" y="4550091"/>
            <a:ext cx="3031957" cy="2273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70A199-C7C4-430A-8290-8C9B02373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547" y="4550092"/>
            <a:ext cx="3031958" cy="227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6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F90AF-7E18-44EF-BC48-3D942EC52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E27DB-857A-43D2-A2A4-CD6A941B2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EBEB0C3-3EE7-4EF3-82F0-2C1CD7CEF7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9072275"/>
              </p:ext>
            </p:extLst>
          </p:nvPr>
        </p:nvGraphicFramePr>
        <p:xfrm>
          <a:off x="8251646" y="3224177"/>
          <a:ext cx="3833962" cy="359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C958BB1-9A44-438C-A956-69CA2E1224A8}"/>
              </a:ext>
            </a:extLst>
          </p:cNvPr>
          <p:cNvSpPr txBox="1"/>
          <p:nvPr/>
        </p:nvSpPr>
        <p:spPr>
          <a:xfrm>
            <a:off x="391063" y="2529711"/>
            <a:ext cx="1059898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National Association of County and City Health Officials (NACCHO)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Washington Department of Health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Emergency Preparedness and Response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Public Health Communications</a:t>
            </a:r>
          </a:p>
          <a:p>
            <a:pPr lvl="1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REDI Healthcare Coalition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Neighboring Health Districts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Local…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529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33E1B-54D1-48DC-9795-D7363935E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Yakima County Healthcare Emergency Preparedness Coalition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4490A-FDC5-46D9-8E75-5259A54E8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BA7C3AC-FD45-42B9-A04B-C221D12AFB36}"/>
              </a:ext>
            </a:extLst>
          </p:cNvPr>
          <p:cNvSpPr txBox="1">
            <a:spLocks/>
          </p:cNvSpPr>
          <p:nvPr/>
        </p:nvSpPr>
        <p:spPr>
          <a:xfrm>
            <a:off x="832721" y="24892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The goal of the Yakima Healthcare Emergency Preparedness Coalition is to provide an opportunity to foster healthcare emergency preparedness and partnerships throughout Yakima County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FFDFE5-BB2C-4F7B-98F5-7B47E6A5B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862" y="4126302"/>
            <a:ext cx="5234788" cy="261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2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F600F-E8D2-4E3B-A937-EDF94CADF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Yakima County Influenza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8D43-DBBB-4C79-B421-D8FD42575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50000"/>
            </a:pPr>
            <a:r>
              <a:rPr lang="en-US" dirty="0"/>
              <a:t>Infection Control + Emergency Preparedness Partners</a:t>
            </a:r>
          </a:p>
          <a:p>
            <a:pPr>
              <a:buSzPct val="150000"/>
            </a:pPr>
            <a:r>
              <a:rPr lang="en-US" dirty="0"/>
              <a:t>Monthly Call</a:t>
            </a:r>
          </a:p>
          <a:p>
            <a:pPr>
              <a:buSzPct val="150000"/>
            </a:pPr>
            <a:r>
              <a:rPr lang="en-US" dirty="0"/>
              <a:t>Increased Influenza surveillance throughout the county</a:t>
            </a:r>
          </a:p>
          <a:p>
            <a:pPr lvl="1">
              <a:buSzPct val="150000"/>
            </a:pPr>
            <a:r>
              <a:rPr lang="en-US" dirty="0"/>
              <a:t>Staffing, census, supply shortages</a:t>
            </a:r>
          </a:p>
          <a:p>
            <a:pPr lvl="1">
              <a:buSzPct val="150000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6ADB2D-C7D8-4BBF-A10B-2CC45C731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645" y="4429125"/>
            <a:ext cx="4036709" cy="23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6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Berlin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2723</TotalTime>
  <Words>376</Words>
  <Application>Microsoft Office PowerPoint</Application>
  <PresentationFormat>Widescreen</PresentationFormat>
  <Paragraphs>108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Trebuchet MS</vt:lpstr>
      <vt:lpstr>Berlin</vt:lpstr>
      <vt:lpstr>Public Health Emergency Preparedness and Response</vt:lpstr>
      <vt:lpstr>Agenda</vt:lpstr>
      <vt:lpstr>PowerPoint Presentation</vt:lpstr>
      <vt:lpstr>Responses</vt:lpstr>
      <vt:lpstr>Yakima County Transportation Relay Exercise 2019 – May 2019</vt:lpstr>
      <vt:lpstr>Yakima County Transportation Relay Exercise 2019 – May 2019</vt:lpstr>
      <vt:lpstr>Partnerships</vt:lpstr>
      <vt:lpstr>Yakima County Healthcare Emergency Preparedness Coalition</vt:lpstr>
      <vt:lpstr>Yakima County Influenza Call</vt:lpstr>
      <vt:lpstr>Planning</vt:lpstr>
      <vt:lpstr>PowerPoint Presentation</vt:lpstr>
      <vt:lpstr>Preparedness vs Readiness</vt:lpstr>
      <vt:lpstr>How do we get there?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Yakima County Healthcare Emergency Preparedness Coalition</dc:title>
  <dc:creator>Nathan Johnson</dc:creator>
  <cp:lastModifiedBy>Nathan Johnson</cp:lastModifiedBy>
  <cp:revision>112</cp:revision>
  <dcterms:created xsi:type="dcterms:W3CDTF">2019-05-23T22:38:35Z</dcterms:created>
  <dcterms:modified xsi:type="dcterms:W3CDTF">2019-08-28T21:56:01Z</dcterms:modified>
</cp:coreProperties>
</file>