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sldIdLst>
    <p:sldId id="256" r:id="rId2"/>
    <p:sldId id="257" r:id="rId3"/>
    <p:sldId id="258" r:id="rId4"/>
    <p:sldId id="285" r:id="rId5"/>
    <p:sldId id="289" r:id="rId6"/>
    <p:sldId id="291" r:id="rId7"/>
    <p:sldId id="298" r:id="rId8"/>
    <p:sldId id="292" r:id="rId9"/>
    <p:sldId id="293" r:id="rId10"/>
    <p:sldId id="294" r:id="rId11"/>
    <p:sldId id="295" r:id="rId12"/>
    <p:sldId id="277" r:id="rId13"/>
    <p:sldId id="260" r:id="rId14"/>
    <p:sldId id="261" r:id="rId15"/>
    <p:sldId id="262" r:id="rId16"/>
    <p:sldId id="263" r:id="rId17"/>
    <p:sldId id="267" r:id="rId18"/>
    <p:sldId id="264" r:id="rId19"/>
    <p:sldId id="296" r:id="rId20"/>
    <p:sldId id="281" r:id="rId21"/>
    <p:sldId id="282" r:id="rId22"/>
    <p:sldId id="288" r:id="rId23"/>
    <p:sldId id="299" r:id="rId24"/>
    <p:sldId id="27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79" d="100"/>
          <a:sy n="79" d="100"/>
        </p:scale>
        <p:origin x="64" y="188"/>
      </p:cViewPr>
      <p:guideLst/>
    </p:cSldViewPr>
  </p:slideViewPr>
  <p:notesTextViewPr>
    <p:cViewPr>
      <p:scale>
        <a:sx n="1" d="1"/>
        <a:sy n="1" d="1"/>
      </p:scale>
      <p:origin x="0" y="0"/>
    </p:cViewPr>
  </p:notesTextViewPr>
  <p:sorterViewPr>
    <p:cViewPr>
      <p:scale>
        <a:sx n="100" d="100"/>
        <a:sy n="100" d="100"/>
      </p:scale>
      <p:origin x="0" y="-103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10C31B-A261-40D1-9684-D9CB55D27141}" type="doc">
      <dgm:prSet loTypeId="urn:microsoft.com/office/officeart/2005/8/layout/default" loCatId="list" qsTypeId="urn:microsoft.com/office/officeart/2005/8/quickstyle/simple2" qsCatId="simple" csTypeId="urn:microsoft.com/office/officeart/2005/8/colors/colorful2" csCatId="colorful"/>
      <dgm:spPr/>
      <dgm:t>
        <a:bodyPr/>
        <a:lstStyle/>
        <a:p>
          <a:endParaRPr lang="en-US"/>
        </a:p>
      </dgm:t>
    </dgm:pt>
    <dgm:pt modelId="{9B684487-F000-4720-9C93-1F196E5814BA}">
      <dgm:prSet/>
      <dgm:spPr/>
      <dgm:t>
        <a:bodyPr/>
        <a:lstStyle/>
        <a:p>
          <a:r>
            <a:rPr lang="en-US" dirty="0"/>
            <a:t>5-Year Plan Goals</a:t>
          </a:r>
        </a:p>
      </dgm:t>
    </dgm:pt>
    <dgm:pt modelId="{62A0D5E5-C843-4B2D-AC06-01D9A01C4801}" type="parTrans" cxnId="{44A04D99-1227-4353-B08E-C8F310FC9C40}">
      <dgm:prSet/>
      <dgm:spPr/>
      <dgm:t>
        <a:bodyPr/>
        <a:lstStyle/>
        <a:p>
          <a:endParaRPr lang="en-US"/>
        </a:p>
      </dgm:t>
    </dgm:pt>
    <dgm:pt modelId="{05F966A2-1B0F-48B0-AB01-B66904C581A8}" type="sibTrans" cxnId="{44A04D99-1227-4353-B08E-C8F310FC9C40}">
      <dgm:prSet/>
      <dgm:spPr/>
      <dgm:t>
        <a:bodyPr/>
        <a:lstStyle/>
        <a:p>
          <a:endParaRPr lang="en-US"/>
        </a:p>
      </dgm:t>
    </dgm:pt>
    <dgm:pt modelId="{F5D9694B-5BA5-467C-AAFF-ABA2EBB58C46}">
      <dgm:prSet/>
      <dgm:spPr/>
      <dgm:t>
        <a:bodyPr/>
        <a:lstStyle/>
        <a:p>
          <a:r>
            <a:rPr lang="en-US" dirty="0"/>
            <a:t>Project Type Categories</a:t>
          </a:r>
        </a:p>
      </dgm:t>
    </dgm:pt>
    <dgm:pt modelId="{73EC9DC6-F9CC-4565-8B44-3627630447F3}" type="parTrans" cxnId="{2D5424A6-AE3A-42C7-A755-2FD986F3FACA}">
      <dgm:prSet/>
      <dgm:spPr/>
      <dgm:t>
        <a:bodyPr/>
        <a:lstStyle/>
        <a:p>
          <a:endParaRPr lang="en-US"/>
        </a:p>
      </dgm:t>
    </dgm:pt>
    <dgm:pt modelId="{CAEB377A-D929-4F7E-8CD7-5AA13CC67F8F}" type="sibTrans" cxnId="{2D5424A6-AE3A-42C7-A755-2FD986F3FACA}">
      <dgm:prSet/>
      <dgm:spPr/>
      <dgm:t>
        <a:bodyPr/>
        <a:lstStyle/>
        <a:p>
          <a:endParaRPr lang="en-US"/>
        </a:p>
      </dgm:t>
    </dgm:pt>
    <dgm:pt modelId="{49B448C4-D9DB-4575-9DF5-B1F1BBAA2D8B}">
      <dgm:prSet/>
      <dgm:spPr/>
      <dgm:t>
        <a:bodyPr/>
        <a:lstStyle/>
        <a:p>
          <a:r>
            <a:rPr lang="en-US" dirty="0"/>
            <a:t>Funding</a:t>
          </a:r>
        </a:p>
      </dgm:t>
    </dgm:pt>
    <dgm:pt modelId="{743294D0-C6FD-40BD-8DDB-C7B35E43494A}" type="parTrans" cxnId="{27A871B9-52AC-4C0B-9DCD-645D729D85C4}">
      <dgm:prSet/>
      <dgm:spPr/>
      <dgm:t>
        <a:bodyPr/>
        <a:lstStyle/>
        <a:p>
          <a:endParaRPr lang="en-US"/>
        </a:p>
      </dgm:t>
    </dgm:pt>
    <dgm:pt modelId="{B03E4C6F-7E95-462C-B754-B13D0E7ED0E2}" type="sibTrans" cxnId="{27A871B9-52AC-4C0B-9DCD-645D729D85C4}">
      <dgm:prSet/>
      <dgm:spPr/>
      <dgm:t>
        <a:bodyPr/>
        <a:lstStyle/>
        <a:p>
          <a:endParaRPr lang="en-US"/>
        </a:p>
      </dgm:t>
    </dgm:pt>
    <dgm:pt modelId="{AEBD2F26-77DD-437D-A3B4-8C8358E8A7DE}">
      <dgm:prSet/>
      <dgm:spPr/>
      <dgm:t>
        <a:bodyPr/>
        <a:lstStyle/>
        <a:p>
          <a:r>
            <a:rPr lang="en-US" dirty="0"/>
            <a:t>Timeline</a:t>
          </a:r>
        </a:p>
      </dgm:t>
    </dgm:pt>
    <dgm:pt modelId="{79F569BB-8149-41A1-8AFA-98557E9CC252}" type="parTrans" cxnId="{9A0F9103-DB4F-4BC0-BF00-26101C0BF237}">
      <dgm:prSet/>
      <dgm:spPr/>
      <dgm:t>
        <a:bodyPr/>
        <a:lstStyle/>
        <a:p>
          <a:endParaRPr lang="en-US"/>
        </a:p>
      </dgm:t>
    </dgm:pt>
    <dgm:pt modelId="{E9B3DC1A-97DA-4641-932A-038630066F86}" type="sibTrans" cxnId="{9A0F9103-DB4F-4BC0-BF00-26101C0BF237}">
      <dgm:prSet/>
      <dgm:spPr/>
      <dgm:t>
        <a:bodyPr/>
        <a:lstStyle/>
        <a:p>
          <a:endParaRPr lang="en-US"/>
        </a:p>
      </dgm:t>
    </dgm:pt>
    <dgm:pt modelId="{92B484E3-866B-4D17-B37E-063D974EAB67}">
      <dgm:prSet/>
      <dgm:spPr/>
      <dgm:t>
        <a:bodyPr/>
        <a:lstStyle/>
        <a:p>
          <a:r>
            <a:rPr lang="en-US" dirty="0"/>
            <a:t>Results-Based Accountability</a:t>
          </a:r>
        </a:p>
      </dgm:t>
    </dgm:pt>
    <dgm:pt modelId="{D5EC61EA-2D75-4AA1-8F98-81FC76165379}" type="parTrans" cxnId="{BE0906D5-1757-4919-BADE-DB34377CE07B}">
      <dgm:prSet/>
      <dgm:spPr/>
      <dgm:t>
        <a:bodyPr/>
        <a:lstStyle/>
        <a:p>
          <a:endParaRPr lang="en-US"/>
        </a:p>
      </dgm:t>
    </dgm:pt>
    <dgm:pt modelId="{01090691-998C-49BE-85D0-FC884F9B34B3}" type="sibTrans" cxnId="{BE0906D5-1757-4919-BADE-DB34377CE07B}">
      <dgm:prSet/>
      <dgm:spPr/>
      <dgm:t>
        <a:bodyPr/>
        <a:lstStyle/>
        <a:p>
          <a:endParaRPr lang="en-US"/>
        </a:p>
      </dgm:t>
    </dgm:pt>
    <dgm:pt modelId="{3ABD8DB5-BBE5-49D5-97A7-B407A6A383D2}" type="pres">
      <dgm:prSet presAssocID="{DB10C31B-A261-40D1-9684-D9CB55D27141}" presName="diagram" presStyleCnt="0">
        <dgm:presLayoutVars>
          <dgm:dir/>
          <dgm:resizeHandles val="exact"/>
        </dgm:presLayoutVars>
      </dgm:prSet>
      <dgm:spPr/>
    </dgm:pt>
    <dgm:pt modelId="{65D60F31-CD66-447E-827B-49B294C73543}" type="pres">
      <dgm:prSet presAssocID="{9B684487-F000-4720-9C93-1F196E5814BA}" presName="node" presStyleLbl="node1" presStyleIdx="0" presStyleCnt="5">
        <dgm:presLayoutVars>
          <dgm:bulletEnabled val="1"/>
        </dgm:presLayoutVars>
      </dgm:prSet>
      <dgm:spPr/>
    </dgm:pt>
    <dgm:pt modelId="{EE8A8B34-33AC-47C4-95E5-4715A600574F}" type="pres">
      <dgm:prSet presAssocID="{05F966A2-1B0F-48B0-AB01-B66904C581A8}" presName="sibTrans" presStyleCnt="0"/>
      <dgm:spPr/>
    </dgm:pt>
    <dgm:pt modelId="{C7DDADF4-D554-444D-8EAD-7B2E080A4E2E}" type="pres">
      <dgm:prSet presAssocID="{F5D9694B-5BA5-467C-AAFF-ABA2EBB58C46}" presName="node" presStyleLbl="node1" presStyleIdx="1" presStyleCnt="5">
        <dgm:presLayoutVars>
          <dgm:bulletEnabled val="1"/>
        </dgm:presLayoutVars>
      </dgm:prSet>
      <dgm:spPr/>
    </dgm:pt>
    <dgm:pt modelId="{8EB700A4-A2D8-458B-87F1-CFFBEB4F21CD}" type="pres">
      <dgm:prSet presAssocID="{CAEB377A-D929-4F7E-8CD7-5AA13CC67F8F}" presName="sibTrans" presStyleCnt="0"/>
      <dgm:spPr/>
    </dgm:pt>
    <dgm:pt modelId="{3936203B-0677-4F9D-B410-781F851BF0EE}" type="pres">
      <dgm:prSet presAssocID="{49B448C4-D9DB-4575-9DF5-B1F1BBAA2D8B}" presName="node" presStyleLbl="node1" presStyleIdx="2" presStyleCnt="5">
        <dgm:presLayoutVars>
          <dgm:bulletEnabled val="1"/>
        </dgm:presLayoutVars>
      </dgm:prSet>
      <dgm:spPr/>
    </dgm:pt>
    <dgm:pt modelId="{3B3251AF-CED9-4D88-950A-0AD5834DC569}" type="pres">
      <dgm:prSet presAssocID="{B03E4C6F-7E95-462C-B754-B13D0E7ED0E2}" presName="sibTrans" presStyleCnt="0"/>
      <dgm:spPr/>
    </dgm:pt>
    <dgm:pt modelId="{95FF63DE-51E1-43DB-A230-31F41BCDF1DE}" type="pres">
      <dgm:prSet presAssocID="{AEBD2F26-77DD-437D-A3B4-8C8358E8A7DE}" presName="node" presStyleLbl="node1" presStyleIdx="3" presStyleCnt="5">
        <dgm:presLayoutVars>
          <dgm:bulletEnabled val="1"/>
        </dgm:presLayoutVars>
      </dgm:prSet>
      <dgm:spPr/>
    </dgm:pt>
    <dgm:pt modelId="{2055D59B-D22A-43D1-A2E0-503D159BB648}" type="pres">
      <dgm:prSet presAssocID="{E9B3DC1A-97DA-4641-932A-038630066F86}" presName="sibTrans" presStyleCnt="0"/>
      <dgm:spPr/>
    </dgm:pt>
    <dgm:pt modelId="{35C5882B-CE2E-43C2-A98C-891CA2FE0EF7}" type="pres">
      <dgm:prSet presAssocID="{92B484E3-866B-4D17-B37E-063D974EAB67}" presName="node" presStyleLbl="node1" presStyleIdx="4" presStyleCnt="5">
        <dgm:presLayoutVars>
          <dgm:bulletEnabled val="1"/>
        </dgm:presLayoutVars>
      </dgm:prSet>
      <dgm:spPr/>
    </dgm:pt>
  </dgm:ptLst>
  <dgm:cxnLst>
    <dgm:cxn modelId="{9A0F9103-DB4F-4BC0-BF00-26101C0BF237}" srcId="{DB10C31B-A261-40D1-9684-D9CB55D27141}" destId="{AEBD2F26-77DD-437D-A3B4-8C8358E8A7DE}" srcOrd="3" destOrd="0" parTransId="{79F569BB-8149-41A1-8AFA-98557E9CC252}" sibTransId="{E9B3DC1A-97DA-4641-932A-038630066F86}"/>
    <dgm:cxn modelId="{D775741B-746F-41C2-AFA3-3E52F4D64955}" type="presOf" srcId="{92B484E3-866B-4D17-B37E-063D974EAB67}" destId="{35C5882B-CE2E-43C2-A98C-891CA2FE0EF7}" srcOrd="0" destOrd="0" presId="urn:microsoft.com/office/officeart/2005/8/layout/default"/>
    <dgm:cxn modelId="{4F819127-B606-4FBB-84DB-39BE2764F6BC}" type="presOf" srcId="{49B448C4-D9DB-4575-9DF5-B1F1BBAA2D8B}" destId="{3936203B-0677-4F9D-B410-781F851BF0EE}" srcOrd="0" destOrd="0" presId="urn:microsoft.com/office/officeart/2005/8/layout/default"/>
    <dgm:cxn modelId="{D152B972-0649-4FC0-A132-A1E7499555FB}" type="presOf" srcId="{9B684487-F000-4720-9C93-1F196E5814BA}" destId="{65D60F31-CD66-447E-827B-49B294C73543}" srcOrd="0" destOrd="0" presId="urn:microsoft.com/office/officeart/2005/8/layout/default"/>
    <dgm:cxn modelId="{6780A879-6B17-4F88-B7AD-B4C7DFA97FBC}" type="presOf" srcId="{DB10C31B-A261-40D1-9684-D9CB55D27141}" destId="{3ABD8DB5-BBE5-49D5-97A7-B407A6A383D2}" srcOrd="0" destOrd="0" presId="urn:microsoft.com/office/officeart/2005/8/layout/default"/>
    <dgm:cxn modelId="{21595586-707E-4365-8C3E-03B872789292}" type="presOf" srcId="{F5D9694B-5BA5-467C-AAFF-ABA2EBB58C46}" destId="{C7DDADF4-D554-444D-8EAD-7B2E080A4E2E}" srcOrd="0" destOrd="0" presId="urn:microsoft.com/office/officeart/2005/8/layout/default"/>
    <dgm:cxn modelId="{44A04D99-1227-4353-B08E-C8F310FC9C40}" srcId="{DB10C31B-A261-40D1-9684-D9CB55D27141}" destId="{9B684487-F000-4720-9C93-1F196E5814BA}" srcOrd="0" destOrd="0" parTransId="{62A0D5E5-C843-4B2D-AC06-01D9A01C4801}" sibTransId="{05F966A2-1B0F-48B0-AB01-B66904C581A8}"/>
    <dgm:cxn modelId="{2D5424A6-AE3A-42C7-A755-2FD986F3FACA}" srcId="{DB10C31B-A261-40D1-9684-D9CB55D27141}" destId="{F5D9694B-5BA5-467C-AAFF-ABA2EBB58C46}" srcOrd="1" destOrd="0" parTransId="{73EC9DC6-F9CC-4565-8B44-3627630447F3}" sibTransId="{CAEB377A-D929-4F7E-8CD7-5AA13CC67F8F}"/>
    <dgm:cxn modelId="{27A871B9-52AC-4C0B-9DCD-645D729D85C4}" srcId="{DB10C31B-A261-40D1-9684-D9CB55D27141}" destId="{49B448C4-D9DB-4575-9DF5-B1F1BBAA2D8B}" srcOrd="2" destOrd="0" parTransId="{743294D0-C6FD-40BD-8DDB-C7B35E43494A}" sibTransId="{B03E4C6F-7E95-462C-B754-B13D0E7ED0E2}"/>
    <dgm:cxn modelId="{BE0906D5-1757-4919-BADE-DB34377CE07B}" srcId="{DB10C31B-A261-40D1-9684-D9CB55D27141}" destId="{92B484E3-866B-4D17-B37E-063D974EAB67}" srcOrd="4" destOrd="0" parTransId="{D5EC61EA-2D75-4AA1-8F98-81FC76165379}" sibTransId="{01090691-998C-49BE-85D0-FC884F9B34B3}"/>
    <dgm:cxn modelId="{560B50FC-E864-4D06-B9D1-25E9A9A49E9C}" type="presOf" srcId="{AEBD2F26-77DD-437D-A3B4-8C8358E8A7DE}" destId="{95FF63DE-51E1-43DB-A230-31F41BCDF1DE}" srcOrd="0" destOrd="0" presId="urn:microsoft.com/office/officeart/2005/8/layout/default"/>
    <dgm:cxn modelId="{E84514A5-9A01-4C36-8EE5-83769D7150DA}" type="presParOf" srcId="{3ABD8DB5-BBE5-49D5-97A7-B407A6A383D2}" destId="{65D60F31-CD66-447E-827B-49B294C73543}" srcOrd="0" destOrd="0" presId="urn:microsoft.com/office/officeart/2005/8/layout/default"/>
    <dgm:cxn modelId="{395EDFBE-56A5-46DE-ACA8-CC86225C431C}" type="presParOf" srcId="{3ABD8DB5-BBE5-49D5-97A7-B407A6A383D2}" destId="{EE8A8B34-33AC-47C4-95E5-4715A600574F}" srcOrd="1" destOrd="0" presId="urn:microsoft.com/office/officeart/2005/8/layout/default"/>
    <dgm:cxn modelId="{7DCF7D4D-644B-484A-AEA5-158FFF0EEAA1}" type="presParOf" srcId="{3ABD8DB5-BBE5-49D5-97A7-B407A6A383D2}" destId="{C7DDADF4-D554-444D-8EAD-7B2E080A4E2E}" srcOrd="2" destOrd="0" presId="urn:microsoft.com/office/officeart/2005/8/layout/default"/>
    <dgm:cxn modelId="{036750E1-1AA0-4E97-A202-C0CB5BA7FA40}" type="presParOf" srcId="{3ABD8DB5-BBE5-49D5-97A7-B407A6A383D2}" destId="{8EB700A4-A2D8-458B-87F1-CFFBEB4F21CD}" srcOrd="3" destOrd="0" presId="urn:microsoft.com/office/officeart/2005/8/layout/default"/>
    <dgm:cxn modelId="{6B3A89A7-8DF7-4070-BC14-EA317AD862D3}" type="presParOf" srcId="{3ABD8DB5-BBE5-49D5-97A7-B407A6A383D2}" destId="{3936203B-0677-4F9D-B410-781F851BF0EE}" srcOrd="4" destOrd="0" presId="urn:microsoft.com/office/officeart/2005/8/layout/default"/>
    <dgm:cxn modelId="{C75E9DFD-AE38-45C5-99DA-1BBB47CA6BF9}" type="presParOf" srcId="{3ABD8DB5-BBE5-49D5-97A7-B407A6A383D2}" destId="{3B3251AF-CED9-4D88-950A-0AD5834DC569}" srcOrd="5" destOrd="0" presId="urn:microsoft.com/office/officeart/2005/8/layout/default"/>
    <dgm:cxn modelId="{02D0B6C7-BF99-419F-BC29-2C37BE4CD42B}" type="presParOf" srcId="{3ABD8DB5-BBE5-49D5-97A7-B407A6A383D2}" destId="{95FF63DE-51E1-43DB-A230-31F41BCDF1DE}" srcOrd="6" destOrd="0" presId="urn:microsoft.com/office/officeart/2005/8/layout/default"/>
    <dgm:cxn modelId="{B583F5E9-1D01-4791-AA55-A8CC9AA2C3FD}" type="presParOf" srcId="{3ABD8DB5-BBE5-49D5-97A7-B407A6A383D2}" destId="{2055D59B-D22A-43D1-A2E0-503D159BB648}" srcOrd="7" destOrd="0" presId="urn:microsoft.com/office/officeart/2005/8/layout/default"/>
    <dgm:cxn modelId="{2793AB30-A2F4-4AB2-BBE6-1D2E93C211A6}" type="presParOf" srcId="{3ABD8DB5-BBE5-49D5-97A7-B407A6A383D2}" destId="{35C5882B-CE2E-43C2-A98C-891CA2FE0EF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BA1339-0D67-43FD-B223-9151E3584FEE}" type="doc">
      <dgm:prSet loTypeId="urn:microsoft.com/office/officeart/2005/8/layout/vList2" loCatId="list" qsTypeId="urn:microsoft.com/office/officeart/2005/8/quickstyle/simple2" qsCatId="simple" csTypeId="urn:microsoft.com/office/officeart/2005/8/colors/colorful2" csCatId="colorful" phldr="1"/>
      <dgm:spPr/>
      <dgm:t>
        <a:bodyPr/>
        <a:lstStyle/>
        <a:p>
          <a:endParaRPr lang="en-US"/>
        </a:p>
      </dgm:t>
    </dgm:pt>
    <dgm:pt modelId="{F1C3361E-D761-4EAB-92E5-23F64E99D4CD}">
      <dgm:prSet/>
      <dgm:spPr/>
      <dgm:t>
        <a:bodyPr/>
        <a:lstStyle/>
        <a:p>
          <a:r>
            <a:rPr lang="en-US"/>
            <a:t>General Eligibility</a:t>
          </a:r>
        </a:p>
      </dgm:t>
    </dgm:pt>
    <dgm:pt modelId="{18BC8F7D-0416-4139-8DD8-AC3C9D507885}" type="parTrans" cxnId="{D520F84E-7E4A-472F-951C-D823913DE917}">
      <dgm:prSet/>
      <dgm:spPr/>
      <dgm:t>
        <a:bodyPr/>
        <a:lstStyle/>
        <a:p>
          <a:endParaRPr lang="en-US"/>
        </a:p>
      </dgm:t>
    </dgm:pt>
    <dgm:pt modelId="{0247D2A1-998F-4E57-AD39-8E59807819C6}" type="sibTrans" cxnId="{D520F84E-7E4A-472F-951C-D823913DE917}">
      <dgm:prSet/>
      <dgm:spPr/>
      <dgm:t>
        <a:bodyPr/>
        <a:lstStyle/>
        <a:p>
          <a:endParaRPr lang="en-US"/>
        </a:p>
      </dgm:t>
    </dgm:pt>
    <dgm:pt modelId="{6983911E-B711-481E-82A8-1C66BF2BC9D1}">
      <dgm:prSet/>
      <dgm:spPr/>
      <dgm:t>
        <a:bodyPr/>
        <a:lstStyle/>
        <a:p>
          <a:r>
            <a:rPr lang="en-US"/>
            <a:t>Program Type</a:t>
          </a:r>
        </a:p>
      </dgm:t>
    </dgm:pt>
    <dgm:pt modelId="{521FB19D-1354-4176-ABE2-CE378D841F28}" type="parTrans" cxnId="{9D59F6F3-1AC2-46C2-8573-18B5658E73E0}">
      <dgm:prSet/>
      <dgm:spPr/>
      <dgm:t>
        <a:bodyPr/>
        <a:lstStyle/>
        <a:p>
          <a:endParaRPr lang="en-US"/>
        </a:p>
      </dgm:t>
    </dgm:pt>
    <dgm:pt modelId="{7B35DF2A-40C0-4D29-A115-BF3A8B481F42}" type="sibTrans" cxnId="{9D59F6F3-1AC2-46C2-8573-18B5658E73E0}">
      <dgm:prSet/>
      <dgm:spPr/>
      <dgm:t>
        <a:bodyPr/>
        <a:lstStyle/>
        <a:p>
          <a:endParaRPr lang="en-US"/>
        </a:p>
      </dgm:t>
    </dgm:pt>
    <dgm:pt modelId="{BC21EA0B-74BF-4511-A40E-3AE7B4754372}">
      <dgm:prSet/>
      <dgm:spPr/>
      <dgm:t>
        <a:bodyPr/>
        <a:lstStyle/>
        <a:p>
          <a:r>
            <a:rPr lang="en-US" dirty="0"/>
            <a:t>Alignment with 5-Year Plan</a:t>
          </a:r>
        </a:p>
      </dgm:t>
    </dgm:pt>
    <dgm:pt modelId="{9173EDE3-BBC5-4A03-BAA5-8C694B3C9634}" type="parTrans" cxnId="{6F0F172F-0636-4637-A414-F025417588A5}">
      <dgm:prSet/>
      <dgm:spPr/>
      <dgm:t>
        <a:bodyPr/>
        <a:lstStyle/>
        <a:p>
          <a:endParaRPr lang="en-US"/>
        </a:p>
      </dgm:t>
    </dgm:pt>
    <dgm:pt modelId="{0CC4DDF2-474A-472B-A193-828E46138939}" type="sibTrans" cxnId="{6F0F172F-0636-4637-A414-F025417588A5}">
      <dgm:prSet/>
      <dgm:spPr/>
      <dgm:t>
        <a:bodyPr/>
        <a:lstStyle/>
        <a:p>
          <a:endParaRPr lang="en-US"/>
        </a:p>
      </dgm:t>
    </dgm:pt>
    <dgm:pt modelId="{9A8555B1-2E96-45BF-B48E-2DE06776C960}">
      <dgm:prSet/>
      <dgm:spPr/>
      <dgm:t>
        <a:bodyPr/>
        <a:lstStyle/>
        <a:p>
          <a:r>
            <a:rPr lang="en-US"/>
            <a:t>Adherence to State and Federal Anti-Discrimination Laws</a:t>
          </a:r>
        </a:p>
      </dgm:t>
    </dgm:pt>
    <dgm:pt modelId="{A715CD7D-CA4B-46FF-89D9-4590289C775C}" type="parTrans" cxnId="{5BF8AC35-29CF-4873-93AC-85F2A6896B9A}">
      <dgm:prSet/>
      <dgm:spPr/>
      <dgm:t>
        <a:bodyPr/>
        <a:lstStyle/>
        <a:p>
          <a:endParaRPr lang="en-US"/>
        </a:p>
      </dgm:t>
    </dgm:pt>
    <dgm:pt modelId="{9130723C-EE06-4C55-96BB-C404A45930AA}" type="sibTrans" cxnId="{5BF8AC35-29CF-4873-93AC-85F2A6896B9A}">
      <dgm:prSet/>
      <dgm:spPr/>
      <dgm:t>
        <a:bodyPr/>
        <a:lstStyle/>
        <a:p>
          <a:endParaRPr lang="en-US"/>
        </a:p>
      </dgm:t>
    </dgm:pt>
    <dgm:pt modelId="{63C8B561-F2D0-4844-9C9D-2B8FB686186B}">
      <dgm:prSet/>
      <dgm:spPr/>
      <dgm:t>
        <a:bodyPr/>
        <a:lstStyle/>
        <a:p>
          <a:r>
            <a:rPr lang="en-US" dirty="0"/>
            <a:t>Participation in HMIS and Coordinated Entry</a:t>
          </a:r>
        </a:p>
      </dgm:t>
    </dgm:pt>
    <dgm:pt modelId="{F849758F-92E3-40C4-B684-9160919C4CA9}" type="parTrans" cxnId="{55D16814-D88C-4F0A-972B-112C39FF67DB}">
      <dgm:prSet/>
      <dgm:spPr/>
      <dgm:t>
        <a:bodyPr/>
        <a:lstStyle/>
        <a:p>
          <a:endParaRPr lang="en-US"/>
        </a:p>
      </dgm:t>
    </dgm:pt>
    <dgm:pt modelId="{D58B0FCC-E407-4FA3-80F5-712E249C5CDA}" type="sibTrans" cxnId="{55D16814-D88C-4F0A-972B-112C39FF67DB}">
      <dgm:prSet/>
      <dgm:spPr/>
      <dgm:t>
        <a:bodyPr/>
        <a:lstStyle/>
        <a:p>
          <a:endParaRPr lang="en-US"/>
        </a:p>
      </dgm:t>
    </dgm:pt>
    <dgm:pt modelId="{83A2E158-98BD-410C-8E74-08DCF86B728F}">
      <dgm:prSet/>
      <dgm:spPr/>
      <dgm:t>
        <a:bodyPr/>
        <a:lstStyle/>
        <a:p>
          <a:r>
            <a:rPr lang="en-US" dirty="0"/>
            <a:t>ESG- CV Project Types – Sub Types listed in RFP  </a:t>
          </a:r>
        </a:p>
      </dgm:t>
    </dgm:pt>
    <dgm:pt modelId="{7AE142D0-AD29-46E6-AB09-2C69C57F852D}" type="parTrans" cxnId="{FAC81DC0-A2AF-402F-8BC7-CC024AE28E66}">
      <dgm:prSet/>
      <dgm:spPr/>
      <dgm:t>
        <a:bodyPr/>
        <a:lstStyle/>
        <a:p>
          <a:endParaRPr lang="en-US"/>
        </a:p>
      </dgm:t>
    </dgm:pt>
    <dgm:pt modelId="{EAA17FA4-D383-49A5-ACD6-5C2B43344792}" type="sibTrans" cxnId="{FAC81DC0-A2AF-402F-8BC7-CC024AE28E66}">
      <dgm:prSet/>
      <dgm:spPr/>
      <dgm:t>
        <a:bodyPr/>
        <a:lstStyle/>
        <a:p>
          <a:endParaRPr lang="en-US"/>
        </a:p>
      </dgm:t>
    </dgm:pt>
    <dgm:pt modelId="{DD42E340-C0B1-431B-925A-3014675CFFD9}">
      <dgm:prSet/>
      <dgm:spPr/>
      <dgm:t>
        <a:bodyPr/>
        <a:lstStyle/>
        <a:p>
          <a:r>
            <a:rPr lang="en-US" dirty="0"/>
            <a:t>Outreach </a:t>
          </a:r>
        </a:p>
      </dgm:t>
    </dgm:pt>
    <dgm:pt modelId="{87AC3488-CCEC-42AF-B4B9-BF4C8C0F23C8}" type="parTrans" cxnId="{FA839A91-F13A-4C8C-827C-E5A6128CBA1D}">
      <dgm:prSet/>
      <dgm:spPr/>
      <dgm:t>
        <a:bodyPr/>
        <a:lstStyle/>
        <a:p>
          <a:endParaRPr lang="en-US"/>
        </a:p>
      </dgm:t>
    </dgm:pt>
    <dgm:pt modelId="{FE29E728-E2FA-4F6E-B3EA-C6F9530D3F5A}" type="sibTrans" cxnId="{FA839A91-F13A-4C8C-827C-E5A6128CBA1D}">
      <dgm:prSet/>
      <dgm:spPr/>
      <dgm:t>
        <a:bodyPr/>
        <a:lstStyle/>
        <a:p>
          <a:endParaRPr lang="en-US"/>
        </a:p>
      </dgm:t>
    </dgm:pt>
    <dgm:pt modelId="{90C6D965-4664-46ED-8C1C-B965008F7831}">
      <dgm:prSet/>
      <dgm:spPr/>
      <dgm:t>
        <a:bodyPr/>
        <a:lstStyle/>
        <a:p>
          <a:r>
            <a:rPr lang="en-US" dirty="0"/>
            <a:t>Budget Requirements </a:t>
          </a:r>
        </a:p>
      </dgm:t>
    </dgm:pt>
    <dgm:pt modelId="{4826818E-C40F-42B6-A9D4-47A860BDF623}" type="parTrans" cxnId="{0A65F3B8-899E-454D-86D3-93DECCC08365}">
      <dgm:prSet/>
      <dgm:spPr/>
      <dgm:t>
        <a:bodyPr/>
        <a:lstStyle/>
        <a:p>
          <a:endParaRPr lang="en-US"/>
        </a:p>
      </dgm:t>
    </dgm:pt>
    <dgm:pt modelId="{96107944-C807-4C18-9830-3C858F2E9740}" type="sibTrans" cxnId="{0A65F3B8-899E-454D-86D3-93DECCC08365}">
      <dgm:prSet/>
      <dgm:spPr/>
      <dgm:t>
        <a:bodyPr/>
        <a:lstStyle/>
        <a:p>
          <a:endParaRPr lang="en-US"/>
        </a:p>
      </dgm:t>
    </dgm:pt>
    <dgm:pt modelId="{01543A1E-7E15-4EC1-AEAD-87ECDBDCCD73}">
      <dgm:prSet/>
      <dgm:spPr/>
      <dgm:t>
        <a:bodyPr/>
        <a:lstStyle/>
        <a:p>
          <a:r>
            <a:rPr lang="en-US" dirty="0"/>
            <a:t>Budget Outline </a:t>
          </a:r>
        </a:p>
      </dgm:t>
    </dgm:pt>
    <dgm:pt modelId="{FDA934DC-7BEC-45C1-AEB9-835043A7CE76}" type="parTrans" cxnId="{B7ABC521-CC3E-4530-89F4-E39FCE5B5B70}">
      <dgm:prSet/>
      <dgm:spPr/>
      <dgm:t>
        <a:bodyPr/>
        <a:lstStyle/>
        <a:p>
          <a:endParaRPr lang="en-US"/>
        </a:p>
      </dgm:t>
    </dgm:pt>
    <dgm:pt modelId="{BB16205B-C317-4017-9CF1-1050DBC95B17}" type="sibTrans" cxnId="{B7ABC521-CC3E-4530-89F4-E39FCE5B5B70}">
      <dgm:prSet/>
      <dgm:spPr/>
      <dgm:t>
        <a:bodyPr/>
        <a:lstStyle/>
        <a:p>
          <a:endParaRPr lang="en-US"/>
        </a:p>
      </dgm:t>
    </dgm:pt>
    <dgm:pt modelId="{325F36F1-F577-475C-9A72-6A4BB404BE9F}">
      <dgm:prSet/>
      <dgm:spPr/>
      <dgm:t>
        <a:bodyPr/>
        <a:lstStyle/>
        <a:p>
          <a:r>
            <a:rPr lang="en-US" dirty="0"/>
            <a:t>Shelter</a:t>
          </a:r>
        </a:p>
      </dgm:t>
    </dgm:pt>
    <dgm:pt modelId="{6D92E486-9AD8-484D-B998-1E2505545745}" type="parTrans" cxnId="{82362DA5-EAAD-4642-BFE5-5746E799AF22}">
      <dgm:prSet/>
      <dgm:spPr/>
      <dgm:t>
        <a:bodyPr/>
        <a:lstStyle/>
        <a:p>
          <a:endParaRPr lang="en-US"/>
        </a:p>
      </dgm:t>
    </dgm:pt>
    <dgm:pt modelId="{8C9D303D-CA05-4CAF-BEA2-A1A6B643FEBB}" type="sibTrans" cxnId="{82362DA5-EAAD-4642-BFE5-5746E799AF22}">
      <dgm:prSet/>
      <dgm:spPr/>
      <dgm:t>
        <a:bodyPr/>
        <a:lstStyle/>
        <a:p>
          <a:endParaRPr lang="en-US"/>
        </a:p>
      </dgm:t>
    </dgm:pt>
    <dgm:pt modelId="{A6EB256C-134F-4D34-99C4-83F91E42BE15}">
      <dgm:prSet/>
      <dgm:spPr/>
      <dgm:t>
        <a:bodyPr/>
        <a:lstStyle/>
        <a:p>
          <a:r>
            <a:rPr lang="en-US" dirty="0"/>
            <a:t>Rental Assistance</a:t>
          </a:r>
        </a:p>
      </dgm:t>
    </dgm:pt>
    <dgm:pt modelId="{3A225759-3508-4777-87CD-F2D3B8CAC023}" type="parTrans" cxnId="{736E3DFD-7CED-441A-A670-E38073B9B82D}">
      <dgm:prSet/>
      <dgm:spPr/>
      <dgm:t>
        <a:bodyPr/>
        <a:lstStyle/>
        <a:p>
          <a:endParaRPr lang="en-US"/>
        </a:p>
      </dgm:t>
    </dgm:pt>
    <dgm:pt modelId="{3542512D-DF60-4708-93D1-415323366D6C}" type="sibTrans" cxnId="{736E3DFD-7CED-441A-A670-E38073B9B82D}">
      <dgm:prSet/>
      <dgm:spPr/>
      <dgm:t>
        <a:bodyPr/>
        <a:lstStyle/>
        <a:p>
          <a:endParaRPr lang="en-US"/>
        </a:p>
      </dgm:t>
    </dgm:pt>
    <dgm:pt modelId="{656C2BB8-F007-4F17-B3D3-3E2BF2D7BD70}">
      <dgm:prSet/>
      <dgm:spPr/>
      <dgm:t>
        <a:bodyPr/>
        <a:lstStyle/>
        <a:p>
          <a:r>
            <a:rPr lang="en-US" dirty="0"/>
            <a:t>Related to COVID Response</a:t>
          </a:r>
        </a:p>
      </dgm:t>
    </dgm:pt>
    <dgm:pt modelId="{9A85CF67-D6B1-4D1F-B641-4DADD9F0FEEF}" type="parTrans" cxnId="{3FCFF488-B5F1-4B38-B681-31F06F91D094}">
      <dgm:prSet/>
      <dgm:spPr/>
      <dgm:t>
        <a:bodyPr/>
        <a:lstStyle/>
        <a:p>
          <a:endParaRPr lang="en-US"/>
        </a:p>
      </dgm:t>
    </dgm:pt>
    <dgm:pt modelId="{2CCF30F6-F913-45D0-9400-D5B7BCE4B33E}" type="sibTrans" cxnId="{3FCFF488-B5F1-4B38-B681-31F06F91D094}">
      <dgm:prSet/>
      <dgm:spPr/>
      <dgm:t>
        <a:bodyPr/>
        <a:lstStyle/>
        <a:p>
          <a:endParaRPr lang="en-US"/>
        </a:p>
      </dgm:t>
    </dgm:pt>
    <dgm:pt modelId="{1E40A47B-8A61-4032-B706-83652BF3E5F2}" type="pres">
      <dgm:prSet presAssocID="{0DBA1339-0D67-43FD-B223-9151E3584FEE}" presName="linear" presStyleCnt="0">
        <dgm:presLayoutVars>
          <dgm:animLvl val="lvl"/>
          <dgm:resizeHandles val="exact"/>
        </dgm:presLayoutVars>
      </dgm:prSet>
      <dgm:spPr/>
    </dgm:pt>
    <dgm:pt modelId="{DCB759B9-D148-424E-A83B-A8227D48EE9F}" type="pres">
      <dgm:prSet presAssocID="{F1C3361E-D761-4EAB-92E5-23F64E99D4CD}" presName="parentText" presStyleLbl="node1" presStyleIdx="0" presStyleCnt="3">
        <dgm:presLayoutVars>
          <dgm:chMax val="0"/>
          <dgm:bulletEnabled val="1"/>
        </dgm:presLayoutVars>
      </dgm:prSet>
      <dgm:spPr/>
    </dgm:pt>
    <dgm:pt modelId="{372D1DEA-539E-4835-B84E-0364518D81A0}" type="pres">
      <dgm:prSet presAssocID="{F1C3361E-D761-4EAB-92E5-23F64E99D4CD}" presName="childText" presStyleLbl="revTx" presStyleIdx="0" presStyleCnt="3">
        <dgm:presLayoutVars>
          <dgm:bulletEnabled val="1"/>
        </dgm:presLayoutVars>
      </dgm:prSet>
      <dgm:spPr/>
    </dgm:pt>
    <dgm:pt modelId="{0F6AF8E5-1BCB-46E8-B152-E3900C8BB560}" type="pres">
      <dgm:prSet presAssocID="{83A2E158-98BD-410C-8E74-08DCF86B728F}" presName="parentText" presStyleLbl="node1" presStyleIdx="1" presStyleCnt="3" custLinFactNeighborX="-3830" custLinFactNeighborY="194">
        <dgm:presLayoutVars>
          <dgm:chMax val="0"/>
          <dgm:bulletEnabled val="1"/>
        </dgm:presLayoutVars>
      </dgm:prSet>
      <dgm:spPr/>
    </dgm:pt>
    <dgm:pt modelId="{AC1F790C-1198-46FE-9736-1D81C1DE0A85}" type="pres">
      <dgm:prSet presAssocID="{83A2E158-98BD-410C-8E74-08DCF86B728F}" presName="childText" presStyleLbl="revTx" presStyleIdx="1" presStyleCnt="3">
        <dgm:presLayoutVars>
          <dgm:bulletEnabled val="1"/>
        </dgm:presLayoutVars>
      </dgm:prSet>
      <dgm:spPr/>
    </dgm:pt>
    <dgm:pt modelId="{CABD2B50-C9A5-46A9-ACE7-E16E27022C19}" type="pres">
      <dgm:prSet presAssocID="{90C6D965-4664-46ED-8C1C-B965008F7831}" presName="parentText" presStyleLbl="node1" presStyleIdx="2" presStyleCnt="3">
        <dgm:presLayoutVars>
          <dgm:chMax val="0"/>
          <dgm:bulletEnabled val="1"/>
        </dgm:presLayoutVars>
      </dgm:prSet>
      <dgm:spPr/>
    </dgm:pt>
    <dgm:pt modelId="{EBC942C1-D7A2-4C68-B6FE-978AB20CE1FC}" type="pres">
      <dgm:prSet presAssocID="{90C6D965-4664-46ED-8C1C-B965008F7831}" presName="childText" presStyleLbl="revTx" presStyleIdx="2" presStyleCnt="3">
        <dgm:presLayoutVars>
          <dgm:bulletEnabled val="1"/>
        </dgm:presLayoutVars>
      </dgm:prSet>
      <dgm:spPr/>
    </dgm:pt>
  </dgm:ptLst>
  <dgm:cxnLst>
    <dgm:cxn modelId="{55D16814-D88C-4F0A-972B-112C39FF67DB}" srcId="{F1C3361E-D761-4EAB-92E5-23F64E99D4CD}" destId="{63C8B561-F2D0-4844-9C9D-2B8FB686186B}" srcOrd="3" destOrd="0" parTransId="{F849758F-92E3-40C4-B684-9160919C4CA9}" sibTransId="{D58B0FCC-E407-4FA3-80F5-712E249C5CDA}"/>
    <dgm:cxn modelId="{B7ABC521-CC3E-4530-89F4-E39FCE5B5B70}" srcId="{90C6D965-4664-46ED-8C1C-B965008F7831}" destId="{01543A1E-7E15-4EC1-AEAD-87ECDBDCCD73}" srcOrd="0" destOrd="0" parTransId="{FDA934DC-7BEC-45C1-AEB9-835043A7CE76}" sibTransId="{BB16205B-C317-4017-9CF1-1050DBC95B17}"/>
    <dgm:cxn modelId="{6BC44727-B010-4C0A-9132-FF2D9A912424}" type="presOf" srcId="{9A8555B1-2E96-45BF-B48E-2DE06776C960}" destId="{372D1DEA-539E-4835-B84E-0364518D81A0}" srcOrd="0" destOrd="2" presId="urn:microsoft.com/office/officeart/2005/8/layout/vList2"/>
    <dgm:cxn modelId="{892B312D-57BB-494A-A05A-10F4F9F92A53}" type="presOf" srcId="{325F36F1-F577-475C-9A72-6A4BB404BE9F}" destId="{AC1F790C-1198-46FE-9736-1D81C1DE0A85}" srcOrd="0" destOrd="1" presId="urn:microsoft.com/office/officeart/2005/8/layout/vList2"/>
    <dgm:cxn modelId="{6F0F172F-0636-4637-A414-F025417588A5}" srcId="{F1C3361E-D761-4EAB-92E5-23F64E99D4CD}" destId="{BC21EA0B-74BF-4511-A40E-3AE7B4754372}" srcOrd="1" destOrd="0" parTransId="{9173EDE3-BBC5-4A03-BAA5-8C694B3C9634}" sibTransId="{0CC4DDF2-474A-472B-A193-828E46138939}"/>
    <dgm:cxn modelId="{5BF8AC35-29CF-4873-93AC-85F2A6896B9A}" srcId="{F1C3361E-D761-4EAB-92E5-23F64E99D4CD}" destId="{9A8555B1-2E96-45BF-B48E-2DE06776C960}" srcOrd="2" destOrd="0" parTransId="{A715CD7D-CA4B-46FF-89D9-4590289C775C}" sibTransId="{9130723C-EE06-4C55-96BB-C404A45930AA}"/>
    <dgm:cxn modelId="{B3EEE838-E6AF-4574-AEF5-24BC29EA2818}" type="presOf" srcId="{BC21EA0B-74BF-4511-A40E-3AE7B4754372}" destId="{372D1DEA-539E-4835-B84E-0364518D81A0}" srcOrd="0" destOrd="1" presId="urn:microsoft.com/office/officeart/2005/8/layout/vList2"/>
    <dgm:cxn modelId="{B2739946-1A0C-4F5D-96FA-0789EEEA9FB0}" type="presOf" srcId="{F1C3361E-D761-4EAB-92E5-23F64E99D4CD}" destId="{DCB759B9-D148-424E-A83B-A8227D48EE9F}" srcOrd="0" destOrd="0" presId="urn:microsoft.com/office/officeart/2005/8/layout/vList2"/>
    <dgm:cxn modelId="{AEDD8F67-2246-4408-9820-2334CCBC075C}" type="presOf" srcId="{656C2BB8-F007-4F17-B3D3-3E2BF2D7BD70}" destId="{372D1DEA-539E-4835-B84E-0364518D81A0}" srcOrd="0" destOrd="4" presId="urn:microsoft.com/office/officeart/2005/8/layout/vList2"/>
    <dgm:cxn modelId="{D520F84E-7E4A-472F-951C-D823913DE917}" srcId="{0DBA1339-0D67-43FD-B223-9151E3584FEE}" destId="{F1C3361E-D761-4EAB-92E5-23F64E99D4CD}" srcOrd="0" destOrd="0" parTransId="{18BC8F7D-0416-4139-8DD8-AC3C9D507885}" sibTransId="{0247D2A1-998F-4E57-AD39-8E59807819C6}"/>
    <dgm:cxn modelId="{93320A71-3AC9-49AB-88FE-219CEE3B8663}" type="presOf" srcId="{0DBA1339-0D67-43FD-B223-9151E3584FEE}" destId="{1E40A47B-8A61-4032-B706-83652BF3E5F2}" srcOrd="0" destOrd="0" presId="urn:microsoft.com/office/officeart/2005/8/layout/vList2"/>
    <dgm:cxn modelId="{87B2A351-EC42-4F9E-8396-DAB927916B2A}" type="presOf" srcId="{63C8B561-F2D0-4844-9C9D-2B8FB686186B}" destId="{372D1DEA-539E-4835-B84E-0364518D81A0}" srcOrd="0" destOrd="3" presId="urn:microsoft.com/office/officeart/2005/8/layout/vList2"/>
    <dgm:cxn modelId="{E884DA77-614F-482B-A4AD-8CA05B69E5B9}" type="presOf" srcId="{A6EB256C-134F-4D34-99C4-83F91E42BE15}" destId="{AC1F790C-1198-46FE-9736-1D81C1DE0A85}" srcOrd="0" destOrd="2" presId="urn:microsoft.com/office/officeart/2005/8/layout/vList2"/>
    <dgm:cxn modelId="{AFF57F7E-F208-43A1-BD72-94F0CA7265E4}" type="presOf" srcId="{83A2E158-98BD-410C-8E74-08DCF86B728F}" destId="{0F6AF8E5-1BCB-46E8-B152-E3900C8BB560}" srcOrd="0" destOrd="0" presId="urn:microsoft.com/office/officeart/2005/8/layout/vList2"/>
    <dgm:cxn modelId="{5D1EEC84-C4F9-4A68-920F-6330D538F416}" type="presOf" srcId="{90C6D965-4664-46ED-8C1C-B965008F7831}" destId="{CABD2B50-C9A5-46A9-ACE7-E16E27022C19}" srcOrd="0" destOrd="0" presId="urn:microsoft.com/office/officeart/2005/8/layout/vList2"/>
    <dgm:cxn modelId="{3FCFF488-B5F1-4B38-B681-31F06F91D094}" srcId="{F1C3361E-D761-4EAB-92E5-23F64E99D4CD}" destId="{656C2BB8-F007-4F17-B3D3-3E2BF2D7BD70}" srcOrd="4" destOrd="0" parTransId="{9A85CF67-D6B1-4D1F-B641-4DADD9F0FEEF}" sibTransId="{2CCF30F6-F913-45D0-9400-D5B7BCE4B33E}"/>
    <dgm:cxn modelId="{FA839A91-F13A-4C8C-827C-E5A6128CBA1D}" srcId="{83A2E158-98BD-410C-8E74-08DCF86B728F}" destId="{DD42E340-C0B1-431B-925A-3014675CFFD9}" srcOrd="0" destOrd="0" parTransId="{87AC3488-CCEC-42AF-B4B9-BF4C8C0F23C8}" sibTransId="{FE29E728-E2FA-4F6E-B3EA-C6F9530D3F5A}"/>
    <dgm:cxn modelId="{42D5079D-EF4B-4C2B-8152-21FE97765741}" type="presOf" srcId="{6983911E-B711-481E-82A8-1C66BF2BC9D1}" destId="{372D1DEA-539E-4835-B84E-0364518D81A0}" srcOrd="0" destOrd="0" presId="urn:microsoft.com/office/officeart/2005/8/layout/vList2"/>
    <dgm:cxn modelId="{82362DA5-EAAD-4642-BFE5-5746E799AF22}" srcId="{83A2E158-98BD-410C-8E74-08DCF86B728F}" destId="{325F36F1-F577-475C-9A72-6A4BB404BE9F}" srcOrd="1" destOrd="0" parTransId="{6D92E486-9AD8-484D-B998-1E2505545745}" sibTransId="{8C9D303D-CA05-4CAF-BEA2-A1A6B643FEBB}"/>
    <dgm:cxn modelId="{0A65F3B8-899E-454D-86D3-93DECCC08365}" srcId="{0DBA1339-0D67-43FD-B223-9151E3584FEE}" destId="{90C6D965-4664-46ED-8C1C-B965008F7831}" srcOrd="2" destOrd="0" parTransId="{4826818E-C40F-42B6-A9D4-47A860BDF623}" sibTransId="{96107944-C807-4C18-9830-3C858F2E9740}"/>
    <dgm:cxn modelId="{B56B39BF-6052-4268-968B-825E6AE79067}" type="presOf" srcId="{DD42E340-C0B1-431B-925A-3014675CFFD9}" destId="{AC1F790C-1198-46FE-9736-1D81C1DE0A85}" srcOrd="0" destOrd="0" presId="urn:microsoft.com/office/officeart/2005/8/layout/vList2"/>
    <dgm:cxn modelId="{FAC81DC0-A2AF-402F-8BC7-CC024AE28E66}" srcId="{0DBA1339-0D67-43FD-B223-9151E3584FEE}" destId="{83A2E158-98BD-410C-8E74-08DCF86B728F}" srcOrd="1" destOrd="0" parTransId="{7AE142D0-AD29-46E6-AB09-2C69C57F852D}" sibTransId="{EAA17FA4-D383-49A5-ACD6-5C2B43344792}"/>
    <dgm:cxn modelId="{DBEFF5CE-29A2-4983-BDDE-E33ADC1FFF62}" type="presOf" srcId="{01543A1E-7E15-4EC1-AEAD-87ECDBDCCD73}" destId="{EBC942C1-D7A2-4C68-B6FE-978AB20CE1FC}" srcOrd="0" destOrd="0" presId="urn:microsoft.com/office/officeart/2005/8/layout/vList2"/>
    <dgm:cxn modelId="{9D59F6F3-1AC2-46C2-8573-18B5658E73E0}" srcId="{F1C3361E-D761-4EAB-92E5-23F64E99D4CD}" destId="{6983911E-B711-481E-82A8-1C66BF2BC9D1}" srcOrd="0" destOrd="0" parTransId="{521FB19D-1354-4176-ABE2-CE378D841F28}" sibTransId="{7B35DF2A-40C0-4D29-A115-BF3A8B481F42}"/>
    <dgm:cxn modelId="{736E3DFD-7CED-441A-A670-E38073B9B82D}" srcId="{83A2E158-98BD-410C-8E74-08DCF86B728F}" destId="{A6EB256C-134F-4D34-99C4-83F91E42BE15}" srcOrd="2" destOrd="0" parTransId="{3A225759-3508-4777-87CD-F2D3B8CAC023}" sibTransId="{3542512D-DF60-4708-93D1-415323366D6C}"/>
    <dgm:cxn modelId="{B6FA1FFF-14B4-44B4-A16C-16D0CE67FCDD}" type="presParOf" srcId="{1E40A47B-8A61-4032-B706-83652BF3E5F2}" destId="{DCB759B9-D148-424E-A83B-A8227D48EE9F}" srcOrd="0" destOrd="0" presId="urn:microsoft.com/office/officeart/2005/8/layout/vList2"/>
    <dgm:cxn modelId="{DA4F2804-7DD3-4D5D-A87E-DBA07B9B5F38}" type="presParOf" srcId="{1E40A47B-8A61-4032-B706-83652BF3E5F2}" destId="{372D1DEA-539E-4835-B84E-0364518D81A0}" srcOrd="1" destOrd="0" presId="urn:microsoft.com/office/officeart/2005/8/layout/vList2"/>
    <dgm:cxn modelId="{00A19D21-8F1C-4D89-AA1F-A22FBC6186B7}" type="presParOf" srcId="{1E40A47B-8A61-4032-B706-83652BF3E5F2}" destId="{0F6AF8E5-1BCB-46E8-B152-E3900C8BB560}" srcOrd="2" destOrd="0" presId="urn:microsoft.com/office/officeart/2005/8/layout/vList2"/>
    <dgm:cxn modelId="{4E31F4CB-D32F-48AF-B3CA-F64037A53921}" type="presParOf" srcId="{1E40A47B-8A61-4032-B706-83652BF3E5F2}" destId="{AC1F790C-1198-46FE-9736-1D81C1DE0A85}" srcOrd="3" destOrd="0" presId="urn:microsoft.com/office/officeart/2005/8/layout/vList2"/>
    <dgm:cxn modelId="{F4A33DC3-8C57-4907-8748-B205C0DBF3D2}" type="presParOf" srcId="{1E40A47B-8A61-4032-B706-83652BF3E5F2}" destId="{CABD2B50-C9A5-46A9-ACE7-E16E27022C19}" srcOrd="4" destOrd="0" presId="urn:microsoft.com/office/officeart/2005/8/layout/vList2"/>
    <dgm:cxn modelId="{05F88BE5-EF9A-4A7F-B693-8A81657206B5}" type="presParOf" srcId="{1E40A47B-8A61-4032-B706-83652BF3E5F2}" destId="{EBC942C1-D7A2-4C68-B6FE-978AB20CE1F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10C31B-A261-40D1-9684-D9CB55D27141}"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9B684487-F000-4720-9C93-1F196E5814BA}">
      <dgm:prSet/>
      <dgm:spPr/>
      <dgm:t>
        <a:bodyPr/>
        <a:lstStyle/>
        <a:p>
          <a:r>
            <a:rPr lang="en-US" dirty="0"/>
            <a:t>Last Day to Submit Questions</a:t>
          </a:r>
        </a:p>
        <a:p>
          <a:r>
            <a:rPr lang="en-US" dirty="0"/>
            <a:t>December 10, 2021 </a:t>
          </a:r>
        </a:p>
      </dgm:t>
    </dgm:pt>
    <dgm:pt modelId="{62A0D5E5-C843-4B2D-AC06-01D9A01C4801}" type="parTrans" cxnId="{44A04D99-1227-4353-B08E-C8F310FC9C40}">
      <dgm:prSet/>
      <dgm:spPr/>
      <dgm:t>
        <a:bodyPr/>
        <a:lstStyle/>
        <a:p>
          <a:endParaRPr lang="en-US"/>
        </a:p>
      </dgm:t>
    </dgm:pt>
    <dgm:pt modelId="{05F966A2-1B0F-48B0-AB01-B66904C581A8}" type="sibTrans" cxnId="{44A04D99-1227-4353-B08E-C8F310FC9C40}">
      <dgm:prSet/>
      <dgm:spPr/>
      <dgm:t>
        <a:bodyPr/>
        <a:lstStyle/>
        <a:p>
          <a:endParaRPr lang="en-US"/>
        </a:p>
      </dgm:t>
    </dgm:pt>
    <dgm:pt modelId="{F5D9694B-5BA5-467C-AAFF-ABA2EBB58C46}">
      <dgm:prSet/>
      <dgm:spPr/>
      <dgm:t>
        <a:bodyPr/>
        <a:lstStyle/>
        <a:p>
          <a:r>
            <a:rPr lang="en-US" dirty="0"/>
            <a:t>Application Deadline</a:t>
          </a:r>
        </a:p>
        <a:p>
          <a:r>
            <a:rPr lang="en-US" dirty="0"/>
            <a:t>December 13, 2021 </a:t>
          </a:r>
        </a:p>
      </dgm:t>
    </dgm:pt>
    <dgm:pt modelId="{73EC9DC6-F9CC-4565-8B44-3627630447F3}" type="parTrans" cxnId="{2D5424A6-AE3A-42C7-A755-2FD986F3FACA}">
      <dgm:prSet/>
      <dgm:spPr/>
      <dgm:t>
        <a:bodyPr/>
        <a:lstStyle/>
        <a:p>
          <a:endParaRPr lang="en-US"/>
        </a:p>
      </dgm:t>
    </dgm:pt>
    <dgm:pt modelId="{CAEB377A-D929-4F7E-8CD7-5AA13CC67F8F}" type="sibTrans" cxnId="{2D5424A6-AE3A-42C7-A755-2FD986F3FACA}">
      <dgm:prSet/>
      <dgm:spPr/>
      <dgm:t>
        <a:bodyPr/>
        <a:lstStyle/>
        <a:p>
          <a:endParaRPr lang="en-US"/>
        </a:p>
      </dgm:t>
    </dgm:pt>
    <dgm:pt modelId="{49B448C4-D9DB-4575-9DF5-B1F1BBAA2D8B}">
      <dgm:prSet/>
      <dgm:spPr/>
      <dgm:t>
        <a:bodyPr/>
        <a:lstStyle/>
        <a:p>
          <a:r>
            <a:rPr lang="en-US" dirty="0"/>
            <a:t>Award Notification</a:t>
          </a:r>
        </a:p>
        <a:p>
          <a:r>
            <a:rPr lang="en-US" dirty="0"/>
            <a:t> January 18, 2022 </a:t>
          </a:r>
        </a:p>
      </dgm:t>
    </dgm:pt>
    <dgm:pt modelId="{743294D0-C6FD-40BD-8DDB-C7B35E43494A}" type="parTrans" cxnId="{27A871B9-52AC-4C0B-9DCD-645D729D85C4}">
      <dgm:prSet/>
      <dgm:spPr/>
      <dgm:t>
        <a:bodyPr/>
        <a:lstStyle/>
        <a:p>
          <a:endParaRPr lang="en-US"/>
        </a:p>
      </dgm:t>
    </dgm:pt>
    <dgm:pt modelId="{B03E4C6F-7E95-462C-B754-B13D0E7ED0E2}" type="sibTrans" cxnId="{27A871B9-52AC-4C0B-9DCD-645D729D85C4}">
      <dgm:prSet/>
      <dgm:spPr/>
      <dgm:t>
        <a:bodyPr/>
        <a:lstStyle/>
        <a:p>
          <a:endParaRPr lang="en-US"/>
        </a:p>
      </dgm:t>
    </dgm:pt>
    <dgm:pt modelId="{AEBD2F26-77DD-437D-A3B4-8C8358E8A7DE}">
      <dgm:prSet/>
      <dgm:spPr/>
      <dgm:t>
        <a:bodyPr/>
        <a:lstStyle/>
        <a:p>
          <a:r>
            <a:rPr lang="en-US" dirty="0"/>
            <a:t>Contracts Provided to Service Providers January 25, 2022  </a:t>
          </a:r>
        </a:p>
      </dgm:t>
    </dgm:pt>
    <dgm:pt modelId="{79F569BB-8149-41A1-8AFA-98557E9CC252}" type="parTrans" cxnId="{9A0F9103-DB4F-4BC0-BF00-26101C0BF237}">
      <dgm:prSet/>
      <dgm:spPr/>
      <dgm:t>
        <a:bodyPr/>
        <a:lstStyle/>
        <a:p>
          <a:endParaRPr lang="en-US"/>
        </a:p>
      </dgm:t>
    </dgm:pt>
    <dgm:pt modelId="{E9B3DC1A-97DA-4641-932A-038630066F86}" type="sibTrans" cxnId="{9A0F9103-DB4F-4BC0-BF00-26101C0BF237}">
      <dgm:prSet/>
      <dgm:spPr/>
      <dgm:t>
        <a:bodyPr/>
        <a:lstStyle/>
        <a:p>
          <a:endParaRPr lang="en-US"/>
        </a:p>
      </dgm:t>
    </dgm:pt>
    <dgm:pt modelId="{92B484E3-866B-4D17-B37E-063D974EAB67}">
      <dgm:prSet/>
      <dgm:spPr/>
      <dgm:t>
        <a:bodyPr/>
        <a:lstStyle/>
        <a:p>
          <a:r>
            <a:rPr lang="en-US" dirty="0"/>
            <a:t>Contracts Approved by BOCC </a:t>
          </a:r>
        </a:p>
        <a:p>
          <a:r>
            <a:rPr lang="en-US" dirty="0"/>
            <a:t>February 1, 2022 </a:t>
          </a:r>
        </a:p>
      </dgm:t>
    </dgm:pt>
    <dgm:pt modelId="{D5EC61EA-2D75-4AA1-8F98-81FC76165379}" type="parTrans" cxnId="{BE0906D5-1757-4919-BADE-DB34377CE07B}">
      <dgm:prSet/>
      <dgm:spPr/>
      <dgm:t>
        <a:bodyPr/>
        <a:lstStyle/>
        <a:p>
          <a:endParaRPr lang="en-US"/>
        </a:p>
      </dgm:t>
    </dgm:pt>
    <dgm:pt modelId="{01090691-998C-49BE-85D0-FC884F9B34B3}" type="sibTrans" cxnId="{BE0906D5-1757-4919-BADE-DB34377CE07B}">
      <dgm:prSet/>
      <dgm:spPr/>
      <dgm:t>
        <a:bodyPr/>
        <a:lstStyle/>
        <a:p>
          <a:endParaRPr lang="en-US"/>
        </a:p>
      </dgm:t>
    </dgm:pt>
    <dgm:pt modelId="{3ABD8DB5-BBE5-49D5-97A7-B407A6A383D2}" type="pres">
      <dgm:prSet presAssocID="{DB10C31B-A261-40D1-9684-D9CB55D27141}" presName="diagram" presStyleCnt="0">
        <dgm:presLayoutVars>
          <dgm:dir/>
          <dgm:resizeHandles val="exact"/>
        </dgm:presLayoutVars>
      </dgm:prSet>
      <dgm:spPr/>
    </dgm:pt>
    <dgm:pt modelId="{65D60F31-CD66-447E-827B-49B294C73543}" type="pres">
      <dgm:prSet presAssocID="{9B684487-F000-4720-9C93-1F196E5814BA}" presName="node" presStyleLbl="node1" presStyleIdx="0" presStyleCnt="5">
        <dgm:presLayoutVars>
          <dgm:bulletEnabled val="1"/>
        </dgm:presLayoutVars>
      </dgm:prSet>
      <dgm:spPr/>
    </dgm:pt>
    <dgm:pt modelId="{EE8A8B34-33AC-47C4-95E5-4715A600574F}" type="pres">
      <dgm:prSet presAssocID="{05F966A2-1B0F-48B0-AB01-B66904C581A8}" presName="sibTrans" presStyleCnt="0"/>
      <dgm:spPr/>
    </dgm:pt>
    <dgm:pt modelId="{C7DDADF4-D554-444D-8EAD-7B2E080A4E2E}" type="pres">
      <dgm:prSet presAssocID="{F5D9694B-5BA5-467C-AAFF-ABA2EBB58C46}" presName="node" presStyleLbl="node1" presStyleIdx="1" presStyleCnt="5">
        <dgm:presLayoutVars>
          <dgm:bulletEnabled val="1"/>
        </dgm:presLayoutVars>
      </dgm:prSet>
      <dgm:spPr/>
    </dgm:pt>
    <dgm:pt modelId="{8EB700A4-A2D8-458B-87F1-CFFBEB4F21CD}" type="pres">
      <dgm:prSet presAssocID="{CAEB377A-D929-4F7E-8CD7-5AA13CC67F8F}" presName="sibTrans" presStyleCnt="0"/>
      <dgm:spPr/>
    </dgm:pt>
    <dgm:pt modelId="{3936203B-0677-4F9D-B410-781F851BF0EE}" type="pres">
      <dgm:prSet presAssocID="{49B448C4-D9DB-4575-9DF5-B1F1BBAA2D8B}" presName="node" presStyleLbl="node1" presStyleIdx="2" presStyleCnt="5">
        <dgm:presLayoutVars>
          <dgm:bulletEnabled val="1"/>
        </dgm:presLayoutVars>
      </dgm:prSet>
      <dgm:spPr/>
    </dgm:pt>
    <dgm:pt modelId="{3B3251AF-CED9-4D88-950A-0AD5834DC569}" type="pres">
      <dgm:prSet presAssocID="{B03E4C6F-7E95-462C-B754-B13D0E7ED0E2}" presName="sibTrans" presStyleCnt="0"/>
      <dgm:spPr/>
    </dgm:pt>
    <dgm:pt modelId="{95FF63DE-51E1-43DB-A230-31F41BCDF1DE}" type="pres">
      <dgm:prSet presAssocID="{AEBD2F26-77DD-437D-A3B4-8C8358E8A7DE}" presName="node" presStyleLbl="node1" presStyleIdx="3" presStyleCnt="5">
        <dgm:presLayoutVars>
          <dgm:bulletEnabled val="1"/>
        </dgm:presLayoutVars>
      </dgm:prSet>
      <dgm:spPr/>
    </dgm:pt>
    <dgm:pt modelId="{2055D59B-D22A-43D1-A2E0-503D159BB648}" type="pres">
      <dgm:prSet presAssocID="{E9B3DC1A-97DA-4641-932A-038630066F86}" presName="sibTrans" presStyleCnt="0"/>
      <dgm:spPr/>
    </dgm:pt>
    <dgm:pt modelId="{35C5882B-CE2E-43C2-A98C-891CA2FE0EF7}" type="pres">
      <dgm:prSet presAssocID="{92B484E3-866B-4D17-B37E-063D974EAB67}" presName="node" presStyleLbl="node1" presStyleIdx="4" presStyleCnt="5">
        <dgm:presLayoutVars>
          <dgm:bulletEnabled val="1"/>
        </dgm:presLayoutVars>
      </dgm:prSet>
      <dgm:spPr/>
    </dgm:pt>
  </dgm:ptLst>
  <dgm:cxnLst>
    <dgm:cxn modelId="{9A0F9103-DB4F-4BC0-BF00-26101C0BF237}" srcId="{DB10C31B-A261-40D1-9684-D9CB55D27141}" destId="{AEBD2F26-77DD-437D-A3B4-8C8358E8A7DE}" srcOrd="3" destOrd="0" parTransId="{79F569BB-8149-41A1-8AFA-98557E9CC252}" sibTransId="{E9B3DC1A-97DA-4641-932A-038630066F86}"/>
    <dgm:cxn modelId="{D775741B-746F-41C2-AFA3-3E52F4D64955}" type="presOf" srcId="{92B484E3-866B-4D17-B37E-063D974EAB67}" destId="{35C5882B-CE2E-43C2-A98C-891CA2FE0EF7}" srcOrd="0" destOrd="0" presId="urn:microsoft.com/office/officeart/2005/8/layout/default"/>
    <dgm:cxn modelId="{4F819127-B606-4FBB-84DB-39BE2764F6BC}" type="presOf" srcId="{49B448C4-D9DB-4575-9DF5-B1F1BBAA2D8B}" destId="{3936203B-0677-4F9D-B410-781F851BF0EE}" srcOrd="0" destOrd="0" presId="urn:microsoft.com/office/officeart/2005/8/layout/default"/>
    <dgm:cxn modelId="{D152B972-0649-4FC0-A132-A1E7499555FB}" type="presOf" srcId="{9B684487-F000-4720-9C93-1F196E5814BA}" destId="{65D60F31-CD66-447E-827B-49B294C73543}" srcOrd="0" destOrd="0" presId="urn:microsoft.com/office/officeart/2005/8/layout/default"/>
    <dgm:cxn modelId="{6780A879-6B17-4F88-B7AD-B4C7DFA97FBC}" type="presOf" srcId="{DB10C31B-A261-40D1-9684-D9CB55D27141}" destId="{3ABD8DB5-BBE5-49D5-97A7-B407A6A383D2}" srcOrd="0" destOrd="0" presId="urn:microsoft.com/office/officeart/2005/8/layout/default"/>
    <dgm:cxn modelId="{21595586-707E-4365-8C3E-03B872789292}" type="presOf" srcId="{F5D9694B-5BA5-467C-AAFF-ABA2EBB58C46}" destId="{C7DDADF4-D554-444D-8EAD-7B2E080A4E2E}" srcOrd="0" destOrd="0" presId="urn:microsoft.com/office/officeart/2005/8/layout/default"/>
    <dgm:cxn modelId="{44A04D99-1227-4353-B08E-C8F310FC9C40}" srcId="{DB10C31B-A261-40D1-9684-D9CB55D27141}" destId="{9B684487-F000-4720-9C93-1F196E5814BA}" srcOrd="0" destOrd="0" parTransId="{62A0D5E5-C843-4B2D-AC06-01D9A01C4801}" sibTransId="{05F966A2-1B0F-48B0-AB01-B66904C581A8}"/>
    <dgm:cxn modelId="{2D5424A6-AE3A-42C7-A755-2FD986F3FACA}" srcId="{DB10C31B-A261-40D1-9684-D9CB55D27141}" destId="{F5D9694B-5BA5-467C-AAFF-ABA2EBB58C46}" srcOrd="1" destOrd="0" parTransId="{73EC9DC6-F9CC-4565-8B44-3627630447F3}" sibTransId="{CAEB377A-D929-4F7E-8CD7-5AA13CC67F8F}"/>
    <dgm:cxn modelId="{27A871B9-52AC-4C0B-9DCD-645D729D85C4}" srcId="{DB10C31B-A261-40D1-9684-D9CB55D27141}" destId="{49B448C4-D9DB-4575-9DF5-B1F1BBAA2D8B}" srcOrd="2" destOrd="0" parTransId="{743294D0-C6FD-40BD-8DDB-C7B35E43494A}" sibTransId="{B03E4C6F-7E95-462C-B754-B13D0E7ED0E2}"/>
    <dgm:cxn modelId="{BE0906D5-1757-4919-BADE-DB34377CE07B}" srcId="{DB10C31B-A261-40D1-9684-D9CB55D27141}" destId="{92B484E3-866B-4D17-B37E-063D974EAB67}" srcOrd="4" destOrd="0" parTransId="{D5EC61EA-2D75-4AA1-8F98-81FC76165379}" sibTransId="{01090691-998C-49BE-85D0-FC884F9B34B3}"/>
    <dgm:cxn modelId="{560B50FC-E864-4D06-B9D1-25E9A9A49E9C}" type="presOf" srcId="{AEBD2F26-77DD-437D-A3B4-8C8358E8A7DE}" destId="{95FF63DE-51E1-43DB-A230-31F41BCDF1DE}" srcOrd="0" destOrd="0" presId="urn:microsoft.com/office/officeart/2005/8/layout/default"/>
    <dgm:cxn modelId="{E84514A5-9A01-4C36-8EE5-83769D7150DA}" type="presParOf" srcId="{3ABD8DB5-BBE5-49D5-97A7-B407A6A383D2}" destId="{65D60F31-CD66-447E-827B-49B294C73543}" srcOrd="0" destOrd="0" presId="urn:microsoft.com/office/officeart/2005/8/layout/default"/>
    <dgm:cxn modelId="{395EDFBE-56A5-46DE-ACA8-CC86225C431C}" type="presParOf" srcId="{3ABD8DB5-BBE5-49D5-97A7-B407A6A383D2}" destId="{EE8A8B34-33AC-47C4-95E5-4715A600574F}" srcOrd="1" destOrd="0" presId="urn:microsoft.com/office/officeart/2005/8/layout/default"/>
    <dgm:cxn modelId="{7DCF7D4D-644B-484A-AEA5-158FFF0EEAA1}" type="presParOf" srcId="{3ABD8DB5-BBE5-49D5-97A7-B407A6A383D2}" destId="{C7DDADF4-D554-444D-8EAD-7B2E080A4E2E}" srcOrd="2" destOrd="0" presId="urn:microsoft.com/office/officeart/2005/8/layout/default"/>
    <dgm:cxn modelId="{036750E1-1AA0-4E97-A202-C0CB5BA7FA40}" type="presParOf" srcId="{3ABD8DB5-BBE5-49D5-97A7-B407A6A383D2}" destId="{8EB700A4-A2D8-458B-87F1-CFFBEB4F21CD}" srcOrd="3" destOrd="0" presId="urn:microsoft.com/office/officeart/2005/8/layout/default"/>
    <dgm:cxn modelId="{6B3A89A7-8DF7-4070-BC14-EA317AD862D3}" type="presParOf" srcId="{3ABD8DB5-BBE5-49D5-97A7-B407A6A383D2}" destId="{3936203B-0677-4F9D-B410-781F851BF0EE}" srcOrd="4" destOrd="0" presId="urn:microsoft.com/office/officeart/2005/8/layout/default"/>
    <dgm:cxn modelId="{C75E9DFD-AE38-45C5-99DA-1BBB47CA6BF9}" type="presParOf" srcId="{3ABD8DB5-BBE5-49D5-97A7-B407A6A383D2}" destId="{3B3251AF-CED9-4D88-950A-0AD5834DC569}" srcOrd="5" destOrd="0" presId="urn:microsoft.com/office/officeart/2005/8/layout/default"/>
    <dgm:cxn modelId="{02D0B6C7-BF99-419F-BC29-2C37BE4CD42B}" type="presParOf" srcId="{3ABD8DB5-BBE5-49D5-97A7-B407A6A383D2}" destId="{95FF63DE-51E1-43DB-A230-31F41BCDF1DE}" srcOrd="6" destOrd="0" presId="urn:microsoft.com/office/officeart/2005/8/layout/default"/>
    <dgm:cxn modelId="{B583F5E9-1D01-4791-AA55-A8CC9AA2C3FD}" type="presParOf" srcId="{3ABD8DB5-BBE5-49D5-97A7-B407A6A383D2}" destId="{2055D59B-D22A-43D1-A2E0-503D159BB648}" srcOrd="7" destOrd="0" presId="urn:microsoft.com/office/officeart/2005/8/layout/default"/>
    <dgm:cxn modelId="{2793AB30-A2F4-4AB2-BBE6-1D2E93C211A6}" type="presParOf" srcId="{3ABD8DB5-BBE5-49D5-97A7-B407A6A383D2}" destId="{35C5882B-CE2E-43C2-A98C-891CA2FE0EF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60F31-CD66-447E-827B-49B294C73543}">
      <dsp:nvSpPr>
        <dsp:cNvPr id="0" name=""/>
        <dsp:cNvSpPr/>
      </dsp:nvSpPr>
      <dsp:spPr>
        <a:xfrm>
          <a:off x="156995" y="3150"/>
          <a:ext cx="3207052" cy="19242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5-Year Plan Goals</a:t>
          </a:r>
        </a:p>
      </dsp:txBody>
      <dsp:txXfrm>
        <a:off x="156995" y="3150"/>
        <a:ext cx="3207052" cy="1924231"/>
      </dsp:txXfrm>
    </dsp:sp>
    <dsp:sp modelId="{C7DDADF4-D554-444D-8EAD-7B2E080A4E2E}">
      <dsp:nvSpPr>
        <dsp:cNvPr id="0" name=""/>
        <dsp:cNvSpPr/>
      </dsp:nvSpPr>
      <dsp:spPr>
        <a:xfrm>
          <a:off x="3684752" y="3150"/>
          <a:ext cx="3207052" cy="1924231"/>
        </a:xfrm>
        <a:prstGeom prst="rect">
          <a:avLst/>
        </a:prstGeom>
        <a:solidFill>
          <a:schemeClr val="accent2">
            <a:hueOff val="-472099"/>
            <a:satOff val="8784"/>
            <a:lumOff val="1176"/>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Project Type Categories</a:t>
          </a:r>
        </a:p>
      </dsp:txBody>
      <dsp:txXfrm>
        <a:off x="3684752" y="3150"/>
        <a:ext cx="3207052" cy="1924231"/>
      </dsp:txXfrm>
    </dsp:sp>
    <dsp:sp modelId="{3936203B-0677-4F9D-B410-781F851BF0EE}">
      <dsp:nvSpPr>
        <dsp:cNvPr id="0" name=""/>
        <dsp:cNvSpPr/>
      </dsp:nvSpPr>
      <dsp:spPr>
        <a:xfrm>
          <a:off x="7212510" y="3150"/>
          <a:ext cx="3207052" cy="1924231"/>
        </a:xfrm>
        <a:prstGeom prst="rect">
          <a:avLst/>
        </a:prstGeom>
        <a:solidFill>
          <a:schemeClr val="accent2">
            <a:hueOff val="-944198"/>
            <a:satOff val="17568"/>
            <a:lumOff val="235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Funding</a:t>
          </a:r>
        </a:p>
      </dsp:txBody>
      <dsp:txXfrm>
        <a:off x="7212510" y="3150"/>
        <a:ext cx="3207052" cy="1924231"/>
      </dsp:txXfrm>
    </dsp:sp>
    <dsp:sp modelId="{95FF63DE-51E1-43DB-A230-31F41BCDF1DE}">
      <dsp:nvSpPr>
        <dsp:cNvPr id="0" name=""/>
        <dsp:cNvSpPr/>
      </dsp:nvSpPr>
      <dsp:spPr>
        <a:xfrm>
          <a:off x="1920874" y="2248086"/>
          <a:ext cx="3207052" cy="1924231"/>
        </a:xfrm>
        <a:prstGeom prst="rect">
          <a:avLst/>
        </a:prstGeom>
        <a:solidFill>
          <a:schemeClr val="accent2">
            <a:hueOff val="-1416296"/>
            <a:satOff val="26352"/>
            <a:lumOff val="3529"/>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Timeline</a:t>
          </a:r>
        </a:p>
      </dsp:txBody>
      <dsp:txXfrm>
        <a:off x="1920874" y="2248086"/>
        <a:ext cx="3207052" cy="1924231"/>
      </dsp:txXfrm>
    </dsp:sp>
    <dsp:sp modelId="{35C5882B-CE2E-43C2-A98C-891CA2FE0EF7}">
      <dsp:nvSpPr>
        <dsp:cNvPr id="0" name=""/>
        <dsp:cNvSpPr/>
      </dsp:nvSpPr>
      <dsp:spPr>
        <a:xfrm>
          <a:off x="5448631" y="2248086"/>
          <a:ext cx="3207052" cy="1924231"/>
        </a:xfrm>
        <a:prstGeom prst="rect">
          <a:avLst/>
        </a:prstGeom>
        <a:solidFill>
          <a:schemeClr val="accent2">
            <a:hueOff val="-1888395"/>
            <a:satOff val="35136"/>
            <a:lumOff val="470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Results-Based Accountability</a:t>
          </a:r>
        </a:p>
      </dsp:txBody>
      <dsp:txXfrm>
        <a:off x="5448631" y="2248086"/>
        <a:ext cx="3207052" cy="19242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759B9-D148-424E-A83B-A8227D48EE9F}">
      <dsp:nvSpPr>
        <dsp:cNvPr id="0" name=""/>
        <dsp:cNvSpPr/>
      </dsp:nvSpPr>
      <dsp:spPr>
        <a:xfrm>
          <a:off x="0" y="6258"/>
          <a:ext cx="10576558" cy="514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General Eligibility</a:t>
          </a:r>
        </a:p>
      </dsp:txBody>
      <dsp:txXfrm>
        <a:off x="25130" y="31388"/>
        <a:ext cx="10526298" cy="464540"/>
      </dsp:txXfrm>
    </dsp:sp>
    <dsp:sp modelId="{372D1DEA-539E-4835-B84E-0364518D81A0}">
      <dsp:nvSpPr>
        <dsp:cNvPr id="0" name=""/>
        <dsp:cNvSpPr/>
      </dsp:nvSpPr>
      <dsp:spPr>
        <a:xfrm>
          <a:off x="0" y="521058"/>
          <a:ext cx="10576558" cy="141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Program Type</a:t>
          </a:r>
        </a:p>
        <a:p>
          <a:pPr marL="171450" lvl="1" indent="-171450" algn="l" defTabSz="755650">
            <a:lnSpc>
              <a:spcPct val="90000"/>
            </a:lnSpc>
            <a:spcBef>
              <a:spcPct val="0"/>
            </a:spcBef>
            <a:spcAft>
              <a:spcPct val="20000"/>
            </a:spcAft>
            <a:buChar char="•"/>
          </a:pPr>
          <a:r>
            <a:rPr lang="en-US" sz="1700" kern="1200" dirty="0"/>
            <a:t>Alignment with 5-Year Plan</a:t>
          </a:r>
        </a:p>
        <a:p>
          <a:pPr marL="171450" lvl="1" indent="-171450" algn="l" defTabSz="755650">
            <a:lnSpc>
              <a:spcPct val="90000"/>
            </a:lnSpc>
            <a:spcBef>
              <a:spcPct val="0"/>
            </a:spcBef>
            <a:spcAft>
              <a:spcPct val="20000"/>
            </a:spcAft>
            <a:buChar char="•"/>
          </a:pPr>
          <a:r>
            <a:rPr lang="en-US" sz="1700" kern="1200"/>
            <a:t>Adherence to State and Federal Anti-Discrimination Laws</a:t>
          </a:r>
        </a:p>
        <a:p>
          <a:pPr marL="171450" lvl="1" indent="-171450" algn="l" defTabSz="755650">
            <a:lnSpc>
              <a:spcPct val="90000"/>
            </a:lnSpc>
            <a:spcBef>
              <a:spcPct val="0"/>
            </a:spcBef>
            <a:spcAft>
              <a:spcPct val="20000"/>
            </a:spcAft>
            <a:buChar char="•"/>
          </a:pPr>
          <a:r>
            <a:rPr lang="en-US" sz="1700" kern="1200" dirty="0"/>
            <a:t>Participation in HMIS and Coordinated Entry</a:t>
          </a:r>
        </a:p>
        <a:p>
          <a:pPr marL="171450" lvl="1" indent="-171450" algn="l" defTabSz="755650">
            <a:lnSpc>
              <a:spcPct val="90000"/>
            </a:lnSpc>
            <a:spcBef>
              <a:spcPct val="0"/>
            </a:spcBef>
            <a:spcAft>
              <a:spcPct val="20000"/>
            </a:spcAft>
            <a:buChar char="•"/>
          </a:pPr>
          <a:r>
            <a:rPr lang="en-US" sz="1700" kern="1200" dirty="0"/>
            <a:t>Related to COVID Response</a:t>
          </a:r>
        </a:p>
      </dsp:txBody>
      <dsp:txXfrm>
        <a:off x="0" y="521058"/>
        <a:ext cx="10576558" cy="1411740"/>
      </dsp:txXfrm>
    </dsp:sp>
    <dsp:sp modelId="{0F6AF8E5-1BCB-46E8-B152-E3900C8BB560}">
      <dsp:nvSpPr>
        <dsp:cNvPr id="0" name=""/>
        <dsp:cNvSpPr/>
      </dsp:nvSpPr>
      <dsp:spPr>
        <a:xfrm>
          <a:off x="0" y="1934433"/>
          <a:ext cx="10576558" cy="514800"/>
        </a:xfrm>
        <a:prstGeom prst="roundRect">
          <a:avLst/>
        </a:prstGeom>
        <a:solidFill>
          <a:schemeClr val="accent2">
            <a:hueOff val="-944198"/>
            <a:satOff val="17568"/>
            <a:lumOff val="235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ESG- CV Project Types – Sub Types listed in RFP  </a:t>
          </a:r>
        </a:p>
      </dsp:txBody>
      <dsp:txXfrm>
        <a:off x="25130" y="1959563"/>
        <a:ext cx="10526298" cy="464540"/>
      </dsp:txXfrm>
    </dsp:sp>
    <dsp:sp modelId="{AC1F790C-1198-46FE-9736-1D81C1DE0A85}">
      <dsp:nvSpPr>
        <dsp:cNvPr id="0" name=""/>
        <dsp:cNvSpPr/>
      </dsp:nvSpPr>
      <dsp:spPr>
        <a:xfrm>
          <a:off x="0" y="2447599"/>
          <a:ext cx="10576558" cy="84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dirty="0"/>
            <a:t>Outreach </a:t>
          </a:r>
        </a:p>
        <a:p>
          <a:pPr marL="171450" lvl="1" indent="-171450" algn="l" defTabSz="755650">
            <a:lnSpc>
              <a:spcPct val="90000"/>
            </a:lnSpc>
            <a:spcBef>
              <a:spcPct val="0"/>
            </a:spcBef>
            <a:spcAft>
              <a:spcPct val="20000"/>
            </a:spcAft>
            <a:buChar char="•"/>
          </a:pPr>
          <a:r>
            <a:rPr lang="en-US" sz="1700" kern="1200" dirty="0"/>
            <a:t>Shelter</a:t>
          </a:r>
        </a:p>
        <a:p>
          <a:pPr marL="171450" lvl="1" indent="-171450" algn="l" defTabSz="755650">
            <a:lnSpc>
              <a:spcPct val="90000"/>
            </a:lnSpc>
            <a:spcBef>
              <a:spcPct val="0"/>
            </a:spcBef>
            <a:spcAft>
              <a:spcPct val="20000"/>
            </a:spcAft>
            <a:buChar char="•"/>
          </a:pPr>
          <a:r>
            <a:rPr lang="en-US" sz="1700" kern="1200" dirty="0"/>
            <a:t>Rental Assistance</a:t>
          </a:r>
        </a:p>
      </dsp:txBody>
      <dsp:txXfrm>
        <a:off x="0" y="2447599"/>
        <a:ext cx="10576558" cy="842490"/>
      </dsp:txXfrm>
    </dsp:sp>
    <dsp:sp modelId="{CABD2B50-C9A5-46A9-ACE7-E16E27022C19}">
      <dsp:nvSpPr>
        <dsp:cNvPr id="0" name=""/>
        <dsp:cNvSpPr/>
      </dsp:nvSpPr>
      <dsp:spPr>
        <a:xfrm>
          <a:off x="0" y="3290089"/>
          <a:ext cx="10576558" cy="514800"/>
        </a:xfrm>
        <a:prstGeom prst="roundRect">
          <a:avLst/>
        </a:prstGeom>
        <a:solidFill>
          <a:schemeClr val="accent2">
            <a:hueOff val="-1888395"/>
            <a:satOff val="35136"/>
            <a:lumOff val="470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 Requirements </a:t>
          </a:r>
        </a:p>
      </dsp:txBody>
      <dsp:txXfrm>
        <a:off x="25130" y="3315219"/>
        <a:ext cx="10526298" cy="464540"/>
      </dsp:txXfrm>
    </dsp:sp>
    <dsp:sp modelId="{EBC942C1-D7A2-4C68-B6FE-978AB20CE1FC}">
      <dsp:nvSpPr>
        <dsp:cNvPr id="0" name=""/>
        <dsp:cNvSpPr/>
      </dsp:nvSpPr>
      <dsp:spPr>
        <a:xfrm>
          <a:off x="0" y="3804889"/>
          <a:ext cx="10576558"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dirty="0"/>
            <a:t>Budget Outline </a:t>
          </a:r>
        </a:p>
      </dsp:txBody>
      <dsp:txXfrm>
        <a:off x="0" y="3804889"/>
        <a:ext cx="10576558" cy="3643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60F31-CD66-447E-827B-49B294C73543}">
      <dsp:nvSpPr>
        <dsp:cNvPr id="0" name=""/>
        <dsp:cNvSpPr/>
      </dsp:nvSpPr>
      <dsp:spPr>
        <a:xfrm>
          <a:off x="156995" y="3150"/>
          <a:ext cx="3207052" cy="19242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Last Day to Submit Questions</a:t>
          </a:r>
        </a:p>
        <a:p>
          <a:pPr marL="0" lvl="0" indent="0" algn="ctr" defTabSz="1244600">
            <a:lnSpc>
              <a:spcPct val="90000"/>
            </a:lnSpc>
            <a:spcBef>
              <a:spcPct val="0"/>
            </a:spcBef>
            <a:spcAft>
              <a:spcPct val="35000"/>
            </a:spcAft>
            <a:buNone/>
          </a:pPr>
          <a:r>
            <a:rPr lang="en-US" sz="2800" kern="1200" dirty="0"/>
            <a:t>December 10, 2021 </a:t>
          </a:r>
        </a:p>
      </dsp:txBody>
      <dsp:txXfrm>
        <a:off x="156995" y="3150"/>
        <a:ext cx="3207052" cy="1924231"/>
      </dsp:txXfrm>
    </dsp:sp>
    <dsp:sp modelId="{C7DDADF4-D554-444D-8EAD-7B2E080A4E2E}">
      <dsp:nvSpPr>
        <dsp:cNvPr id="0" name=""/>
        <dsp:cNvSpPr/>
      </dsp:nvSpPr>
      <dsp:spPr>
        <a:xfrm>
          <a:off x="3684752" y="3150"/>
          <a:ext cx="3207052" cy="1924231"/>
        </a:xfrm>
        <a:prstGeom prst="rect">
          <a:avLst/>
        </a:prstGeom>
        <a:solidFill>
          <a:schemeClr val="accent2">
            <a:hueOff val="-472099"/>
            <a:satOff val="8784"/>
            <a:lumOff val="1176"/>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Application Deadline</a:t>
          </a:r>
        </a:p>
        <a:p>
          <a:pPr marL="0" lvl="0" indent="0" algn="ctr" defTabSz="1244600">
            <a:lnSpc>
              <a:spcPct val="90000"/>
            </a:lnSpc>
            <a:spcBef>
              <a:spcPct val="0"/>
            </a:spcBef>
            <a:spcAft>
              <a:spcPct val="35000"/>
            </a:spcAft>
            <a:buNone/>
          </a:pPr>
          <a:r>
            <a:rPr lang="en-US" sz="2800" kern="1200" dirty="0"/>
            <a:t>December 13, 2021 </a:t>
          </a:r>
        </a:p>
      </dsp:txBody>
      <dsp:txXfrm>
        <a:off x="3684752" y="3150"/>
        <a:ext cx="3207052" cy="1924231"/>
      </dsp:txXfrm>
    </dsp:sp>
    <dsp:sp modelId="{3936203B-0677-4F9D-B410-781F851BF0EE}">
      <dsp:nvSpPr>
        <dsp:cNvPr id="0" name=""/>
        <dsp:cNvSpPr/>
      </dsp:nvSpPr>
      <dsp:spPr>
        <a:xfrm>
          <a:off x="7212510" y="3150"/>
          <a:ext cx="3207052" cy="1924231"/>
        </a:xfrm>
        <a:prstGeom prst="rect">
          <a:avLst/>
        </a:prstGeom>
        <a:solidFill>
          <a:schemeClr val="accent2">
            <a:hueOff val="-944198"/>
            <a:satOff val="17568"/>
            <a:lumOff val="235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Award Notification</a:t>
          </a:r>
        </a:p>
        <a:p>
          <a:pPr marL="0" lvl="0" indent="0" algn="ctr" defTabSz="1244600">
            <a:lnSpc>
              <a:spcPct val="90000"/>
            </a:lnSpc>
            <a:spcBef>
              <a:spcPct val="0"/>
            </a:spcBef>
            <a:spcAft>
              <a:spcPct val="35000"/>
            </a:spcAft>
            <a:buNone/>
          </a:pPr>
          <a:r>
            <a:rPr lang="en-US" sz="2800" kern="1200" dirty="0"/>
            <a:t> January 18, 2022 </a:t>
          </a:r>
        </a:p>
      </dsp:txBody>
      <dsp:txXfrm>
        <a:off x="7212510" y="3150"/>
        <a:ext cx="3207052" cy="1924231"/>
      </dsp:txXfrm>
    </dsp:sp>
    <dsp:sp modelId="{95FF63DE-51E1-43DB-A230-31F41BCDF1DE}">
      <dsp:nvSpPr>
        <dsp:cNvPr id="0" name=""/>
        <dsp:cNvSpPr/>
      </dsp:nvSpPr>
      <dsp:spPr>
        <a:xfrm>
          <a:off x="1920874" y="2248086"/>
          <a:ext cx="3207052" cy="1924231"/>
        </a:xfrm>
        <a:prstGeom prst="rect">
          <a:avLst/>
        </a:prstGeom>
        <a:solidFill>
          <a:schemeClr val="accent2">
            <a:hueOff val="-1416296"/>
            <a:satOff val="26352"/>
            <a:lumOff val="3529"/>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Contracts Provided to Service Providers January 25, 2022  </a:t>
          </a:r>
        </a:p>
      </dsp:txBody>
      <dsp:txXfrm>
        <a:off x="1920874" y="2248086"/>
        <a:ext cx="3207052" cy="1924231"/>
      </dsp:txXfrm>
    </dsp:sp>
    <dsp:sp modelId="{35C5882B-CE2E-43C2-A98C-891CA2FE0EF7}">
      <dsp:nvSpPr>
        <dsp:cNvPr id="0" name=""/>
        <dsp:cNvSpPr/>
      </dsp:nvSpPr>
      <dsp:spPr>
        <a:xfrm>
          <a:off x="5448631" y="2248086"/>
          <a:ext cx="3207052" cy="1924231"/>
        </a:xfrm>
        <a:prstGeom prst="rect">
          <a:avLst/>
        </a:prstGeom>
        <a:solidFill>
          <a:schemeClr val="accent2">
            <a:hueOff val="-1888395"/>
            <a:satOff val="35136"/>
            <a:lumOff val="470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Contracts Approved by BOCC </a:t>
          </a:r>
        </a:p>
        <a:p>
          <a:pPr marL="0" lvl="0" indent="0" algn="ctr" defTabSz="1244600">
            <a:lnSpc>
              <a:spcPct val="90000"/>
            </a:lnSpc>
            <a:spcBef>
              <a:spcPct val="0"/>
            </a:spcBef>
            <a:spcAft>
              <a:spcPct val="35000"/>
            </a:spcAft>
            <a:buNone/>
          </a:pPr>
          <a:r>
            <a:rPr lang="en-US" sz="2800" kern="1200" dirty="0"/>
            <a:t>February 1, 2022 </a:t>
          </a:r>
        </a:p>
      </dsp:txBody>
      <dsp:txXfrm>
        <a:off x="5448631" y="2248086"/>
        <a:ext cx="3207052" cy="192423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F3F38-27A7-4700-AA6F-25EBD8023134}" type="datetimeFigureOut">
              <a:rPr lang="en-US" smtClean="0"/>
              <a:t>12/7/2021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0449D-0CC0-48D7-BC32-B34AB6254CD2}" type="slidenum">
              <a:rPr lang="en-US" smtClean="0"/>
              <a:t>‹#›</a:t>
            </a:fld>
            <a:endParaRPr lang="en-US"/>
          </a:p>
        </p:txBody>
      </p:sp>
    </p:spTree>
    <p:extLst>
      <p:ext uri="{BB962C8B-B14F-4D97-AF65-F5344CB8AC3E}">
        <p14:creationId xmlns:p14="http://schemas.microsoft.com/office/powerpoint/2010/main" val="3318313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r>
              <a:rPr lang="en-US"/>
              <a:t>12/6/2021</a:t>
            </a: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37174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12/6/2021</a:t>
            </a:r>
          </a:p>
        </p:txBody>
      </p:sp>
      <p:sp>
        <p:nvSpPr>
          <p:cNvPr id="5" name="Footer Placeholder 4"/>
          <p:cNvSpPr>
            <a:spLocks noGrp="1"/>
          </p:cNvSpPr>
          <p:nvPr>
            <p:ph type="ftr" sz="quarter" idx="11"/>
          </p:nvPr>
        </p:nvSpPr>
        <p:spPr/>
        <p:txBody>
          <a:bodyPr/>
          <a:lstStyle/>
          <a:p>
            <a:r>
              <a:rPr lang="en-US"/>
              <a:t>Yakima County Human Services Department</a:t>
            </a:r>
          </a:p>
        </p:txBody>
      </p:sp>
      <p:sp>
        <p:nvSpPr>
          <p:cNvPr id="6" name="Slide Number Placeholder 5"/>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2719110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r>
              <a:rPr lang="en-US"/>
              <a:t>12/6/2021</a:t>
            </a:r>
          </a:p>
        </p:txBody>
      </p:sp>
      <p:sp>
        <p:nvSpPr>
          <p:cNvPr id="5" name="Footer Placeholder 4"/>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18933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12/6/2021</a:t>
            </a:r>
          </a:p>
        </p:txBody>
      </p:sp>
      <p:sp>
        <p:nvSpPr>
          <p:cNvPr id="5" name="Footer Placeholder 4"/>
          <p:cNvSpPr>
            <a:spLocks noGrp="1"/>
          </p:cNvSpPr>
          <p:nvPr>
            <p:ph type="ftr" sz="quarter" idx="11"/>
          </p:nvPr>
        </p:nvSpPr>
        <p:spPr/>
        <p:txBody>
          <a:bodyPr/>
          <a:lstStyle/>
          <a:p>
            <a:r>
              <a:rPr lang="en-US"/>
              <a:t>Yakima County Human Services Department</a:t>
            </a:r>
          </a:p>
        </p:txBody>
      </p:sp>
      <p:sp>
        <p:nvSpPr>
          <p:cNvPr id="6" name="Slide Number Placeholder 5"/>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2409885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r>
              <a:rPr lang="en-US"/>
              <a:t>12/6/2021</a:t>
            </a: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62904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r>
              <a:rPr lang="en-US"/>
              <a:t>12/6/2021</a:t>
            </a:r>
          </a:p>
        </p:txBody>
      </p:sp>
      <p:sp>
        <p:nvSpPr>
          <p:cNvPr id="6" name="Footer Placeholder 5"/>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7" name="Slide Number Placeholder 6"/>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21723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r>
              <a:rPr lang="en-US"/>
              <a:t>12/6/2021</a:t>
            </a:r>
          </a:p>
        </p:txBody>
      </p:sp>
      <p:sp>
        <p:nvSpPr>
          <p:cNvPr id="8" name="Footer Placeholder 7"/>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9" name="Slide Number Placeholder 8"/>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034096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12/6/2021</a:t>
            </a:r>
          </a:p>
        </p:txBody>
      </p:sp>
      <p:sp>
        <p:nvSpPr>
          <p:cNvPr id="4" name="Footer Placeholder 3"/>
          <p:cNvSpPr>
            <a:spLocks noGrp="1"/>
          </p:cNvSpPr>
          <p:nvPr>
            <p:ph type="ftr" sz="quarter" idx="11"/>
          </p:nvPr>
        </p:nvSpPr>
        <p:spPr/>
        <p:txBody>
          <a:bodyPr/>
          <a:lstStyle/>
          <a:p>
            <a:r>
              <a:rPr lang="en-US"/>
              <a:t>Yakima County Human Services Department</a:t>
            </a:r>
          </a:p>
        </p:txBody>
      </p:sp>
      <p:sp>
        <p:nvSpPr>
          <p:cNvPr id="5" name="Slide Number Placeholder 4"/>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328163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r>
              <a:rPr lang="en-US"/>
              <a:t>12/6/2021</a:t>
            </a:r>
          </a:p>
        </p:txBody>
      </p:sp>
      <p:sp>
        <p:nvSpPr>
          <p:cNvPr id="3" name="Footer Placeholder 2"/>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4" name="Slide Number Placeholder 3"/>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4106823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12/6/2021</a:t>
            </a:r>
          </a:p>
        </p:txBody>
      </p:sp>
      <p:sp>
        <p:nvSpPr>
          <p:cNvPr id="6" name="Footer Placeholder 5"/>
          <p:cNvSpPr>
            <a:spLocks noGrp="1"/>
          </p:cNvSpPr>
          <p:nvPr>
            <p:ph type="ftr" sz="quarter" idx="11"/>
          </p:nvPr>
        </p:nvSpPr>
        <p:spPr/>
        <p:txBody>
          <a:bodyPr/>
          <a:lstStyle/>
          <a:p>
            <a:r>
              <a:rPr lang="en-US"/>
              <a:t>Yakima County Human Services Department</a:t>
            </a:r>
          </a:p>
        </p:txBody>
      </p:sp>
      <p:sp>
        <p:nvSpPr>
          <p:cNvPr id="7" name="Slide Number Placeholder 6"/>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418738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r>
              <a:rPr lang="en-US"/>
              <a:t>12/6/2021</a:t>
            </a:r>
          </a:p>
        </p:txBody>
      </p:sp>
      <p:sp>
        <p:nvSpPr>
          <p:cNvPr id="6" name="Footer Placeholder 5"/>
          <p:cNvSpPr>
            <a:spLocks noGrp="1"/>
          </p:cNvSpPr>
          <p:nvPr>
            <p:ph type="ftr" sz="quarter" idx="11"/>
          </p:nvPr>
        </p:nvSpPr>
        <p:spPr>
          <a:xfrm>
            <a:off x="804672" y="6227064"/>
            <a:ext cx="5942203" cy="320040"/>
          </a:xfrm>
        </p:spPr>
        <p:txBody>
          <a:bodyPr/>
          <a:lstStyle/>
          <a:p>
            <a:r>
              <a:rPr lang="en-US"/>
              <a:t>Yakima County Human Services Department</a:t>
            </a:r>
          </a:p>
        </p:txBody>
      </p:sp>
      <p:sp>
        <p:nvSpPr>
          <p:cNvPr id="7" name="Slide Number Placeholder 6"/>
          <p:cNvSpPr>
            <a:spLocks noGrp="1"/>
          </p:cNvSpPr>
          <p:nvPr>
            <p:ph type="sldNum" sz="quarter" idx="12"/>
          </p:nvPr>
        </p:nvSpPr>
        <p:spPr>
          <a:xfrm>
            <a:off x="5828377"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3582980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12/6/2021</a:t>
            </a: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t>Yakima County Human Services Department</a:t>
            </a: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84DA9EAA-90AD-4B7E-A846-0E5A2431AE9D}" type="slidenum">
              <a:rPr lang="en-US" smtClean="0"/>
              <a:t>‹#›</a:t>
            </a:fld>
            <a:endParaRPr lang="en-US"/>
          </a:p>
        </p:txBody>
      </p:sp>
    </p:spTree>
    <p:extLst>
      <p:ext uri="{BB962C8B-B14F-4D97-AF65-F5344CB8AC3E}">
        <p14:creationId xmlns:p14="http://schemas.microsoft.com/office/powerpoint/2010/main" val="4046887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view.officeapps.live.com/op/view.aspx?src=https%3A%2F%2Fwww.yakimacounty.us%2FDocumentCenter%2FView%2F29793%2FESG-CV-budget%3FbidId%3D&amp;wdOrigin=BROWSELIN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0">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2"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BD73A344-1C17-4344-9277-B09D4692FCF3}"/>
              </a:ext>
            </a:extLst>
          </p:cNvPr>
          <p:cNvSpPr>
            <a:spLocks noGrp="1"/>
          </p:cNvSpPr>
          <p:nvPr>
            <p:ph type="ctrTitle"/>
          </p:nvPr>
        </p:nvSpPr>
        <p:spPr>
          <a:xfrm>
            <a:off x="1378425" y="5199797"/>
            <a:ext cx="9435152" cy="789673"/>
          </a:xfrm>
        </p:spPr>
        <p:txBody>
          <a:bodyPr anchor="ctr">
            <a:normAutofit/>
          </a:bodyPr>
          <a:lstStyle/>
          <a:p>
            <a:r>
              <a:rPr lang="en-US" sz="2200">
                <a:solidFill>
                  <a:schemeClr val="bg1"/>
                </a:solidFill>
              </a:rPr>
              <a:t>Homeless Housing and Assistance Program Request for Proposal Informational Session</a:t>
            </a:r>
          </a:p>
        </p:txBody>
      </p:sp>
      <p:sp>
        <p:nvSpPr>
          <p:cNvPr id="32" name="Freeform: Shape 31">
            <a:extLst>
              <a:ext uri="{FF2B5EF4-FFF2-40B4-BE49-F238E27FC236}">
                <a16:creationId xmlns:a16="http://schemas.microsoft.com/office/drawing/2014/main" id="{A7795DFA-888F-47E2-B44E-DE1D3B3E4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058957"/>
          </a:xfrm>
          <a:custGeom>
            <a:avLst/>
            <a:gdLst>
              <a:gd name="connsiteX0" fmla="*/ 0 w 12192000"/>
              <a:gd name="connsiteY0" fmla="*/ 0 h 5058957"/>
              <a:gd name="connsiteX1" fmla="*/ 12192000 w 12192000"/>
              <a:gd name="connsiteY1" fmla="*/ 0 h 5058957"/>
              <a:gd name="connsiteX2" fmla="*/ 12192000 w 12192000"/>
              <a:gd name="connsiteY2" fmla="*/ 259692 h 5058957"/>
              <a:gd name="connsiteX3" fmla="*/ 12192000 w 12192000"/>
              <a:gd name="connsiteY3" fmla="*/ 3542069 h 5058957"/>
              <a:gd name="connsiteX4" fmla="*/ 12192000 w 12192000"/>
              <a:gd name="connsiteY4" fmla="*/ 3734194 h 5058957"/>
              <a:gd name="connsiteX5" fmla="*/ 12192000 w 12192000"/>
              <a:gd name="connsiteY5" fmla="*/ 4710012 h 5058957"/>
              <a:gd name="connsiteX6" fmla="*/ 12113803 w 12192000"/>
              <a:gd name="connsiteY6" fmla="*/ 4718295 h 5058957"/>
              <a:gd name="connsiteX7" fmla="*/ 6753597 w 12192000"/>
              <a:gd name="connsiteY7" fmla="*/ 5041852 h 5058957"/>
              <a:gd name="connsiteX8" fmla="*/ 400746 w 12192000"/>
              <a:gd name="connsiteY8" fmla="*/ 4870509 h 5058957"/>
              <a:gd name="connsiteX9" fmla="*/ 0 w 12192000"/>
              <a:gd name="connsiteY9" fmla="*/ 4833533 h 5058957"/>
              <a:gd name="connsiteX10" fmla="*/ 0 w 12192000"/>
              <a:gd name="connsiteY10" fmla="*/ 3734194 h 5058957"/>
              <a:gd name="connsiteX11" fmla="*/ 0 w 12192000"/>
              <a:gd name="connsiteY11" fmla="*/ 3542069 h 5058957"/>
              <a:gd name="connsiteX12" fmla="*/ 0 w 12192000"/>
              <a:gd name="connsiteY12" fmla="*/ 259692 h 5058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5058957">
                <a:moveTo>
                  <a:pt x="0" y="0"/>
                </a:moveTo>
                <a:lnTo>
                  <a:pt x="12192000" y="0"/>
                </a:lnTo>
                <a:lnTo>
                  <a:pt x="12192000" y="259692"/>
                </a:lnTo>
                <a:lnTo>
                  <a:pt x="12192000" y="3542069"/>
                </a:lnTo>
                <a:lnTo>
                  <a:pt x="12192000" y="3734194"/>
                </a:lnTo>
                <a:lnTo>
                  <a:pt x="12192000" y="4710012"/>
                </a:lnTo>
                <a:lnTo>
                  <a:pt x="12113803" y="4718295"/>
                </a:lnTo>
                <a:cubicBezTo>
                  <a:pt x="10139508" y="4916244"/>
                  <a:pt x="8237152" y="5009247"/>
                  <a:pt x="6753597" y="5041852"/>
                </a:cubicBezTo>
                <a:cubicBezTo>
                  <a:pt x="4940362" y="5081701"/>
                  <a:pt x="2657278" y="5062371"/>
                  <a:pt x="400746" y="4870509"/>
                </a:cubicBezTo>
                <a:lnTo>
                  <a:pt x="0" y="4833533"/>
                </a:lnTo>
                <a:lnTo>
                  <a:pt x="0" y="3734194"/>
                </a:lnTo>
                <a:lnTo>
                  <a:pt x="0" y="3542069"/>
                </a:lnTo>
                <a:lnTo>
                  <a:pt x="0" y="259692"/>
                </a:lnTo>
                <a:close/>
              </a:path>
            </a:pathLst>
          </a:custGeom>
          <a:solidFill>
            <a:schemeClr val="bg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43F4980F-0A1C-42BE-B134-1B5770416E10}"/>
              </a:ext>
            </a:extLst>
          </p:cNvPr>
          <p:cNvSpPr>
            <a:spLocks noGrp="1"/>
          </p:cNvSpPr>
          <p:nvPr>
            <p:ph type="subTitle" idx="1"/>
          </p:nvPr>
        </p:nvSpPr>
        <p:spPr>
          <a:xfrm>
            <a:off x="1759237" y="6003836"/>
            <a:ext cx="8673427" cy="405405"/>
          </a:xfrm>
        </p:spPr>
        <p:txBody>
          <a:bodyPr>
            <a:normAutofit/>
          </a:bodyPr>
          <a:lstStyle/>
          <a:p>
            <a:r>
              <a:rPr lang="en-US" sz="1600" dirty="0">
                <a:solidFill>
                  <a:schemeClr val="bg1"/>
                </a:solidFill>
              </a:rPr>
              <a:t>Published November 16, 2021 </a:t>
            </a:r>
          </a:p>
        </p:txBody>
      </p:sp>
      <p:pic>
        <p:nvPicPr>
          <p:cNvPr id="4" name="Picture 3" descr="A close up of a sign&#10;&#10;Description automatically generated">
            <a:extLst>
              <a:ext uri="{FF2B5EF4-FFF2-40B4-BE49-F238E27FC236}">
                <a16:creationId xmlns:a16="http://schemas.microsoft.com/office/drawing/2014/main" id="{0F78A024-52D8-4A94-99F7-872FE7C6B3B9}"/>
              </a:ext>
            </a:extLst>
          </p:cNvPr>
          <p:cNvPicPr/>
          <p:nvPr/>
        </p:nvPicPr>
        <p:blipFill rotWithShape="1">
          <a:blip r:embed="rId2" cstate="print">
            <a:extLst>
              <a:ext uri="{28A0092B-C50C-407E-A947-70E740481C1C}">
                <a14:useLocalDpi xmlns:a14="http://schemas.microsoft.com/office/drawing/2010/main" val="0"/>
              </a:ext>
            </a:extLst>
          </a:blip>
          <a:srcRect l="-168" t="185" r="166" b="-384"/>
          <a:stretch/>
        </p:blipFill>
        <p:spPr>
          <a:xfrm>
            <a:off x="3377126" y="356054"/>
            <a:ext cx="4633925" cy="4393351"/>
          </a:xfrm>
          <a:prstGeom prst="rect">
            <a:avLst/>
          </a:prstGeom>
        </p:spPr>
      </p:pic>
    </p:spTree>
    <p:extLst>
      <p:ext uri="{BB962C8B-B14F-4D97-AF65-F5344CB8AC3E}">
        <p14:creationId xmlns:p14="http://schemas.microsoft.com/office/powerpoint/2010/main" val="1299476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8471990" cy="1230570"/>
          </a:xfrm>
        </p:spPr>
        <p:txBody>
          <a:bodyPr anchor="t">
            <a:normAutofit/>
          </a:bodyPr>
          <a:lstStyle/>
          <a:p>
            <a:pPr algn="l"/>
            <a:r>
              <a:rPr lang="en-US" sz="3600" dirty="0">
                <a:solidFill>
                  <a:schemeClr val="accent1"/>
                </a:solidFill>
              </a:rPr>
              <a:t>Rental Assistance: Domestic Violence Prevention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10</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indent="0">
              <a:buNone/>
            </a:pPr>
            <a:r>
              <a:rPr lang="en-US" sz="1700" dirty="0"/>
              <a:t>Homelessness Prevention assistance is available for persons who are at imminent risk of homelessness or at- risk of homelessness according to HUD's definition in Household Eligibility.</a:t>
            </a:r>
          </a:p>
          <a:p>
            <a:pPr marL="0" indent="0">
              <a:buNone/>
            </a:pPr>
            <a:r>
              <a:rPr lang="en-US" sz="1700" dirty="0"/>
              <a:t>Allowable costs:</a:t>
            </a:r>
          </a:p>
          <a:p>
            <a:r>
              <a:rPr lang="en-US" sz="1700" dirty="0"/>
              <a:t>Housing Search and Placement</a:t>
            </a:r>
          </a:p>
          <a:p>
            <a:r>
              <a:rPr lang="en-US" sz="1700" dirty="0"/>
              <a:t>Housing Stabilization Case Management</a:t>
            </a:r>
          </a:p>
          <a:p>
            <a:r>
              <a:rPr lang="en-US" sz="1700" dirty="0"/>
              <a:t>Mediation</a:t>
            </a:r>
          </a:p>
          <a:p>
            <a:r>
              <a:rPr lang="en-US" sz="1700" dirty="0"/>
              <a:t>Legal Services</a:t>
            </a:r>
          </a:p>
          <a:p>
            <a:r>
              <a:rPr lang="en-US" sz="1700" dirty="0"/>
              <a:t>Credit Repair</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Date Placeholder 7">
            <a:extLst>
              <a:ext uri="{FF2B5EF4-FFF2-40B4-BE49-F238E27FC236}">
                <a16:creationId xmlns:a16="http://schemas.microsoft.com/office/drawing/2014/main" id="{C433C8B3-7046-4469-BF10-9AB316F1D75E}"/>
              </a:ext>
            </a:extLst>
          </p:cNvPr>
          <p:cNvSpPr>
            <a:spLocks noGrp="1"/>
          </p:cNvSpPr>
          <p:nvPr>
            <p:ph type="dt" sz="half" idx="10"/>
          </p:nvPr>
        </p:nvSpPr>
        <p:spPr>
          <a:xfrm>
            <a:off x="1993901" y="261333"/>
            <a:ext cx="3657600" cy="320040"/>
          </a:xfrm>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26E5E7CB-CBB1-42EC-9E74-BBFE5DB1D57E}"/>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2127248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8471990" cy="1230570"/>
          </a:xfrm>
        </p:spPr>
        <p:txBody>
          <a:bodyPr anchor="t">
            <a:normAutofit/>
          </a:bodyPr>
          <a:lstStyle/>
          <a:p>
            <a:pPr algn="l"/>
            <a:r>
              <a:rPr lang="en-US" sz="3600" dirty="0">
                <a:solidFill>
                  <a:schemeClr val="accent1"/>
                </a:solidFill>
              </a:rPr>
              <a:t>Rental Assistance: Landlord Incentives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11</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indent="0">
              <a:buNone/>
            </a:pPr>
            <a:r>
              <a:rPr lang="en-US" sz="1700" dirty="0"/>
              <a:t>ESG-CV may be used to pay for landlord incentives that are reasonable and necessary to assist households in obtaining housing. Grantees may not use ESG-CV funds to pay the landlord incentives an amount that exceeds three times the rent charged for the unit. Landlord incentives can include signing bonuses, security deposits, costs to repair damages, and extra cleaning fees.</a:t>
            </a:r>
          </a:p>
          <a:p>
            <a:pPr marL="0" indent="0">
              <a:buNone/>
            </a:pPr>
            <a:r>
              <a:rPr lang="en-US" sz="1700" dirty="0"/>
              <a:t>Allowable costs:</a:t>
            </a:r>
          </a:p>
          <a:p>
            <a:r>
              <a:rPr lang="en-US" sz="1700" dirty="0"/>
              <a:t>Signing Bonuses</a:t>
            </a:r>
          </a:p>
          <a:p>
            <a:r>
              <a:rPr lang="en-US" sz="1700" dirty="0"/>
              <a:t>Extra Security Deposit (up to 3 months)</a:t>
            </a:r>
          </a:p>
          <a:p>
            <a:r>
              <a:rPr lang="en-US" sz="1700" dirty="0"/>
              <a:t>Repair Damages Over Deposit</a:t>
            </a:r>
          </a:p>
          <a:p>
            <a:r>
              <a:rPr lang="en-US" sz="1700" dirty="0"/>
              <a:t>Extra Cleaning or Maintenance</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Date Placeholder 7">
            <a:extLst>
              <a:ext uri="{FF2B5EF4-FFF2-40B4-BE49-F238E27FC236}">
                <a16:creationId xmlns:a16="http://schemas.microsoft.com/office/drawing/2014/main" id="{E6976887-C1A5-4605-A1EC-FE8F16A501DC}"/>
              </a:ext>
            </a:extLst>
          </p:cNvPr>
          <p:cNvSpPr>
            <a:spLocks noGrp="1"/>
          </p:cNvSpPr>
          <p:nvPr>
            <p:ph type="dt" sz="half" idx="10"/>
          </p:nvPr>
        </p:nvSpPr>
        <p:spPr>
          <a:xfrm>
            <a:off x="1983301" y="281379"/>
            <a:ext cx="3657600" cy="320040"/>
          </a:xfrm>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2F23AF2B-0E37-4271-B022-1FDA028E1D2C}"/>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3043320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1"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D417B1FF-2C48-40CD-8993-78704F858914}"/>
              </a:ext>
            </a:extLst>
          </p:cNvPr>
          <p:cNvSpPr>
            <a:spLocks noGrp="1"/>
          </p:cNvSpPr>
          <p:nvPr>
            <p:ph type="title"/>
          </p:nvPr>
        </p:nvSpPr>
        <p:spPr>
          <a:xfrm>
            <a:off x="1759287" y="798881"/>
            <a:ext cx="8673427" cy="1048945"/>
          </a:xfrm>
        </p:spPr>
        <p:txBody>
          <a:bodyPr>
            <a:normAutofit/>
          </a:bodyPr>
          <a:lstStyle/>
          <a:p>
            <a:r>
              <a:rPr lang="en-US" dirty="0">
                <a:solidFill>
                  <a:schemeClr val="tx1"/>
                </a:solidFill>
              </a:rPr>
              <a:t>Timeline </a:t>
            </a:r>
          </a:p>
        </p:txBody>
      </p:sp>
      <p:sp>
        <p:nvSpPr>
          <p:cNvPr id="7" name="Slide Number Placeholder 6">
            <a:extLst>
              <a:ext uri="{FF2B5EF4-FFF2-40B4-BE49-F238E27FC236}">
                <a16:creationId xmlns:a16="http://schemas.microsoft.com/office/drawing/2014/main" id="{3827075B-3386-4965-96F5-03741FA9ABB5}"/>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smtClean="0"/>
              <a:pPr>
                <a:spcAft>
                  <a:spcPts val="600"/>
                </a:spcAft>
              </a:pPr>
              <a:t>12</a:t>
            </a:fld>
            <a:endParaRPr lang="en-US"/>
          </a:p>
        </p:txBody>
      </p:sp>
      <p:graphicFrame>
        <p:nvGraphicFramePr>
          <p:cNvPr id="5" name="Content Placeholder 2">
            <a:extLst>
              <a:ext uri="{FF2B5EF4-FFF2-40B4-BE49-F238E27FC236}">
                <a16:creationId xmlns:a16="http://schemas.microsoft.com/office/drawing/2014/main" id="{1C922EBF-2EFB-41EE-B743-B44A0BBCC853}"/>
              </a:ext>
            </a:extLst>
          </p:cNvPr>
          <p:cNvGraphicFramePr>
            <a:graphicFrameLocks noGrp="1"/>
          </p:cNvGraphicFramePr>
          <p:nvPr>
            <p:ph idx="1"/>
            <p:extLst>
              <p:ext uri="{D42A27DB-BD31-4B8C-83A1-F6EECF244321}">
                <p14:modId xmlns:p14="http://schemas.microsoft.com/office/powerpoint/2010/main" val="3785688438"/>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667E15D6-46CE-468B-B4E7-B6B75D016E26}"/>
              </a:ext>
            </a:extLst>
          </p:cNvPr>
          <p:cNvSpPr txBox="1"/>
          <p:nvPr/>
        </p:nvSpPr>
        <p:spPr>
          <a:xfrm>
            <a:off x="261938" y="6430169"/>
            <a:ext cx="3367140" cy="369332"/>
          </a:xfrm>
          <a:prstGeom prst="rect">
            <a:avLst/>
          </a:prstGeom>
          <a:noFill/>
        </p:spPr>
        <p:txBody>
          <a:bodyPr wrap="none" rtlCol="0">
            <a:spAutoFit/>
          </a:bodyPr>
          <a:lstStyle/>
          <a:p>
            <a:r>
              <a:rPr lang="en-US" dirty="0"/>
              <a:t>Note: All dates are anticipated</a:t>
            </a:r>
          </a:p>
        </p:txBody>
      </p:sp>
      <p:sp>
        <p:nvSpPr>
          <p:cNvPr id="8" name="Date Placeholder 7">
            <a:extLst>
              <a:ext uri="{FF2B5EF4-FFF2-40B4-BE49-F238E27FC236}">
                <a16:creationId xmlns:a16="http://schemas.microsoft.com/office/drawing/2014/main" id="{5720C69E-0E18-4011-B1BD-5836961460E0}"/>
              </a:ext>
            </a:extLst>
          </p:cNvPr>
          <p:cNvSpPr>
            <a:spLocks noGrp="1"/>
          </p:cNvSpPr>
          <p:nvPr>
            <p:ph type="dt" sz="half" idx="10"/>
          </p:nvPr>
        </p:nvSpPr>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318C327A-C636-4657-A389-1EC464CECB21}"/>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3912408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6230857" cy="1230570"/>
          </a:xfrm>
        </p:spPr>
        <p:txBody>
          <a:bodyPr anchor="t">
            <a:normAutofit/>
          </a:bodyPr>
          <a:lstStyle/>
          <a:p>
            <a:pPr algn="l"/>
            <a:r>
              <a:rPr lang="en-US" sz="3600" dirty="0">
                <a:solidFill>
                  <a:schemeClr val="accent1"/>
                </a:solidFill>
              </a:rPr>
              <a:t>Required Agency Information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13</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lvl="0" indent="0">
              <a:buNone/>
            </a:pPr>
            <a:r>
              <a:rPr lang="en-US" sz="1600" b="1" dirty="0"/>
              <a:t>The following information will be required for the application. </a:t>
            </a:r>
          </a:p>
          <a:p>
            <a:pPr marL="0" lvl="0" indent="0">
              <a:buNone/>
            </a:pPr>
            <a:endParaRPr lang="en-US" sz="1200" dirty="0"/>
          </a:p>
          <a:p>
            <a:pPr marL="342900" lvl="0" indent="-342900">
              <a:buFont typeface="+mj-lt"/>
              <a:buAutoNum type="arabicPeriod"/>
            </a:pPr>
            <a:r>
              <a:rPr lang="en-US" sz="1200" dirty="0"/>
              <a:t>Organization information (name, address, phone, fax, website, federal tax ID, DUNS number)</a:t>
            </a:r>
          </a:p>
          <a:p>
            <a:pPr marL="342900" lvl="0" indent="-342900">
              <a:buFont typeface="+mj-lt"/>
              <a:buAutoNum type="arabicPeriod"/>
            </a:pPr>
            <a:r>
              <a:rPr lang="en-US" sz="1200" dirty="0"/>
              <a:t>Program name</a:t>
            </a:r>
          </a:p>
          <a:p>
            <a:pPr marL="342900" lvl="0" indent="-342900">
              <a:buFont typeface="+mj-lt"/>
              <a:buAutoNum type="arabicPeriod"/>
            </a:pPr>
            <a:r>
              <a:rPr lang="en-US" sz="1200" dirty="0"/>
              <a:t>Type of program</a:t>
            </a:r>
          </a:p>
          <a:p>
            <a:pPr marL="342900" lvl="0" indent="-342900">
              <a:buFont typeface="+mj-lt"/>
              <a:buAutoNum type="arabicPeriod"/>
            </a:pPr>
            <a:r>
              <a:rPr lang="en-US" sz="1200" dirty="0"/>
              <a:t>Amount requested</a:t>
            </a:r>
          </a:p>
          <a:p>
            <a:pPr marL="342900" lvl="0" indent="-342900">
              <a:buFont typeface="+mj-lt"/>
              <a:buAutoNum type="arabicPeriod"/>
            </a:pPr>
            <a:r>
              <a:rPr lang="en-US" sz="1200" dirty="0"/>
              <a:t>Applicant information (name, title, phone, email)</a:t>
            </a:r>
          </a:p>
          <a:p>
            <a:pPr marL="342900" lvl="0" indent="-342900">
              <a:buFont typeface="+mj-lt"/>
              <a:buAutoNum type="arabicPeriod"/>
            </a:pPr>
            <a:r>
              <a:rPr lang="en-US" sz="1200" dirty="0"/>
              <a:t>Primary organization contact information (name, title, phone, email)</a:t>
            </a:r>
          </a:p>
          <a:p>
            <a:pPr marL="342900" lvl="0" indent="-342900">
              <a:buFont typeface="+mj-lt"/>
              <a:buAutoNum type="arabicPeriod"/>
            </a:pPr>
            <a:r>
              <a:rPr lang="en-US" sz="1200" dirty="0"/>
              <a:t>Type of organization</a:t>
            </a:r>
          </a:p>
          <a:p>
            <a:pPr marL="342900" lvl="0" indent="-342900">
              <a:buFont typeface="+mj-lt"/>
              <a:buAutoNum type="arabicPeriod"/>
            </a:pPr>
            <a:r>
              <a:rPr lang="en-US" sz="1200" dirty="0"/>
              <a:t>Program address(es)</a:t>
            </a:r>
          </a:p>
          <a:p>
            <a:pPr marL="342900" lvl="0" indent="-342900">
              <a:buFont typeface="+mj-lt"/>
              <a:buAutoNum type="arabicPeriod"/>
            </a:pPr>
            <a:r>
              <a:rPr lang="en-US" sz="1200" dirty="0"/>
              <a:t>(For nonprofits) Board documents (List of Board Members, charter, bylaws)</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714450" y="3171329"/>
            <a:ext cx="5434693" cy="923330"/>
          </a:xfrm>
          <a:prstGeom prst="rect">
            <a:avLst/>
          </a:prstGeom>
          <a:noFill/>
        </p:spPr>
        <p:txBody>
          <a:bodyPr wrap="none" lIns="91440" tIns="45720" rIns="91440" bIns="45720">
            <a:spAutoFit/>
          </a:bodyPr>
          <a:lstStyle/>
          <a:p>
            <a:pPr algn="ctr"/>
            <a:r>
              <a:rPr lang="en-US" sz="5400" b="0" cap="none" spc="0" dirty="0">
                <a:ln w="0"/>
                <a:solidFill>
                  <a:schemeClr val="bg1"/>
                </a:solidFill>
              </a:rPr>
              <a:t>REQUIRED INFO</a:t>
            </a:r>
          </a:p>
        </p:txBody>
      </p:sp>
      <p:sp>
        <p:nvSpPr>
          <p:cNvPr id="8" name="Date Placeholder 7">
            <a:extLst>
              <a:ext uri="{FF2B5EF4-FFF2-40B4-BE49-F238E27FC236}">
                <a16:creationId xmlns:a16="http://schemas.microsoft.com/office/drawing/2014/main" id="{8C878C29-F571-4BAB-BA4C-B6ECAE2FC41F}"/>
              </a:ext>
            </a:extLst>
          </p:cNvPr>
          <p:cNvSpPr>
            <a:spLocks noGrp="1"/>
          </p:cNvSpPr>
          <p:nvPr>
            <p:ph type="dt" sz="half" idx="10"/>
          </p:nvPr>
        </p:nvSpPr>
        <p:spPr>
          <a:xfrm>
            <a:off x="1961514" y="272824"/>
            <a:ext cx="3657600" cy="320040"/>
          </a:xfrm>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4808F120-955F-4F85-906A-482C77192AC8}"/>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669724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Scope &amp; Goal Alignment </a:t>
            </a:r>
          </a:p>
        </p:txBody>
      </p:sp>
      <p:sp>
        <p:nvSpPr>
          <p:cNvPr id="4" name="Date Placeholder 3">
            <a:extLst>
              <a:ext uri="{FF2B5EF4-FFF2-40B4-BE49-F238E27FC236}">
                <a16:creationId xmlns:a16="http://schemas.microsoft.com/office/drawing/2014/main" id="{96E3B4B0-9D52-440E-B695-E350A3FB2014}"/>
              </a:ext>
            </a:extLst>
          </p:cNvPr>
          <p:cNvSpPr>
            <a:spLocks noGrp="1"/>
          </p:cNvSpPr>
          <p:nvPr>
            <p:ph type="dt" sz="half" idx="10"/>
          </p:nvPr>
        </p:nvSpPr>
        <p:spPr>
          <a:xfrm>
            <a:off x="2959100" y="320040"/>
            <a:ext cx="3851440" cy="320040"/>
          </a:xfrm>
        </p:spPr>
        <p:txBody>
          <a:bodyPr>
            <a:normAutofit/>
          </a:bodyPr>
          <a:lstStyle/>
          <a:p>
            <a:pPr>
              <a:spcAft>
                <a:spcPts val="600"/>
              </a:spcAft>
            </a:pPr>
            <a:r>
              <a:rPr lang="en-US">
                <a:solidFill>
                  <a:schemeClr val="tx1">
                    <a:lumMod val="65000"/>
                    <a:lumOff val="35000"/>
                  </a:schemeClr>
                </a:solidFill>
              </a:rPr>
              <a:t>12/6/2021</a:t>
            </a:r>
            <a:endParaRPr lang="en-US" dirty="0">
              <a:solidFill>
                <a:schemeClr val="tx1">
                  <a:lumMod val="65000"/>
                  <a:lumOff val="35000"/>
                </a:schemeClr>
              </a:solidFill>
            </a:endParaRP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14</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lvl="0" indent="0">
              <a:buNone/>
            </a:pPr>
            <a:r>
              <a:rPr lang="en-US" dirty="0"/>
              <a:t>Project goals and intended outcomes are clearly identified including persons to be served and/or the use and purpose of the facility. The application includes a clear description of how funds will meet the described need and address the requirement to prevent, prepare for, and respond to coronavirus among individuals and families who are homeless or receiving homeless assistance and to support additional homeless assistance and homelessness prevention activities to mitigate the impacts created by coronavirus.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CB654D56-93F0-41D2-9B9D-B6B9AE58EDD6}"/>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Tree>
    <p:extLst>
      <p:ext uri="{BB962C8B-B14F-4D97-AF65-F5344CB8AC3E}">
        <p14:creationId xmlns:p14="http://schemas.microsoft.com/office/powerpoint/2010/main" val="4197129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Project Timeline </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15</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2496911"/>
          </a:xfrm>
        </p:spPr>
        <p:txBody>
          <a:bodyPr anchor="t">
            <a:normAutofit/>
          </a:bodyPr>
          <a:lstStyle/>
          <a:p>
            <a:pPr marL="0" lvl="0" indent="0">
              <a:lnSpc>
                <a:spcPct val="110000"/>
              </a:lnSpc>
              <a:buNone/>
            </a:pPr>
            <a:r>
              <a:rPr lang="en-US" sz="3200" dirty="0"/>
              <a:t>Projects that can start within 20 days of award or are currently established.</a:t>
            </a:r>
          </a:p>
        </p:txBody>
      </p:sp>
      <p:sp>
        <p:nvSpPr>
          <p:cNvPr id="32" name="Rectangle 31">
            <a:extLst>
              <a:ext uri="{FF2B5EF4-FFF2-40B4-BE49-F238E27FC236}">
                <a16:creationId xmlns:a16="http://schemas.microsoft.com/office/drawing/2014/main" id="{D1101459-DC05-45AA-B277-BA58FEB515FB}"/>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659387A4-EF12-44CA-9201-88D8E75631B7}"/>
              </a:ext>
            </a:extLst>
          </p:cNvPr>
          <p:cNvSpPr>
            <a:spLocks noGrp="1"/>
          </p:cNvSpPr>
          <p:nvPr>
            <p:ph type="dt" sz="half" idx="10"/>
          </p:nvPr>
        </p:nvSpPr>
        <p:spPr>
          <a:xfrm>
            <a:off x="1954214" y="287337"/>
            <a:ext cx="3657600" cy="320040"/>
          </a:xfrm>
        </p:spPr>
        <p:txBody>
          <a:bodyPr/>
          <a:lstStyle/>
          <a:p>
            <a:r>
              <a:rPr lang="en-US" dirty="0">
                <a:solidFill>
                  <a:schemeClr val="tx1"/>
                </a:solidFill>
              </a:rPr>
              <a:t>12/6/2021</a:t>
            </a:r>
          </a:p>
        </p:txBody>
      </p:sp>
      <p:sp>
        <p:nvSpPr>
          <p:cNvPr id="8" name="Footer Placeholder 7">
            <a:extLst>
              <a:ext uri="{FF2B5EF4-FFF2-40B4-BE49-F238E27FC236}">
                <a16:creationId xmlns:a16="http://schemas.microsoft.com/office/drawing/2014/main" id="{3393F88D-0681-4516-9A6F-3976468B67D0}"/>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2843055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Sustainability Plan </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16</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lvl="0" indent="0">
              <a:buNone/>
            </a:pPr>
            <a:r>
              <a:rPr lang="en-US" sz="2800" dirty="0"/>
              <a:t>The agency has sufficient staff and experience to successfully maintain, monitor with additional funding sources identified to maintain operations for an identified period of time outside of contract terms.</a:t>
            </a:r>
            <a:endParaRPr lang="en-US" sz="5400" dirty="0"/>
          </a:p>
        </p:txBody>
      </p:sp>
      <p:sp>
        <p:nvSpPr>
          <p:cNvPr id="32" name="Rectangle 31">
            <a:extLst>
              <a:ext uri="{FF2B5EF4-FFF2-40B4-BE49-F238E27FC236}">
                <a16:creationId xmlns:a16="http://schemas.microsoft.com/office/drawing/2014/main" id="{47630089-5512-449E-B941-7301D8A4DC93}"/>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BBD10A40-0B11-42A6-B2AC-7D7EE9830CE1}"/>
              </a:ext>
            </a:extLst>
          </p:cNvPr>
          <p:cNvSpPr>
            <a:spLocks noGrp="1"/>
          </p:cNvSpPr>
          <p:nvPr>
            <p:ph type="dt" sz="half" idx="10"/>
          </p:nvPr>
        </p:nvSpPr>
        <p:spPr>
          <a:xfrm>
            <a:off x="1926431" y="287337"/>
            <a:ext cx="3657600" cy="320040"/>
          </a:xfrm>
        </p:spPr>
        <p:txBody>
          <a:bodyPr/>
          <a:lstStyle/>
          <a:p>
            <a:r>
              <a:rPr lang="en-US">
                <a:solidFill>
                  <a:schemeClr val="tx1"/>
                </a:solidFill>
              </a:rPr>
              <a:t>12/6/2021</a:t>
            </a:r>
          </a:p>
        </p:txBody>
      </p:sp>
      <p:sp>
        <p:nvSpPr>
          <p:cNvPr id="8" name="Footer Placeholder 7">
            <a:extLst>
              <a:ext uri="{FF2B5EF4-FFF2-40B4-BE49-F238E27FC236}">
                <a16:creationId xmlns:a16="http://schemas.microsoft.com/office/drawing/2014/main" id="{414930A1-B74C-4C15-97FF-3A5D7930DD8D}"/>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4041264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Funding and Funding Sources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17</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lvl="0" indent="0">
              <a:buNone/>
            </a:pPr>
            <a:r>
              <a:rPr lang="en-US" dirty="0"/>
              <a:t>Project budget and funding priorities are clearly stated and consistent throughout the application. The applicant is requesting funds from other funding sources. The overall funding strategy for the project is realistic. If additional funding sources are needed to complete the project, projects have additional funding sources committed. Projects that have uncommitted funds may receive a lower score.</a:t>
            </a:r>
            <a:endParaRPr lang="en-US" sz="4000" dirty="0"/>
          </a:p>
        </p:txBody>
      </p:sp>
      <p:sp>
        <p:nvSpPr>
          <p:cNvPr id="32" name="Rectangle 31">
            <a:extLst>
              <a:ext uri="{FF2B5EF4-FFF2-40B4-BE49-F238E27FC236}">
                <a16:creationId xmlns:a16="http://schemas.microsoft.com/office/drawing/2014/main" id="{3D603E36-F52E-48FE-9471-69789D6688BD}"/>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7DD5E6B9-E6AA-4CBB-8DD0-F48C935A945E}"/>
              </a:ext>
            </a:extLst>
          </p:cNvPr>
          <p:cNvSpPr>
            <a:spLocks noGrp="1"/>
          </p:cNvSpPr>
          <p:nvPr>
            <p:ph type="dt" sz="half" idx="10"/>
          </p:nvPr>
        </p:nvSpPr>
        <p:spPr>
          <a:xfrm>
            <a:off x="1887153" y="273687"/>
            <a:ext cx="3657600" cy="320040"/>
          </a:xfrm>
        </p:spPr>
        <p:txBody>
          <a:bodyPr/>
          <a:lstStyle/>
          <a:p>
            <a:r>
              <a:rPr lang="en-US" dirty="0">
                <a:solidFill>
                  <a:schemeClr val="tx1"/>
                </a:solidFill>
              </a:rPr>
              <a:t>12/6/2021</a:t>
            </a:r>
          </a:p>
        </p:txBody>
      </p:sp>
      <p:sp>
        <p:nvSpPr>
          <p:cNvPr id="8" name="Footer Placeholder 7">
            <a:extLst>
              <a:ext uri="{FF2B5EF4-FFF2-40B4-BE49-F238E27FC236}">
                <a16:creationId xmlns:a16="http://schemas.microsoft.com/office/drawing/2014/main" id="{AA934070-94E2-4709-90E7-43BA7F13A2FA}"/>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1574288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accent1"/>
                </a:solidFill>
              </a:rPr>
              <a:t>Funding and Funding Sources (Budget)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18</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lvl="0" indent="0">
              <a:buNone/>
            </a:pPr>
            <a:r>
              <a:rPr lang="en-US" sz="2400" dirty="0"/>
              <a:t>Complete a separate </a:t>
            </a:r>
            <a:r>
              <a:rPr lang="en-US" sz="2400" dirty="0">
                <a:hlinkClick r:id="rId2"/>
              </a:rPr>
              <a:t>proposed budget </a:t>
            </a:r>
            <a:r>
              <a:rPr lang="en-US" sz="2400" dirty="0"/>
              <a:t>using the template provided for each activity in your proposal. The costs reflected in the budget should be the activity(</a:t>
            </a:r>
            <a:r>
              <a:rPr lang="en-US" sz="2400" dirty="0" err="1"/>
              <a:t>ies</a:t>
            </a:r>
            <a:r>
              <a:rPr lang="en-US" sz="2400" dirty="0"/>
              <a:t>) you are applying for, not your total agency budget. Describe the sustainability of the other funding sources listed in your budget(s) supporting the activity(</a:t>
            </a:r>
            <a:r>
              <a:rPr lang="en-US" sz="2400" dirty="0" err="1"/>
              <a:t>ies</a:t>
            </a:r>
            <a:r>
              <a:rPr lang="en-US" sz="2400" dirty="0"/>
              <a:t>).</a:t>
            </a:r>
            <a:endParaRPr lang="en-US" sz="4000" dirty="0"/>
          </a:p>
        </p:txBody>
      </p:sp>
      <p:sp>
        <p:nvSpPr>
          <p:cNvPr id="32" name="Rectangle 31">
            <a:extLst>
              <a:ext uri="{FF2B5EF4-FFF2-40B4-BE49-F238E27FC236}">
                <a16:creationId xmlns:a16="http://schemas.microsoft.com/office/drawing/2014/main" id="{F280C76C-D538-4B6D-8157-F7B35326B842}"/>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D9FA293D-9704-4713-BEBF-B85A37A217B3}"/>
              </a:ext>
            </a:extLst>
          </p:cNvPr>
          <p:cNvSpPr>
            <a:spLocks noGrp="1"/>
          </p:cNvSpPr>
          <p:nvPr>
            <p:ph type="dt" sz="half" idx="10"/>
          </p:nvPr>
        </p:nvSpPr>
        <p:spPr>
          <a:xfrm>
            <a:off x="1907042" y="299433"/>
            <a:ext cx="3657600" cy="320040"/>
          </a:xfrm>
        </p:spPr>
        <p:txBody>
          <a:bodyPr/>
          <a:lstStyle/>
          <a:p>
            <a:r>
              <a:rPr lang="en-US">
                <a:solidFill>
                  <a:schemeClr val="tx1"/>
                </a:solidFill>
              </a:rPr>
              <a:t>12/6/2021</a:t>
            </a:r>
          </a:p>
        </p:txBody>
      </p:sp>
      <p:sp>
        <p:nvSpPr>
          <p:cNvPr id="8" name="Footer Placeholder 7">
            <a:extLst>
              <a:ext uri="{FF2B5EF4-FFF2-40B4-BE49-F238E27FC236}">
                <a16:creationId xmlns:a16="http://schemas.microsoft.com/office/drawing/2014/main" id="{DF14742A-C44E-4D60-B9EE-75B92E30BCE8}"/>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1386632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19</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2" name="Rectangle 31">
            <a:extLst>
              <a:ext uri="{FF2B5EF4-FFF2-40B4-BE49-F238E27FC236}">
                <a16:creationId xmlns:a16="http://schemas.microsoft.com/office/drawing/2014/main" id="{F280C76C-D538-4B6D-8157-F7B35326B842}"/>
              </a:ext>
            </a:extLst>
          </p:cNvPr>
          <p:cNvSpPr/>
          <p:nvPr/>
        </p:nvSpPr>
        <p:spPr>
          <a:xfrm rot="16200000">
            <a:off x="-2155636" y="2995100"/>
            <a:ext cx="6273449" cy="923330"/>
          </a:xfrm>
          <a:prstGeom prst="rect">
            <a:avLst/>
          </a:prstGeom>
          <a:noFill/>
        </p:spPr>
        <p:txBody>
          <a:bodyPr wrap="none" lIns="91440" tIns="45720" rIns="91440" bIns="45720">
            <a:spAutoFit/>
          </a:bodyPr>
          <a:lstStyle/>
          <a:p>
            <a:pPr algn="ctr"/>
            <a:r>
              <a:rPr lang="en-US" sz="5400" b="0" cap="none" spc="0" dirty="0">
                <a:ln w="0"/>
                <a:solidFill>
                  <a:schemeClr val="bg1"/>
                </a:solidFill>
              </a:rPr>
              <a:t>BUDGET EXAMPLE</a:t>
            </a:r>
          </a:p>
        </p:txBody>
      </p:sp>
      <p:pic>
        <p:nvPicPr>
          <p:cNvPr id="37" name="Picture 36" descr="Table&#10;&#10;Description automatically generated">
            <a:extLst>
              <a:ext uri="{FF2B5EF4-FFF2-40B4-BE49-F238E27FC236}">
                <a16:creationId xmlns:a16="http://schemas.microsoft.com/office/drawing/2014/main" id="{14FA2036-E413-45EB-8EF0-2ACB1F15054E}"/>
              </a:ext>
            </a:extLst>
          </p:cNvPr>
          <p:cNvPicPr>
            <a:picLocks noChangeAspect="1"/>
          </p:cNvPicPr>
          <p:nvPr/>
        </p:nvPicPr>
        <p:blipFill rotWithShape="1">
          <a:blip r:embed="rId2">
            <a:extLst>
              <a:ext uri="{28A0092B-C50C-407E-A947-70E740481C1C}">
                <a14:useLocalDpi xmlns:a14="http://schemas.microsoft.com/office/drawing/2010/main" val="0"/>
              </a:ext>
            </a:extLst>
          </a:blip>
          <a:srcRect l="1761" r="7446"/>
          <a:stretch/>
        </p:blipFill>
        <p:spPr>
          <a:xfrm>
            <a:off x="3709603" y="971973"/>
            <a:ext cx="6035040" cy="4914054"/>
          </a:xfrm>
          <a:prstGeom prst="rect">
            <a:avLst/>
          </a:prstGeom>
        </p:spPr>
      </p:pic>
      <p:sp>
        <p:nvSpPr>
          <p:cNvPr id="2" name="Date Placeholder 1">
            <a:extLst>
              <a:ext uri="{FF2B5EF4-FFF2-40B4-BE49-F238E27FC236}">
                <a16:creationId xmlns:a16="http://schemas.microsoft.com/office/drawing/2014/main" id="{347DEB50-7157-46FC-9FA5-B7BA986B5512}"/>
              </a:ext>
            </a:extLst>
          </p:cNvPr>
          <p:cNvSpPr>
            <a:spLocks noGrp="1"/>
          </p:cNvSpPr>
          <p:nvPr>
            <p:ph type="dt" sz="half" idx="10"/>
          </p:nvPr>
        </p:nvSpPr>
        <p:spPr>
          <a:xfrm>
            <a:off x="1881022" y="320040"/>
            <a:ext cx="3657600" cy="320040"/>
          </a:xfrm>
        </p:spPr>
        <p:txBody>
          <a:bodyPr/>
          <a:lstStyle/>
          <a:p>
            <a:r>
              <a:rPr lang="en-US" dirty="0">
                <a:solidFill>
                  <a:schemeClr val="tx1"/>
                </a:solidFill>
              </a:rPr>
              <a:t>12/6/2021</a:t>
            </a:r>
          </a:p>
        </p:txBody>
      </p:sp>
      <p:sp>
        <p:nvSpPr>
          <p:cNvPr id="3" name="Footer Placeholder 2">
            <a:extLst>
              <a:ext uri="{FF2B5EF4-FFF2-40B4-BE49-F238E27FC236}">
                <a16:creationId xmlns:a16="http://schemas.microsoft.com/office/drawing/2014/main" id="{36215B47-E8DA-4C92-8F6C-77D9585A12EE}"/>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1096506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1"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D417B1FF-2C48-40CD-8993-78704F858914}"/>
              </a:ext>
            </a:extLst>
          </p:cNvPr>
          <p:cNvSpPr>
            <a:spLocks noGrp="1"/>
          </p:cNvSpPr>
          <p:nvPr>
            <p:ph type="title"/>
          </p:nvPr>
        </p:nvSpPr>
        <p:spPr>
          <a:xfrm>
            <a:off x="1759287" y="798881"/>
            <a:ext cx="8673427" cy="1048945"/>
          </a:xfrm>
        </p:spPr>
        <p:txBody>
          <a:bodyPr>
            <a:normAutofit/>
          </a:bodyPr>
          <a:lstStyle/>
          <a:p>
            <a:r>
              <a:rPr lang="en-US">
                <a:solidFill>
                  <a:schemeClr val="tx1"/>
                </a:solidFill>
              </a:rPr>
              <a:t>RFP Overview</a:t>
            </a:r>
          </a:p>
        </p:txBody>
      </p:sp>
      <p:sp>
        <p:nvSpPr>
          <p:cNvPr id="7" name="Slide Number Placeholder 6">
            <a:extLst>
              <a:ext uri="{FF2B5EF4-FFF2-40B4-BE49-F238E27FC236}">
                <a16:creationId xmlns:a16="http://schemas.microsoft.com/office/drawing/2014/main" id="{3827075B-3386-4965-96F5-03741FA9ABB5}"/>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smtClean="0"/>
              <a:pPr>
                <a:spcAft>
                  <a:spcPts val="600"/>
                </a:spcAft>
              </a:pPr>
              <a:t>2</a:t>
            </a:fld>
            <a:endParaRPr lang="en-US"/>
          </a:p>
        </p:txBody>
      </p:sp>
      <p:sp>
        <p:nvSpPr>
          <p:cNvPr id="6" name="Footer Placeholder 5">
            <a:extLst>
              <a:ext uri="{FF2B5EF4-FFF2-40B4-BE49-F238E27FC236}">
                <a16:creationId xmlns:a16="http://schemas.microsoft.com/office/drawing/2014/main" id="{5CC95DD2-C6BE-433D-8B17-0C6DA6C6542D}"/>
              </a:ext>
            </a:extLst>
          </p:cNvPr>
          <p:cNvSpPr>
            <a:spLocks noGrp="1"/>
          </p:cNvSpPr>
          <p:nvPr>
            <p:ph type="ftr" sz="quarter" idx="11"/>
          </p:nvPr>
        </p:nvSpPr>
        <p:spPr>
          <a:xfrm>
            <a:off x="804672" y="6227064"/>
            <a:ext cx="10588752" cy="320040"/>
          </a:xfrm>
        </p:spPr>
        <p:txBody>
          <a:bodyPr>
            <a:normAutofit/>
          </a:bodyPr>
          <a:lstStyle/>
          <a:p>
            <a:pPr>
              <a:spcAft>
                <a:spcPts val="600"/>
              </a:spcAft>
            </a:pPr>
            <a:r>
              <a:rPr lang="en-US"/>
              <a:t>Yakima County Human Services Department</a:t>
            </a:r>
          </a:p>
        </p:txBody>
      </p:sp>
      <p:graphicFrame>
        <p:nvGraphicFramePr>
          <p:cNvPr id="5" name="Content Placeholder 2">
            <a:extLst>
              <a:ext uri="{FF2B5EF4-FFF2-40B4-BE49-F238E27FC236}">
                <a16:creationId xmlns:a16="http://schemas.microsoft.com/office/drawing/2014/main" id="{1C922EBF-2EFB-41EE-B743-B44A0BBCC853}"/>
              </a:ext>
            </a:extLst>
          </p:cNvPr>
          <p:cNvGraphicFramePr>
            <a:graphicFrameLocks noGrp="1"/>
          </p:cNvGraphicFramePr>
          <p:nvPr>
            <p:ph idx="1"/>
            <p:extLst>
              <p:ext uri="{D42A27DB-BD31-4B8C-83A1-F6EECF244321}">
                <p14:modId xmlns:p14="http://schemas.microsoft.com/office/powerpoint/2010/main" val="1855862807"/>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5E749698-455C-4024-8355-2FBEF6E1FE13}"/>
              </a:ext>
            </a:extLst>
          </p:cNvPr>
          <p:cNvSpPr>
            <a:spLocks noGrp="1"/>
          </p:cNvSpPr>
          <p:nvPr>
            <p:ph type="dt" sz="half" idx="10"/>
          </p:nvPr>
        </p:nvSpPr>
        <p:spPr/>
        <p:txBody>
          <a:bodyPr/>
          <a:lstStyle/>
          <a:p>
            <a:r>
              <a:rPr lang="en-US">
                <a:solidFill>
                  <a:schemeClr val="tx1"/>
                </a:solidFill>
              </a:rPr>
              <a:t>12/6/2021</a:t>
            </a:r>
          </a:p>
        </p:txBody>
      </p:sp>
    </p:spTree>
    <p:extLst>
      <p:ext uri="{BB962C8B-B14F-4D97-AF65-F5344CB8AC3E}">
        <p14:creationId xmlns:p14="http://schemas.microsoft.com/office/powerpoint/2010/main" val="3359665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Eligibility</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20</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lnSpcReduction="10000"/>
          </a:bodyPr>
          <a:lstStyle/>
          <a:p>
            <a:pPr marL="0" lvl="0" indent="0">
              <a:buNone/>
            </a:pPr>
            <a:r>
              <a:rPr lang="en-US" sz="4400" dirty="0"/>
              <a:t>Applicant has clear processes to ensure the benefit from the proposed project are residents of Yakima County Consortium cities and towns and/or unincorporated Yakima County.</a:t>
            </a:r>
          </a:p>
        </p:txBody>
      </p:sp>
      <p:sp>
        <p:nvSpPr>
          <p:cNvPr id="32" name="Rectangle 31">
            <a:extLst>
              <a:ext uri="{FF2B5EF4-FFF2-40B4-BE49-F238E27FC236}">
                <a16:creationId xmlns:a16="http://schemas.microsoft.com/office/drawing/2014/main" id="{194929D5-D655-43DE-8FDE-8AF1F8A23D4F}"/>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E23F01B3-8A92-404C-91F8-642B58A281DB}"/>
              </a:ext>
            </a:extLst>
          </p:cNvPr>
          <p:cNvSpPr>
            <a:spLocks noGrp="1"/>
          </p:cNvSpPr>
          <p:nvPr>
            <p:ph type="dt" sz="half" idx="10"/>
          </p:nvPr>
        </p:nvSpPr>
        <p:spPr/>
        <p:txBody>
          <a:bodyPr/>
          <a:lstStyle/>
          <a:p>
            <a:r>
              <a:rPr lang="en-US">
                <a:solidFill>
                  <a:schemeClr val="tx1"/>
                </a:solidFill>
              </a:rPr>
              <a:t>12/6/2021</a:t>
            </a:r>
          </a:p>
        </p:txBody>
      </p:sp>
      <p:sp>
        <p:nvSpPr>
          <p:cNvPr id="8" name="Footer Placeholder 7">
            <a:extLst>
              <a:ext uri="{FF2B5EF4-FFF2-40B4-BE49-F238E27FC236}">
                <a16:creationId xmlns:a16="http://schemas.microsoft.com/office/drawing/2014/main" id="{AB23E468-196A-422E-A309-1A67B1FC731F}"/>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2029794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Fiscal Management</a:t>
            </a:r>
          </a:p>
        </p:txBody>
      </p:sp>
      <p:sp>
        <p:nvSpPr>
          <p:cNvPr id="4" name="Date Placeholder 3">
            <a:extLst>
              <a:ext uri="{FF2B5EF4-FFF2-40B4-BE49-F238E27FC236}">
                <a16:creationId xmlns:a16="http://schemas.microsoft.com/office/drawing/2014/main" id="{96E3B4B0-9D52-440E-B695-E350A3FB2014}"/>
              </a:ext>
            </a:extLst>
          </p:cNvPr>
          <p:cNvSpPr>
            <a:spLocks noGrp="1"/>
          </p:cNvSpPr>
          <p:nvPr>
            <p:ph type="dt" sz="half" idx="10"/>
          </p:nvPr>
        </p:nvSpPr>
        <p:spPr>
          <a:xfrm>
            <a:off x="2959100" y="320040"/>
            <a:ext cx="3851440" cy="320040"/>
          </a:xfrm>
        </p:spPr>
        <p:txBody>
          <a:bodyPr>
            <a:normAutofit/>
          </a:bodyPr>
          <a:lstStyle/>
          <a:p>
            <a:pPr>
              <a:spcAft>
                <a:spcPts val="600"/>
              </a:spcAft>
            </a:pPr>
            <a:r>
              <a:rPr lang="en-US">
                <a:solidFill>
                  <a:schemeClr val="tx1">
                    <a:lumMod val="65000"/>
                    <a:lumOff val="35000"/>
                  </a:schemeClr>
                </a:solidFill>
              </a:rPr>
              <a:t>12/6/2021</a:t>
            </a:r>
            <a:endParaRPr lang="en-US" dirty="0">
              <a:solidFill>
                <a:schemeClr val="tx1">
                  <a:lumMod val="65000"/>
                  <a:lumOff val="35000"/>
                </a:schemeClr>
              </a:solidFill>
            </a:endParaRP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21</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55000" lnSpcReduction="20000"/>
          </a:bodyPr>
          <a:lstStyle/>
          <a:p>
            <a:pPr marL="0" lvl="0" indent="0">
              <a:buNone/>
            </a:pPr>
            <a:r>
              <a:rPr lang="en-US" sz="4400" dirty="0"/>
              <a:t>Applicant has policies and procedures in place for financial Operations, addresses the framework the organization follows for internal controls and has described agency’s financial reporting, record keeping, accounting systems, payment procedures, and audit requirements. If applicable, applicant provides plan to address difficulties on their ability to manage their programs. Applicants that have been in any form of bankruptcy within the last seven years and/or have any legal actions or potential lawsuits pending, may receive a lower score.</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b="1" dirty="0">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194929D5-D655-43DE-8FDE-8AF1F8A23D4F}"/>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Tree>
    <p:extLst>
      <p:ext uri="{BB962C8B-B14F-4D97-AF65-F5344CB8AC3E}">
        <p14:creationId xmlns:p14="http://schemas.microsoft.com/office/powerpoint/2010/main" val="2872842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0F08744-9D7B-4693-B8D6-2A5210AE9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32">
            <a:extLst>
              <a:ext uri="{FF2B5EF4-FFF2-40B4-BE49-F238E27FC236}">
                <a16:creationId xmlns:a16="http://schemas.microsoft.com/office/drawing/2014/main" id="{5B2E630F-F386-44FA-B1A1-C10A9BF43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96272" y="1026251"/>
            <a:ext cx="7298578"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73567C09-8B4D-49A6-A711-C44C5807D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3554541" y="-619573"/>
            <a:ext cx="9016699"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45BBDA9-6AC2-42F8-9769-3473A3F2F65A}"/>
              </a:ext>
            </a:extLst>
          </p:cNvPr>
          <p:cNvSpPr>
            <a:spLocks noGrp="1"/>
          </p:cNvSpPr>
          <p:nvPr>
            <p:ph type="title"/>
          </p:nvPr>
        </p:nvSpPr>
        <p:spPr>
          <a:xfrm>
            <a:off x="807719" y="2087745"/>
            <a:ext cx="2577321" cy="2524715"/>
          </a:xfrm>
        </p:spPr>
        <p:txBody>
          <a:bodyPr>
            <a:normAutofit/>
          </a:bodyPr>
          <a:lstStyle/>
          <a:p>
            <a:r>
              <a:rPr lang="en-US" sz="3200" dirty="0"/>
              <a:t>Frequently Asked Questions</a:t>
            </a:r>
          </a:p>
        </p:txBody>
      </p:sp>
      <p:sp>
        <p:nvSpPr>
          <p:cNvPr id="6" name="Slide Number Placeholder 5">
            <a:extLst>
              <a:ext uri="{FF2B5EF4-FFF2-40B4-BE49-F238E27FC236}">
                <a16:creationId xmlns:a16="http://schemas.microsoft.com/office/drawing/2014/main" id="{63EB2176-83D0-4FCA-87FD-BADA41C01ACE}"/>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solidFill>
              </a:rPr>
              <a:pPr>
                <a:spcAft>
                  <a:spcPts val="600"/>
                </a:spcAft>
              </a:pPr>
              <a:t>22</a:t>
            </a:fld>
            <a:endParaRPr lang="en-US">
              <a:solidFill>
                <a:schemeClr val="tx1"/>
              </a:solidFill>
            </a:endParaRPr>
          </a:p>
        </p:txBody>
      </p:sp>
      <p:sp>
        <p:nvSpPr>
          <p:cNvPr id="3" name="Content Placeholder 2">
            <a:extLst>
              <a:ext uri="{FF2B5EF4-FFF2-40B4-BE49-F238E27FC236}">
                <a16:creationId xmlns:a16="http://schemas.microsoft.com/office/drawing/2014/main" id="{AEAFAF05-BC69-422A-96FE-2769619BAEEA}"/>
              </a:ext>
            </a:extLst>
          </p:cNvPr>
          <p:cNvSpPr>
            <a:spLocks noGrp="1"/>
          </p:cNvSpPr>
          <p:nvPr>
            <p:ph idx="1"/>
          </p:nvPr>
        </p:nvSpPr>
        <p:spPr>
          <a:xfrm>
            <a:off x="5284218" y="753906"/>
            <a:ext cx="5849184" cy="5473158"/>
          </a:xfrm>
        </p:spPr>
        <p:txBody>
          <a:bodyPr>
            <a:normAutofit/>
          </a:bodyPr>
          <a:lstStyle/>
          <a:p>
            <a:pPr marL="0" indent="0">
              <a:buNone/>
            </a:pPr>
            <a:r>
              <a:rPr lang="en-US" dirty="0"/>
              <a:t>Q: Do you want resumes for everyone or just key staff? </a:t>
            </a:r>
          </a:p>
          <a:p>
            <a:pPr marL="0" indent="0">
              <a:buNone/>
            </a:pPr>
            <a:r>
              <a:rPr lang="en-US" b="1" dirty="0"/>
              <a:t>A: </a:t>
            </a:r>
            <a:r>
              <a:rPr lang="en-US" i="1" dirty="0"/>
              <a:t>Key Staff Only </a:t>
            </a:r>
          </a:p>
          <a:p>
            <a:pPr marL="0" indent="0">
              <a:buNone/>
            </a:pPr>
            <a:r>
              <a:rPr lang="en-US" dirty="0"/>
              <a:t>Q: Does respite care qualify?</a:t>
            </a:r>
          </a:p>
          <a:p>
            <a:pPr marL="0" indent="0">
              <a:buNone/>
            </a:pPr>
            <a:r>
              <a:rPr lang="en-US" b="1" dirty="0"/>
              <a:t>A: </a:t>
            </a:r>
            <a:r>
              <a:rPr lang="en-US" i="1" dirty="0"/>
              <a:t>Yes </a:t>
            </a:r>
          </a:p>
          <a:p>
            <a:pPr marL="0" indent="0">
              <a:buNone/>
            </a:pPr>
            <a:r>
              <a:rPr lang="en-US" dirty="0"/>
              <a:t>Q: Should we alter the budget template for additional costs? </a:t>
            </a:r>
          </a:p>
          <a:p>
            <a:pPr marL="0" indent="0">
              <a:buNone/>
            </a:pPr>
            <a:r>
              <a:rPr lang="en-US" b="1" dirty="0"/>
              <a:t>A: </a:t>
            </a:r>
            <a:r>
              <a:rPr lang="en-US" i="1" dirty="0"/>
              <a:t>No, Explain additional budget related information in the narrative </a:t>
            </a:r>
          </a:p>
          <a:p>
            <a:pPr marL="0" indent="0">
              <a:buNone/>
            </a:pPr>
            <a:r>
              <a:rPr lang="en-US" dirty="0"/>
              <a:t>Q:Will we need letter of collaboration if we are collaborating with another group? </a:t>
            </a:r>
          </a:p>
          <a:p>
            <a:pPr marL="0" indent="0">
              <a:buNone/>
            </a:pPr>
            <a:r>
              <a:rPr lang="en-US" b="1" dirty="0"/>
              <a:t>A: </a:t>
            </a:r>
            <a:r>
              <a:rPr lang="en-US" i="1" dirty="0"/>
              <a:t>Yes, MOU’s are needed if applicant is naming, another organization to complete project. </a:t>
            </a:r>
          </a:p>
        </p:txBody>
      </p:sp>
      <p:sp>
        <p:nvSpPr>
          <p:cNvPr id="7" name="Date Placeholder 6">
            <a:extLst>
              <a:ext uri="{FF2B5EF4-FFF2-40B4-BE49-F238E27FC236}">
                <a16:creationId xmlns:a16="http://schemas.microsoft.com/office/drawing/2014/main" id="{3F89D07D-564E-483A-860A-D419302350E4}"/>
              </a:ext>
            </a:extLst>
          </p:cNvPr>
          <p:cNvSpPr>
            <a:spLocks noGrp="1"/>
          </p:cNvSpPr>
          <p:nvPr>
            <p:ph type="dt" sz="half" idx="10"/>
          </p:nvPr>
        </p:nvSpPr>
        <p:spPr/>
        <p:txBody>
          <a:bodyPr/>
          <a:lstStyle/>
          <a:p>
            <a:r>
              <a:rPr lang="en-US">
                <a:solidFill>
                  <a:schemeClr val="bg1"/>
                </a:solidFill>
              </a:rPr>
              <a:t>12/6/2021</a:t>
            </a:r>
          </a:p>
        </p:txBody>
      </p:sp>
      <p:sp>
        <p:nvSpPr>
          <p:cNvPr id="8" name="Footer Placeholder 7">
            <a:extLst>
              <a:ext uri="{FF2B5EF4-FFF2-40B4-BE49-F238E27FC236}">
                <a16:creationId xmlns:a16="http://schemas.microsoft.com/office/drawing/2014/main" id="{2D5C2A76-B14E-4A24-A405-8D5B591F9A07}"/>
              </a:ext>
            </a:extLst>
          </p:cNvPr>
          <p:cNvSpPr>
            <a:spLocks noGrp="1"/>
          </p:cNvSpPr>
          <p:nvPr>
            <p:ph type="ftr" sz="quarter" idx="11"/>
          </p:nvPr>
        </p:nvSpPr>
        <p:spPr/>
        <p:txBody>
          <a:bodyPr/>
          <a:lstStyle/>
          <a:p>
            <a:pPr algn="l"/>
            <a:r>
              <a:rPr lang="en-US" b="1" dirty="0">
                <a:solidFill>
                  <a:schemeClr val="bg1"/>
                </a:solidFill>
              </a:rPr>
              <a:t>Yakima County Human Services Department</a:t>
            </a:r>
          </a:p>
        </p:txBody>
      </p:sp>
    </p:spTree>
    <p:extLst>
      <p:ext uri="{BB962C8B-B14F-4D97-AF65-F5344CB8AC3E}">
        <p14:creationId xmlns:p14="http://schemas.microsoft.com/office/powerpoint/2010/main" val="225525292"/>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0F08744-9D7B-4693-B8D6-2A5210AE9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32">
            <a:extLst>
              <a:ext uri="{FF2B5EF4-FFF2-40B4-BE49-F238E27FC236}">
                <a16:creationId xmlns:a16="http://schemas.microsoft.com/office/drawing/2014/main" id="{5B2E630F-F386-44FA-B1A1-C10A9BF43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96272" y="1026251"/>
            <a:ext cx="7298578"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73567C09-8B4D-49A6-A711-C44C5807D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3554541" y="-619573"/>
            <a:ext cx="9016699"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45BBDA9-6AC2-42F8-9769-3473A3F2F65A}"/>
              </a:ext>
            </a:extLst>
          </p:cNvPr>
          <p:cNvSpPr>
            <a:spLocks noGrp="1"/>
          </p:cNvSpPr>
          <p:nvPr>
            <p:ph type="title"/>
          </p:nvPr>
        </p:nvSpPr>
        <p:spPr>
          <a:xfrm>
            <a:off x="807719" y="2087745"/>
            <a:ext cx="2577321" cy="2524715"/>
          </a:xfrm>
        </p:spPr>
        <p:txBody>
          <a:bodyPr>
            <a:normAutofit/>
          </a:bodyPr>
          <a:lstStyle/>
          <a:p>
            <a:r>
              <a:rPr lang="en-US" sz="3200" dirty="0"/>
              <a:t>Frequently Asked Questions</a:t>
            </a:r>
          </a:p>
        </p:txBody>
      </p:sp>
      <p:sp>
        <p:nvSpPr>
          <p:cNvPr id="6" name="Slide Number Placeholder 5">
            <a:extLst>
              <a:ext uri="{FF2B5EF4-FFF2-40B4-BE49-F238E27FC236}">
                <a16:creationId xmlns:a16="http://schemas.microsoft.com/office/drawing/2014/main" id="{63EB2176-83D0-4FCA-87FD-BADA41C01ACE}"/>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solidFill>
              </a:rPr>
              <a:pPr>
                <a:spcAft>
                  <a:spcPts val="600"/>
                </a:spcAft>
              </a:pPr>
              <a:t>23</a:t>
            </a:fld>
            <a:endParaRPr lang="en-US">
              <a:solidFill>
                <a:schemeClr val="tx1"/>
              </a:solidFill>
            </a:endParaRPr>
          </a:p>
        </p:txBody>
      </p:sp>
      <p:sp>
        <p:nvSpPr>
          <p:cNvPr id="3" name="Content Placeholder 2">
            <a:extLst>
              <a:ext uri="{FF2B5EF4-FFF2-40B4-BE49-F238E27FC236}">
                <a16:creationId xmlns:a16="http://schemas.microsoft.com/office/drawing/2014/main" id="{AEAFAF05-BC69-422A-96FE-2769619BAEEA}"/>
              </a:ext>
            </a:extLst>
          </p:cNvPr>
          <p:cNvSpPr>
            <a:spLocks noGrp="1"/>
          </p:cNvSpPr>
          <p:nvPr>
            <p:ph idx="1"/>
          </p:nvPr>
        </p:nvSpPr>
        <p:spPr>
          <a:xfrm>
            <a:off x="5284218" y="753906"/>
            <a:ext cx="5849184" cy="5473158"/>
          </a:xfrm>
        </p:spPr>
        <p:txBody>
          <a:bodyPr>
            <a:normAutofit fontScale="92500" lnSpcReduction="10000"/>
          </a:bodyPr>
          <a:lstStyle/>
          <a:p>
            <a:pPr marL="0" indent="0">
              <a:buNone/>
            </a:pPr>
            <a:r>
              <a:rPr lang="en-US" dirty="0"/>
              <a:t>Q: Do we need to fill out an application for each asset? </a:t>
            </a:r>
          </a:p>
          <a:p>
            <a:pPr marL="0" indent="0">
              <a:buNone/>
            </a:pPr>
            <a:r>
              <a:rPr lang="en-US" b="1" dirty="0"/>
              <a:t>A</a:t>
            </a:r>
            <a:r>
              <a:rPr lang="en-US" dirty="0"/>
              <a:t>: </a:t>
            </a:r>
            <a:r>
              <a:rPr lang="en-US" i="1" dirty="0"/>
              <a:t>No, multiple assets maybe combined into one application. However, a complete application is required for each project.</a:t>
            </a:r>
          </a:p>
          <a:p>
            <a:pPr marL="0" indent="0">
              <a:buNone/>
            </a:pPr>
            <a:r>
              <a:rPr lang="en-US" dirty="0"/>
              <a:t>Q: Is here a budget limit on asset requests? </a:t>
            </a:r>
          </a:p>
          <a:p>
            <a:pPr marL="0" indent="0">
              <a:buNone/>
            </a:pPr>
            <a:r>
              <a:rPr lang="en-US" b="1" dirty="0"/>
              <a:t>A:  </a:t>
            </a:r>
            <a:r>
              <a:rPr lang="en-US" i="1" dirty="0"/>
              <a:t>Yes, anything over five thousand dollars for any one asset will require additional  requirements. If you are planning to do an asset request for more than five thousand, please reach out to our department for </a:t>
            </a:r>
            <a:r>
              <a:rPr lang="en-US" b="1" i="1" dirty="0"/>
              <a:t>additional instructions ASAP. </a:t>
            </a:r>
          </a:p>
          <a:p>
            <a:pPr marL="0" indent="0">
              <a:buNone/>
            </a:pPr>
            <a:r>
              <a:rPr lang="en-US" dirty="0"/>
              <a:t>Q: Can  landlord incentives be used to help with costs that exceed the dollar amount allowed by Landlord Mitigation Funds?</a:t>
            </a:r>
          </a:p>
          <a:p>
            <a:pPr marL="0" indent="0">
              <a:buNone/>
            </a:pPr>
            <a:r>
              <a:rPr lang="en-US" b="1" dirty="0"/>
              <a:t>A: </a:t>
            </a:r>
            <a:r>
              <a:rPr lang="en-US" i="1" dirty="0"/>
              <a:t>There is no restriction on the LMP except that funds cannot overlap (double dipping). Otherwise, there is no issue with a household receiving additional funding</a:t>
            </a:r>
            <a:r>
              <a:rPr lang="en-US" b="1" dirty="0"/>
              <a:t>.</a:t>
            </a:r>
          </a:p>
        </p:txBody>
      </p:sp>
      <p:sp>
        <p:nvSpPr>
          <p:cNvPr id="7" name="Date Placeholder 6">
            <a:extLst>
              <a:ext uri="{FF2B5EF4-FFF2-40B4-BE49-F238E27FC236}">
                <a16:creationId xmlns:a16="http://schemas.microsoft.com/office/drawing/2014/main" id="{3F89D07D-564E-483A-860A-D419302350E4}"/>
              </a:ext>
            </a:extLst>
          </p:cNvPr>
          <p:cNvSpPr>
            <a:spLocks noGrp="1"/>
          </p:cNvSpPr>
          <p:nvPr>
            <p:ph type="dt" sz="half" idx="10"/>
          </p:nvPr>
        </p:nvSpPr>
        <p:spPr/>
        <p:txBody>
          <a:bodyPr/>
          <a:lstStyle/>
          <a:p>
            <a:r>
              <a:rPr lang="en-US">
                <a:solidFill>
                  <a:schemeClr val="bg1"/>
                </a:solidFill>
              </a:rPr>
              <a:t>12/6/2021</a:t>
            </a:r>
          </a:p>
        </p:txBody>
      </p:sp>
      <p:sp>
        <p:nvSpPr>
          <p:cNvPr id="8" name="Footer Placeholder 7">
            <a:extLst>
              <a:ext uri="{FF2B5EF4-FFF2-40B4-BE49-F238E27FC236}">
                <a16:creationId xmlns:a16="http://schemas.microsoft.com/office/drawing/2014/main" id="{2D5C2A76-B14E-4A24-A405-8D5B591F9A07}"/>
              </a:ext>
            </a:extLst>
          </p:cNvPr>
          <p:cNvSpPr>
            <a:spLocks noGrp="1"/>
          </p:cNvSpPr>
          <p:nvPr>
            <p:ph type="ftr" sz="quarter" idx="11"/>
          </p:nvPr>
        </p:nvSpPr>
        <p:spPr/>
        <p:txBody>
          <a:bodyPr/>
          <a:lstStyle/>
          <a:p>
            <a:pPr algn="l"/>
            <a:r>
              <a:rPr lang="en-US" b="1" dirty="0">
                <a:solidFill>
                  <a:schemeClr val="bg1"/>
                </a:solidFill>
              </a:rPr>
              <a:t>Yakima County Human Services Department</a:t>
            </a:r>
          </a:p>
        </p:txBody>
      </p:sp>
    </p:spTree>
    <p:extLst>
      <p:ext uri="{BB962C8B-B14F-4D97-AF65-F5344CB8AC3E}">
        <p14:creationId xmlns:p14="http://schemas.microsoft.com/office/powerpoint/2010/main" val="2252505725"/>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7C4610E-9C18-467B-BF10-BE6A974CC3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4" name="Freeform 5">
              <a:extLst>
                <a:ext uri="{FF2B5EF4-FFF2-40B4-BE49-F238E27FC236}">
                  <a16:creationId xmlns:a16="http://schemas.microsoft.com/office/drawing/2014/main" id="{296DF307-344E-4E9B-A7AA-8139E450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6">
              <a:extLst>
                <a:ext uri="{FF2B5EF4-FFF2-40B4-BE49-F238E27FC236}">
                  <a16:creationId xmlns:a16="http://schemas.microsoft.com/office/drawing/2014/main" id="{E263CC2D-ACFB-4EB3-ADF9-CD82BC842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7">
              <a:extLst>
                <a:ext uri="{FF2B5EF4-FFF2-40B4-BE49-F238E27FC236}">
                  <a16:creationId xmlns:a16="http://schemas.microsoft.com/office/drawing/2014/main" id="{C5366E2F-9BA0-485A-B1CA-A5E6E2E37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8">
              <a:extLst>
                <a:ext uri="{FF2B5EF4-FFF2-40B4-BE49-F238E27FC236}">
                  <a16:creationId xmlns:a16="http://schemas.microsoft.com/office/drawing/2014/main" id="{1803051E-7C26-4F53-8293-B4EAED4212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9">
              <a:extLst>
                <a:ext uri="{FF2B5EF4-FFF2-40B4-BE49-F238E27FC236}">
                  <a16:creationId xmlns:a16="http://schemas.microsoft.com/office/drawing/2014/main" id="{D10888CD-E496-4116-9C45-CF4F17ADE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0">
              <a:extLst>
                <a:ext uri="{FF2B5EF4-FFF2-40B4-BE49-F238E27FC236}">
                  <a16:creationId xmlns:a16="http://schemas.microsoft.com/office/drawing/2014/main" id="{0A42DA8F-DA3D-43E9-A184-E0F6C133A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1">
              <a:extLst>
                <a:ext uri="{FF2B5EF4-FFF2-40B4-BE49-F238E27FC236}">
                  <a16:creationId xmlns:a16="http://schemas.microsoft.com/office/drawing/2014/main" id="{473EAD31-7AA3-49B7-ADD6-C13FF0F14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2">
              <a:extLst>
                <a:ext uri="{FF2B5EF4-FFF2-40B4-BE49-F238E27FC236}">
                  <a16:creationId xmlns:a16="http://schemas.microsoft.com/office/drawing/2014/main" id="{2BBB7CDF-BA2E-451F-9201-CF2B6FEAE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3">
              <a:extLst>
                <a:ext uri="{FF2B5EF4-FFF2-40B4-BE49-F238E27FC236}">
                  <a16:creationId xmlns:a16="http://schemas.microsoft.com/office/drawing/2014/main" id="{84809EF2-CD0D-4BC3-ABC7-E7E312A1D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3" name="Freeform 14">
              <a:extLst>
                <a:ext uri="{FF2B5EF4-FFF2-40B4-BE49-F238E27FC236}">
                  <a16:creationId xmlns:a16="http://schemas.microsoft.com/office/drawing/2014/main" id="{11D2D6C5-637B-4AFE-97F4-D4E48A613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4" name="Freeform 15">
              <a:extLst>
                <a:ext uri="{FF2B5EF4-FFF2-40B4-BE49-F238E27FC236}">
                  <a16:creationId xmlns:a16="http://schemas.microsoft.com/office/drawing/2014/main" id="{F841B2C5-57F5-4FE6-B4D4-EBB3F3088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5" name="Freeform 16">
              <a:extLst>
                <a:ext uri="{FF2B5EF4-FFF2-40B4-BE49-F238E27FC236}">
                  <a16:creationId xmlns:a16="http://schemas.microsoft.com/office/drawing/2014/main" id="{B4822A39-2A52-4B2C-9319-BEFC526DB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6" name="Freeform 17">
              <a:extLst>
                <a:ext uri="{FF2B5EF4-FFF2-40B4-BE49-F238E27FC236}">
                  <a16:creationId xmlns:a16="http://schemas.microsoft.com/office/drawing/2014/main" id="{4E469692-E783-4950-8DEC-3A1FD3978B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8">
              <a:extLst>
                <a:ext uri="{FF2B5EF4-FFF2-40B4-BE49-F238E27FC236}">
                  <a16:creationId xmlns:a16="http://schemas.microsoft.com/office/drawing/2014/main" id="{012909CD-3254-41E5-B8BB-0F2D7CE0D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9">
              <a:extLst>
                <a:ext uri="{FF2B5EF4-FFF2-40B4-BE49-F238E27FC236}">
                  <a16:creationId xmlns:a16="http://schemas.microsoft.com/office/drawing/2014/main" id="{93E7648E-861E-4503-AEDC-56C4EC507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0">
              <a:extLst>
                <a:ext uri="{FF2B5EF4-FFF2-40B4-BE49-F238E27FC236}">
                  <a16:creationId xmlns:a16="http://schemas.microsoft.com/office/drawing/2014/main" id="{F9C72257-EBD0-4D1C-A32C-D84644687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1">
              <a:extLst>
                <a:ext uri="{FF2B5EF4-FFF2-40B4-BE49-F238E27FC236}">
                  <a16:creationId xmlns:a16="http://schemas.microsoft.com/office/drawing/2014/main" id="{87BB2CBB-9C22-4E28-AB86-DC92AEE2D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2">
              <a:extLst>
                <a:ext uri="{FF2B5EF4-FFF2-40B4-BE49-F238E27FC236}">
                  <a16:creationId xmlns:a16="http://schemas.microsoft.com/office/drawing/2014/main" id="{F85B3053-8D9F-410A-80C2-7960DDEA6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2" name="Freeform 23">
              <a:extLst>
                <a:ext uri="{FF2B5EF4-FFF2-40B4-BE49-F238E27FC236}">
                  <a16:creationId xmlns:a16="http://schemas.microsoft.com/office/drawing/2014/main" id="{E8FF5DA7-6E72-41F1-A54C-EAF440A27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A899734C-500F-4274-9854-8BFA14A1D7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5" name="Rectangle 34">
              <a:extLst>
                <a:ext uri="{FF2B5EF4-FFF2-40B4-BE49-F238E27FC236}">
                  <a16:creationId xmlns:a16="http://schemas.microsoft.com/office/drawing/2014/main" id="{FF07BF51-2934-47AD-A415-7400882F1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35">
              <a:extLst>
                <a:ext uri="{FF2B5EF4-FFF2-40B4-BE49-F238E27FC236}">
                  <a16:creationId xmlns:a16="http://schemas.microsoft.com/office/drawing/2014/main" id="{DD6E3DF0-EDC0-458B-9C5B-911814F0A6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5D0824B1-47C9-4504-99FB-CB1505197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9" name="Rectangle 38">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2"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3"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60"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086D14B0-5037-418E-A2C2-03E94E72C2AC}"/>
              </a:ext>
            </a:extLst>
          </p:cNvPr>
          <p:cNvSpPr>
            <a:spLocks noGrp="1"/>
          </p:cNvSpPr>
          <p:nvPr>
            <p:ph type="title"/>
          </p:nvPr>
        </p:nvSpPr>
        <p:spPr>
          <a:xfrm>
            <a:off x="1378425" y="5199797"/>
            <a:ext cx="9435152" cy="789673"/>
          </a:xfrm>
        </p:spPr>
        <p:txBody>
          <a:bodyPr vert="horz" lIns="228600" tIns="228600" rIns="228600" bIns="0" rtlCol="0" anchor="ctr">
            <a:noAutofit/>
          </a:bodyPr>
          <a:lstStyle/>
          <a:p>
            <a:pPr>
              <a:lnSpc>
                <a:spcPct val="80000"/>
              </a:lnSpc>
            </a:pPr>
            <a:r>
              <a:rPr lang="en-US" sz="2800" dirty="0">
                <a:solidFill>
                  <a:schemeClr val="bg1"/>
                </a:solidFill>
              </a:rPr>
              <a:t>Additional Questions Can be emailed until 12/10/2021</a:t>
            </a:r>
          </a:p>
        </p:txBody>
      </p:sp>
      <p:sp>
        <p:nvSpPr>
          <p:cNvPr id="62" name="Freeform: Shape 61">
            <a:extLst>
              <a:ext uri="{FF2B5EF4-FFF2-40B4-BE49-F238E27FC236}">
                <a16:creationId xmlns:a16="http://schemas.microsoft.com/office/drawing/2014/main" id="{A7795DFA-888F-47E2-B44E-DE1D3B3E4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058957"/>
          </a:xfrm>
          <a:custGeom>
            <a:avLst/>
            <a:gdLst>
              <a:gd name="connsiteX0" fmla="*/ 0 w 12192000"/>
              <a:gd name="connsiteY0" fmla="*/ 0 h 5058957"/>
              <a:gd name="connsiteX1" fmla="*/ 12192000 w 12192000"/>
              <a:gd name="connsiteY1" fmla="*/ 0 h 5058957"/>
              <a:gd name="connsiteX2" fmla="*/ 12192000 w 12192000"/>
              <a:gd name="connsiteY2" fmla="*/ 259692 h 5058957"/>
              <a:gd name="connsiteX3" fmla="*/ 12192000 w 12192000"/>
              <a:gd name="connsiteY3" fmla="*/ 3542069 h 5058957"/>
              <a:gd name="connsiteX4" fmla="*/ 12192000 w 12192000"/>
              <a:gd name="connsiteY4" fmla="*/ 3734194 h 5058957"/>
              <a:gd name="connsiteX5" fmla="*/ 12192000 w 12192000"/>
              <a:gd name="connsiteY5" fmla="*/ 4710012 h 5058957"/>
              <a:gd name="connsiteX6" fmla="*/ 12113803 w 12192000"/>
              <a:gd name="connsiteY6" fmla="*/ 4718295 h 5058957"/>
              <a:gd name="connsiteX7" fmla="*/ 6753597 w 12192000"/>
              <a:gd name="connsiteY7" fmla="*/ 5041852 h 5058957"/>
              <a:gd name="connsiteX8" fmla="*/ 400746 w 12192000"/>
              <a:gd name="connsiteY8" fmla="*/ 4870509 h 5058957"/>
              <a:gd name="connsiteX9" fmla="*/ 0 w 12192000"/>
              <a:gd name="connsiteY9" fmla="*/ 4833533 h 5058957"/>
              <a:gd name="connsiteX10" fmla="*/ 0 w 12192000"/>
              <a:gd name="connsiteY10" fmla="*/ 3734194 h 5058957"/>
              <a:gd name="connsiteX11" fmla="*/ 0 w 12192000"/>
              <a:gd name="connsiteY11" fmla="*/ 3542069 h 5058957"/>
              <a:gd name="connsiteX12" fmla="*/ 0 w 12192000"/>
              <a:gd name="connsiteY12" fmla="*/ 259692 h 5058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5058957">
                <a:moveTo>
                  <a:pt x="0" y="0"/>
                </a:moveTo>
                <a:lnTo>
                  <a:pt x="12192000" y="0"/>
                </a:lnTo>
                <a:lnTo>
                  <a:pt x="12192000" y="259692"/>
                </a:lnTo>
                <a:lnTo>
                  <a:pt x="12192000" y="3542069"/>
                </a:lnTo>
                <a:lnTo>
                  <a:pt x="12192000" y="3734194"/>
                </a:lnTo>
                <a:lnTo>
                  <a:pt x="12192000" y="4710012"/>
                </a:lnTo>
                <a:lnTo>
                  <a:pt x="12113803" y="4718295"/>
                </a:lnTo>
                <a:cubicBezTo>
                  <a:pt x="10139508" y="4916244"/>
                  <a:pt x="8237152" y="5009247"/>
                  <a:pt x="6753597" y="5041852"/>
                </a:cubicBezTo>
                <a:cubicBezTo>
                  <a:pt x="4940362" y="5081701"/>
                  <a:pt x="2657278" y="5062371"/>
                  <a:pt x="400746" y="4870509"/>
                </a:cubicBezTo>
                <a:lnTo>
                  <a:pt x="0" y="4833533"/>
                </a:lnTo>
                <a:lnTo>
                  <a:pt x="0" y="3734194"/>
                </a:lnTo>
                <a:lnTo>
                  <a:pt x="0" y="3542069"/>
                </a:lnTo>
                <a:lnTo>
                  <a:pt x="0" y="259692"/>
                </a:lnTo>
                <a:close/>
              </a:path>
            </a:pathLst>
          </a:custGeom>
          <a:solidFill>
            <a:schemeClr val="bg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6" name="Slide Number Placeholder 5">
            <a:extLst>
              <a:ext uri="{FF2B5EF4-FFF2-40B4-BE49-F238E27FC236}">
                <a16:creationId xmlns:a16="http://schemas.microsoft.com/office/drawing/2014/main" id="{BE52CE47-19BB-403E-9FC1-7D3BCCE590F4}"/>
              </a:ext>
            </a:extLst>
          </p:cNvPr>
          <p:cNvSpPr>
            <a:spLocks noGrp="1"/>
          </p:cNvSpPr>
          <p:nvPr>
            <p:ph type="sldNum" sz="quarter" idx="12"/>
          </p:nvPr>
        </p:nvSpPr>
        <p:spPr>
          <a:xfrm>
            <a:off x="10469880" y="320040"/>
            <a:ext cx="914400" cy="320040"/>
          </a:xfrm>
        </p:spPr>
        <p:txBody>
          <a:bodyPr vert="horz" lIns="91440" tIns="45720" rIns="91440" bIns="45720" rtlCol="0" anchor="ctr">
            <a:normAutofit/>
          </a:bodyPr>
          <a:lstStyle/>
          <a:p>
            <a:pPr>
              <a:spcAft>
                <a:spcPts val="600"/>
              </a:spcAft>
            </a:pPr>
            <a:fld id="{84DA9EAA-90AD-4B7E-A846-0E5A2431AE9D}" type="slidenum">
              <a:rPr lang="en-US">
                <a:solidFill>
                  <a:schemeClr val="tx1"/>
                </a:solidFill>
              </a:rPr>
              <a:pPr>
                <a:spcAft>
                  <a:spcPts val="600"/>
                </a:spcAft>
              </a:pPr>
              <a:t>24</a:t>
            </a:fld>
            <a:endParaRPr lang="en-US">
              <a:solidFill>
                <a:schemeClr val="tx1"/>
              </a:solidFill>
            </a:endParaRPr>
          </a:p>
        </p:txBody>
      </p:sp>
      <p:sp>
        <p:nvSpPr>
          <p:cNvPr id="5" name="Footer Placeholder 4">
            <a:extLst>
              <a:ext uri="{FF2B5EF4-FFF2-40B4-BE49-F238E27FC236}">
                <a16:creationId xmlns:a16="http://schemas.microsoft.com/office/drawing/2014/main" id="{DBFC22F2-7453-4B34-8478-B27C63827E22}"/>
              </a:ext>
            </a:extLst>
          </p:cNvPr>
          <p:cNvSpPr>
            <a:spLocks noGrp="1"/>
          </p:cNvSpPr>
          <p:nvPr>
            <p:ph type="ftr" sz="quarter" idx="11"/>
          </p:nvPr>
        </p:nvSpPr>
        <p:spPr>
          <a:xfrm>
            <a:off x="804672" y="6406687"/>
            <a:ext cx="10588752" cy="320040"/>
          </a:xfrm>
        </p:spPr>
        <p:txBody>
          <a:bodyPr vert="horz" lIns="91440" tIns="45720" rIns="91440" bIns="45720" rtlCol="0" anchor="ctr">
            <a:normAutofit/>
          </a:bodyPr>
          <a:lstStyle/>
          <a:p>
            <a:pPr algn="ctr">
              <a:spcAft>
                <a:spcPts val="600"/>
              </a:spcAft>
            </a:pPr>
            <a:r>
              <a:rPr lang="en-US" b="1" dirty="0">
                <a:solidFill>
                  <a:schemeClr val="bg1"/>
                </a:solidFill>
              </a:rPr>
              <a:t>Yakima County Human Services Department</a:t>
            </a:r>
          </a:p>
        </p:txBody>
      </p:sp>
      <p:sp>
        <p:nvSpPr>
          <p:cNvPr id="3" name="Content Placeholder 2">
            <a:extLst>
              <a:ext uri="{FF2B5EF4-FFF2-40B4-BE49-F238E27FC236}">
                <a16:creationId xmlns:a16="http://schemas.microsoft.com/office/drawing/2014/main" id="{6329984A-1DCC-49EF-8F6A-9C31ED04AEB5}"/>
              </a:ext>
            </a:extLst>
          </p:cNvPr>
          <p:cNvSpPr>
            <a:spLocks noGrp="1"/>
          </p:cNvSpPr>
          <p:nvPr>
            <p:ph idx="1"/>
          </p:nvPr>
        </p:nvSpPr>
        <p:spPr>
          <a:xfrm>
            <a:off x="1749536" y="5948679"/>
            <a:ext cx="8673427" cy="455613"/>
          </a:xfrm>
        </p:spPr>
        <p:txBody>
          <a:bodyPr vert="horz" lIns="91440" tIns="0" rIns="91440" bIns="45720" rtlCol="0">
            <a:normAutofit/>
          </a:bodyPr>
          <a:lstStyle/>
          <a:p>
            <a:pPr marL="0" indent="0" algn="ctr">
              <a:lnSpc>
                <a:spcPct val="100000"/>
              </a:lnSpc>
              <a:buNone/>
            </a:pPr>
            <a:r>
              <a:rPr lang="en-US" sz="2000" dirty="0">
                <a:solidFill>
                  <a:schemeClr val="bg1"/>
                </a:solidFill>
              </a:rPr>
              <a:t>HumanServices@co.</a:t>
            </a:r>
            <a:r>
              <a:rPr lang="en-US" sz="2400" dirty="0">
                <a:solidFill>
                  <a:schemeClr val="bg1"/>
                </a:solidFill>
              </a:rPr>
              <a:t>yakima</a:t>
            </a:r>
            <a:r>
              <a:rPr lang="en-US" sz="2000" dirty="0">
                <a:solidFill>
                  <a:schemeClr val="bg1"/>
                </a:solidFill>
              </a:rPr>
              <a:t>.wa.us</a:t>
            </a:r>
          </a:p>
        </p:txBody>
      </p:sp>
      <p:pic>
        <p:nvPicPr>
          <p:cNvPr id="10" name="Graphic 9" descr="Questions">
            <a:extLst>
              <a:ext uri="{FF2B5EF4-FFF2-40B4-BE49-F238E27FC236}">
                <a16:creationId xmlns:a16="http://schemas.microsoft.com/office/drawing/2014/main" id="{EA456A95-E794-4D5C-89FA-DD7C760F51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68223" y="626940"/>
            <a:ext cx="3864547" cy="3864547"/>
          </a:xfrm>
          <a:prstGeom prst="rect">
            <a:avLst/>
          </a:prstGeom>
        </p:spPr>
      </p:pic>
      <p:sp>
        <p:nvSpPr>
          <p:cNvPr id="7" name="Date Placeholder 6">
            <a:extLst>
              <a:ext uri="{FF2B5EF4-FFF2-40B4-BE49-F238E27FC236}">
                <a16:creationId xmlns:a16="http://schemas.microsoft.com/office/drawing/2014/main" id="{6C675EB7-4027-40B4-B9DF-6EABA491A9A4}"/>
              </a:ext>
            </a:extLst>
          </p:cNvPr>
          <p:cNvSpPr>
            <a:spLocks noGrp="1"/>
          </p:cNvSpPr>
          <p:nvPr>
            <p:ph type="dt" sz="half" idx="10"/>
          </p:nvPr>
        </p:nvSpPr>
        <p:spPr/>
        <p:txBody>
          <a:bodyPr/>
          <a:lstStyle/>
          <a:p>
            <a:r>
              <a:rPr lang="en-US"/>
              <a:t>12/6/2021</a:t>
            </a:r>
          </a:p>
        </p:txBody>
      </p:sp>
    </p:spTree>
    <p:extLst>
      <p:ext uri="{BB962C8B-B14F-4D97-AF65-F5344CB8AC3E}">
        <p14:creationId xmlns:p14="http://schemas.microsoft.com/office/powerpoint/2010/main" val="900488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12">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14">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6"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A039B456-ED73-4B83-AE8D-CD156232959A}"/>
              </a:ext>
            </a:extLst>
          </p:cNvPr>
          <p:cNvSpPr>
            <a:spLocks noGrp="1"/>
          </p:cNvSpPr>
          <p:nvPr>
            <p:ph type="title"/>
          </p:nvPr>
        </p:nvSpPr>
        <p:spPr>
          <a:xfrm>
            <a:off x="1759287" y="798881"/>
            <a:ext cx="8673427" cy="1048945"/>
          </a:xfrm>
        </p:spPr>
        <p:txBody>
          <a:bodyPr>
            <a:normAutofit/>
          </a:bodyPr>
          <a:lstStyle/>
          <a:p>
            <a:r>
              <a:rPr lang="en-US">
                <a:solidFill>
                  <a:schemeClr val="tx1"/>
                </a:solidFill>
              </a:rPr>
              <a:t>Eligibility Requirements</a:t>
            </a:r>
          </a:p>
        </p:txBody>
      </p:sp>
      <p:sp>
        <p:nvSpPr>
          <p:cNvPr id="6" name="Slide Number Placeholder 5">
            <a:extLst>
              <a:ext uri="{FF2B5EF4-FFF2-40B4-BE49-F238E27FC236}">
                <a16:creationId xmlns:a16="http://schemas.microsoft.com/office/drawing/2014/main" id="{417FF2E6-6611-4FBA-A858-7C986A610B2C}"/>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smtClean="0"/>
              <a:pPr>
                <a:spcAft>
                  <a:spcPts val="600"/>
                </a:spcAft>
              </a:pPr>
              <a:t>3</a:t>
            </a:fld>
            <a:endParaRPr lang="en-US"/>
          </a:p>
        </p:txBody>
      </p:sp>
      <p:sp>
        <p:nvSpPr>
          <p:cNvPr id="5" name="Footer Placeholder 4">
            <a:extLst>
              <a:ext uri="{FF2B5EF4-FFF2-40B4-BE49-F238E27FC236}">
                <a16:creationId xmlns:a16="http://schemas.microsoft.com/office/drawing/2014/main" id="{040C94D6-3350-49E1-9A6A-8CA7AF8E2342}"/>
              </a:ext>
            </a:extLst>
          </p:cNvPr>
          <p:cNvSpPr>
            <a:spLocks noGrp="1"/>
          </p:cNvSpPr>
          <p:nvPr>
            <p:ph type="ftr" sz="quarter" idx="11"/>
          </p:nvPr>
        </p:nvSpPr>
        <p:spPr>
          <a:xfrm>
            <a:off x="804672" y="6227064"/>
            <a:ext cx="10588752" cy="320040"/>
          </a:xfrm>
        </p:spPr>
        <p:txBody>
          <a:bodyPr>
            <a:normAutofit/>
          </a:bodyPr>
          <a:lstStyle/>
          <a:p>
            <a:pPr>
              <a:spcAft>
                <a:spcPts val="600"/>
              </a:spcAft>
            </a:pPr>
            <a:r>
              <a:rPr lang="en-US"/>
              <a:t>Yakima County Human Services Department</a:t>
            </a:r>
          </a:p>
        </p:txBody>
      </p:sp>
      <p:graphicFrame>
        <p:nvGraphicFramePr>
          <p:cNvPr id="40" name="Content Placeholder 2">
            <a:extLst>
              <a:ext uri="{FF2B5EF4-FFF2-40B4-BE49-F238E27FC236}">
                <a16:creationId xmlns:a16="http://schemas.microsoft.com/office/drawing/2014/main" id="{4EEC672B-6D29-44EB-B8DC-D2CD8AFDA825}"/>
              </a:ext>
            </a:extLst>
          </p:cNvPr>
          <p:cNvGraphicFramePr>
            <a:graphicFrameLocks noGrp="1"/>
          </p:cNvGraphicFramePr>
          <p:nvPr>
            <p:ph idx="1"/>
            <p:extLst>
              <p:ext uri="{D42A27DB-BD31-4B8C-83A1-F6EECF244321}">
                <p14:modId xmlns:p14="http://schemas.microsoft.com/office/powerpoint/2010/main" val="3695922573"/>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A145C6D1-CFDA-4EBB-9600-AFC2B35B305B}"/>
              </a:ext>
            </a:extLst>
          </p:cNvPr>
          <p:cNvSpPr>
            <a:spLocks noGrp="1"/>
          </p:cNvSpPr>
          <p:nvPr>
            <p:ph type="dt" sz="half" idx="10"/>
          </p:nvPr>
        </p:nvSpPr>
        <p:spPr/>
        <p:txBody>
          <a:bodyPr/>
          <a:lstStyle/>
          <a:p>
            <a:r>
              <a:rPr lang="en-US" dirty="0">
                <a:solidFill>
                  <a:schemeClr val="tx1"/>
                </a:solidFill>
              </a:rPr>
              <a:t>12/6/2021</a:t>
            </a:r>
          </a:p>
        </p:txBody>
      </p:sp>
    </p:spTree>
    <p:extLst>
      <p:ext uri="{BB962C8B-B14F-4D97-AF65-F5344CB8AC3E}">
        <p14:creationId xmlns:p14="http://schemas.microsoft.com/office/powerpoint/2010/main" val="1610322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6230857" cy="1230570"/>
          </a:xfrm>
        </p:spPr>
        <p:txBody>
          <a:bodyPr anchor="t">
            <a:normAutofit/>
          </a:bodyPr>
          <a:lstStyle/>
          <a:p>
            <a:pPr algn="l"/>
            <a:r>
              <a:rPr lang="en-US" sz="3600" dirty="0">
                <a:solidFill>
                  <a:schemeClr val="accent1"/>
                </a:solidFill>
              </a:rPr>
              <a:t>Outreach: Street Outreach</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4</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087840"/>
          </a:xfrm>
        </p:spPr>
        <p:txBody>
          <a:bodyPr anchor="t">
            <a:normAutofit fontScale="92500" lnSpcReduction="20000"/>
          </a:bodyPr>
          <a:lstStyle/>
          <a:p>
            <a:pPr marL="0" indent="0">
              <a:buNone/>
            </a:pPr>
            <a:r>
              <a:rPr lang="en-US" dirty="0"/>
              <a:t>Street Outreach meets the immediate needs of households experiencing unsheltered homelessness by connecting them with emergency shelter, housing, and/or critical health services. Outreach activities funded with ESG-CV must be consistent with CDC guidance related to street outreach and engaging people at increased risk of severe illness when contracting coronavirus, as well as established best practices.</a:t>
            </a:r>
          </a:p>
          <a:p>
            <a:pPr marL="0" indent="0">
              <a:buNone/>
            </a:pPr>
            <a:r>
              <a:rPr lang="en-US" dirty="0"/>
              <a:t>Allowable costs:</a:t>
            </a:r>
          </a:p>
          <a:p>
            <a:pPr>
              <a:spcBef>
                <a:spcPts val="0"/>
              </a:spcBef>
            </a:pPr>
            <a:r>
              <a:rPr lang="en-US" dirty="0"/>
              <a:t>PPE (e.g. masks, hand sanitizer, soap for distribution or for staff use)</a:t>
            </a:r>
          </a:p>
          <a:p>
            <a:pPr>
              <a:spcBef>
                <a:spcPts val="0"/>
              </a:spcBef>
            </a:pPr>
            <a:r>
              <a:rPr lang="en-US" dirty="0"/>
              <a:t>Case Management</a:t>
            </a:r>
          </a:p>
          <a:p>
            <a:pPr>
              <a:spcBef>
                <a:spcPts val="0"/>
              </a:spcBef>
            </a:pPr>
            <a:r>
              <a:rPr lang="en-US" dirty="0"/>
              <a:t>Emergency Health  and Mental Health Services</a:t>
            </a:r>
          </a:p>
          <a:p>
            <a:pPr>
              <a:spcBef>
                <a:spcPts val="0"/>
              </a:spcBef>
            </a:pPr>
            <a:r>
              <a:rPr lang="en-US" dirty="0"/>
              <a:t>Transportation</a:t>
            </a:r>
          </a:p>
          <a:p>
            <a:pPr>
              <a:spcBef>
                <a:spcPts val="0"/>
              </a:spcBef>
            </a:pPr>
            <a:r>
              <a:rPr lang="en-US" dirty="0"/>
              <a:t>Hazard Pay*		</a:t>
            </a:r>
          </a:p>
          <a:p>
            <a:pPr>
              <a:spcBef>
                <a:spcPts val="0"/>
              </a:spcBef>
            </a:pPr>
            <a:r>
              <a:rPr lang="en-US" dirty="0"/>
              <a:t>Volunteer Incentives	</a:t>
            </a:r>
          </a:p>
          <a:p>
            <a:pPr>
              <a:spcBef>
                <a:spcPts val="0"/>
              </a:spcBef>
            </a:pPr>
            <a:r>
              <a:rPr lang="en-US" dirty="0"/>
              <a:t>Training	</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TextBox 7">
            <a:extLst>
              <a:ext uri="{FF2B5EF4-FFF2-40B4-BE49-F238E27FC236}">
                <a16:creationId xmlns:a16="http://schemas.microsoft.com/office/drawing/2014/main" id="{977E2067-E175-4D43-A90F-4D8E1D4A8C8D}"/>
              </a:ext>
            </a:extLst>
          </p:cNvPr>
          <p:cNvSpPr txBox="1"/>
          <p:nvPr/>
        </p:nvSpPr>
        <p:spPr>
          <a:xfrm>
            <a:off x="2904046" y="5928519"/>
            <a:ext cx="3918338" cy="276999"/>
          </a:xfrm>
          <a:prstGeom prst="rect">
            <a:avLst/>
          </a:prstGeom>
          <a:noFill/>
        </p:spPr>
        <p:txBody>
          <a:bodyPr wrap="square" rtlCol="0">
            <a:spAutoFit/>
          </a:bodyPr>
          <a:lstStyle/>
          <a:p>
            <a:r>
              <a:rPr lang="en-US" sz="1200" i="1" dirty="0"/>
              <a:t>*Slide 7 Hazard Pay Limits </a:t>
            </a:r>
          </a:p>
        </p:txBody>
      </p:sp>
      <p:sp>
        <p:nvSpPr>
          <p:cNvPr id="9" name="Date Placeholder 8">
            <a:extLst>
              <a:ext uri="{FF2B5EF4-FFF2-40B4-BE49-F238E27FC236}">
                <a16:creationId xmlns:a16="http://schemas.microsoft.com/office/drawing/2014/main" id="{D569E8B2-1602-4E22-964A-163A5CBC25A6}"/>
              </a:ext>
            </a:extLst>
          </p:cNvPr>
          <p:cNvSpPr>
            <a:spLocks noGrp="1"/>
          </p:cNvSpPr>
          <p:nvPr>
            <p:ph type="dt" sz="half" idx="10"/>
          </p:nvPr>
        </p:nvSpPr>
        <p:spPr>
          <a:xfrm>
            <a:off x="2043213" y="275604"/>
            <a:ext cx="3657600" cy="320040"/>
          </a:xfrm>
        </p:spPr>
        <p:txBody>
          <a:bodyPr/>
          <a:lstStyle/>
          <a:p>
            <a:r>
              <a:rPr lang="en-US" dirty="0">
                <a:solidFill>
                  <a:schemeClr val="tx1"/>
                </a:solidFill>
              </a:rPr>
              <a:t>12/6/2021</a:t>
            </a:r>
          </a:p>
        </p:txBody>
      </p:sp>
    </p:spTree>
    <p:extLst>
      <p:ext uri="{BB962C8B-B14F-4D97-AF65-F5344CB8AC3E}">
        <p14:creationId xmlns:p14="http://schemas.microsoft.com/office/powerpoint/2010/main" val="255577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783230" y="590597"/>
            <a:ext cx="6230857" cy="735397"/>
          </a:xfrm>
        </p:spPr>
        <p:txBody>
          <a:bodyPr anchor="t">
            <a:normAutofit fontScale="90000"/>
          </a:bodyPr>
          <a:lstStyle/>
          <a:p>
            <a:pPr algn="l"/>
            <a:r>
              <a:rPr lang="en-US" sz="3600" dirty="0">
                <a:solidFill>
                  <a:schemeClr val="accent1"/>
                </a:solidFill>
              </a:rPr>
              <a:t>Outreach: Hygiene Services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5</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18408"/>
            <a:ext cx="8544751" cy="4224042"/>
          </a:xfrm>
        </p:spPr>
        <p:txBody>
          <a:bodyPr anchor="ctr">
            <a:noAutofit/>
          </a:bodyPr>
          <a:lstStyle/>
          <a:p>
            <a:pPr marL="0" indent="0">
              <a:buNone/>
            </a:pPr>
            <a:r>
              <a:rPr lang="en-US" sz="1700" dirty="0"/>
              <a:t>ESG-CV funds may be used for costs of providing urgent, non-facility-based care to unsheltered households who are unwilling or unable to access emergency shelter, housing, or an appropriate health  facility. To this end, funds may be used for portable hygiene services and the staffing, equipment, supplies and services to clean and maintain these facilities to support households experiencing unsheltered homelessness. Examples include handwashing stations and bathrooms (e.g. porta potties), shower trucks with soap and shampoo, and laundry services including mobile laundry trucks.</a:t>
            </a:r>
          </a:p>
          <a:p>
            <a:pPr marL="0" indent="0">
              <a:buNone/>
            </a:pPr>
            <a:r>
              <a:rPr lang="en-US" sz="1700" dirty="0"/>
              <a:t>Allowable costs:</a:t>
            </a:r>
          </a:p>
          <a:p>
            <a:pPr>
              <a:lnSpc>
                <a:spcPct val="100000"/>
              </a:lnSpc>
              <a:buFont typeface="Arial" panose="020B0604020202020204" pitchFamily="34" charset="0"/>
              <a:buChar char="•"/>
            </a:pPr>
            <a:r>
              <a:rPr lang="en-US" sz="1700" dirty="0"/>
              <a:t>Handwashing Stations </a:t>
            </a:r>
          </a:p>
          <a:p>
            <a:pPr>
              <a:lnSpc>
                <a:spcPct val="100000"/>
              </a:lnSpc>
              <a:buFont typeface="Arial" panose="020B0604020202020204" pitchFamily="34" charset="0"/>
              <a:buChar char="•"/>
            </a:pPr>
            <a:r>
              <a:rPr lang="en-US" sz="1700" dirty="0"/>
              <a:t>Restrooms </a:t>
            </a:r>
          </a:p>
          <a:p>
            <a:pPr>
              <a:lnSpc>
                <a:spcPct val="100000"/>
              </a:lnSpc>
              <a:buFont typeface="Arial" panose="020B0604020202020204" pitchFamily="34" charset="0"/>
              <a:buChar char="•"/>
            </a:pPr>
            <a:r>
              <a:rPr lang="en-US" sz="1700" dirty="0"/>
              <a:t>Shower Trucks </a:t>
            </a:r>
          </a:p>
          <a:p>
            <a:pPr>
              <a:lnSpc>
                <a:spcPct val="100000"/>
              </a:lnSpc>
              <a:buFont typeface="Arial" panose="020B0604020202020204" pitchFamily="34" charset="0"/>
              <a:buChar char="•"/>
            </a:pPr>
            <a:r>
              <a:rPr lang="en-US" sz="1700" dirty="0"/>
              <a:t>Laundry Services </a:t>
            </a:r>
          </a:p>
          <a:p>
            <a:pPr>
              <a:lnSpc>
                <a:spcPct val="100000"/>
              </a:lnSpc>
              <a:buFont typeface="Arial" panose="020B0604020202020204" pitchFamily="34" charset="0"/>
              <a:buChar char="•"/>
            </a:pPr>
            <a:r>
              <a:rPr lang="en-US" sz="1700" dirty="0"/>
              <a:t>Supplies, maintenance and cleaning  </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Date Placeholder 7">
            <a:extLst>
              <a:ext uri="{FF2B5EF4-FFF2-40B4-BE49-F238E27FC236}">
                <a16:creationId xmlns:a16="http://schemas.microsoft.com/office/drawing/2014/main" id="{02EF6782-C3D0-4931-9845-6A7D9EAA2D9B}"/>
              </a:ext>
            </a:extLst>
          </p:cNvPr>
          <p:cNvSpPr>
            <a:spLocks noGrp="1"/>
          </p:cNvSpPr>
          <p:nvPr>
            <p:ph type="dt" sz="half" idx="10"/>
          </p:nvPr>
        </p:nvSpPr>
        <p:spPr>
          <a:xfrm>
            <a:off x="1915161" y="218229"/>
            <a:ext cx="3657600" cy="320040"/>
          </a:xfrm>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E47E5C10-EFEC-410F-8CBF-AA49C12D09C4}"/>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3803420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6230857" cy="1230570"/>
          </a:xfrm>
        </p:spPr>
        <p:txBody>
          <a:bodyPr anchor="t">
            <a:normAutofit/>
          </a:bodyPr>
          <a:lstStyle/>
          <a:p>
            <a:pPr algn="l"/>
            <a:r>
              <a:rPr lang="en-US" sz="3600" dirty="0">
                <a:solidFill>
                  <a:schemeClr val="accent1"/>
                </a:solidFill>
              </a:rPr>
              <a:t>Shelter: Day Shelter Services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6</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611053" y="1665514"/>
            <a:ext cx="8579233" cy="1425644"/>
          </a:xfrm>
        </p:spPr>
        <p:txBody>
          <a:bodyPr anchor="t">
            <a:normAutofit/>
          </a:bodyPr>
          <a:lstStyle/>
          <a:p>
            <a:pPr marL="0" indent="0">
              <a:buNone/>
            </a:pPr>
            <a:r>
              <a:rPr lang="en-US" dirty="0"/>
              <a:t>Day Shelter means any facility providing daytime shelter with the primary purpose of meeting basic needs for persons experiencing homelessness or connecting them to services. This includes connections to Coordinated Entry or problem solving to meet the person’s housing needs.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77406" y="6430169"/>
            <a:ext cx="6568219" cy="320040"/>
          </a:xfrm>
        </p:spPr>
        <p:txBody>
          <a:bodyPr>
            <a:normAutofit/>
          </a:bodyPr>
          <a:lstStyle/>
          <a:p>
            <a:pPr algn="l">
              <a:spcAft>
                <a:spcPts val="600"/>
              </a:spcAft>
            </a:pPr>
            <a:r>
              <a:rPr lang="en-US" dirty="0">
                <a:solidFill>
                  <a:schemeClr val="tx1">
                    <a:lumMod val="65000"/>
                    <a:lumOff val="35000"/>
                  </a:schemeClr>
                </a:solidFill>
              </a:rPr>
              <a:t>Yakima County Human Services Department</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TextBox 7">
            <a:extLst>
              <a:ext uri="{FF2B5EF4-FFF2-40B4-BE49-F238E27FC236}">
                <a16:creationId xmlns:a16="http://schemas.microsoft.com/office/drawing/2014/main" id="{4FD07856-2557-4509-BC97-941C7253F9D7}"/>
              </a:ext>
            </a:extLst>
          </p:cNvPr>
          <p:cNvSpPr txBox="1"/>
          <p:nvPr/>
        </p:nvSpPr>
        <p:spPr>
          <a:xfrm>
            <a:off x="2395139" y="3115435"/>
            <a:ext cx="7346354" cy="369332"/>
          </a:xfrm>
          <a:prstGeom prst="rect">
            <a:avLst/>
          </a:prstGeom>
          <a:noFill/>
        </p:spPr>
        <p:txBody>
          <a:bodyPr wrap="square" rtlCol="0">
            <a:spAutoFit/>
          </a:bodyPr>
          <a:lstStyle/>
          <a:p>
            <a:r>
              <a:rPr lang="en-US" dirty="0"/>
              <a:t>Allowable Costs: </a:t>
            </a:r>
          </a:p>
        </p:txBody>
      </p:sp>
      <p:graphicFrame>
        <p:nvGraphicFramePr>
          <p:cNvPr id="9" name="Table 9">
            <a:extLst>
              <a:ext uri="{FF2B5EF4-FFF2-40B4-BE49-F238E27FC236}">
                <a16:creationId xmlns:a16="http://schemas.microsoft.com/office/drawing/2014/main" id="{E5134602-AFD9-4394-A025-9FFCCE9DD008}"/>
              </a:ext>
            </a:extLst>
          </p:cNvPr>
          <p:cNvGraphicFramePr>
            <a:graphicFrameLocks noGrp="1"/>
          </p:cNvGraphicFramePr>
          <p:nvPr>
            <p:extLst>
              <p:ext uri="{D42A27DB-BD31-4B8C-83A1-F6EECF244321}">
                <p14:modId xmlns:p14="http://schemas.microsoft.com/office/powerpoint/2010/main" val="3938324271"/>
              </p:ext>
            </p:extLst>
          </p:nvPr>
        </p:nvGraphicFramePr>
        <p:xfrm>
          <a:off x="2445059" y="3435068"/>
          <a:ext cx="8939223" cy="2684925"/>
        </p:xfrm>
        <a:graphic>
          <a:graphicData uri="http://schemas.openxmlformats.org/drawingml/2006/table">
            <a:tbl>
              <a:tblPr firstRow="1" bandRow="1">
                <a:tableStyleId>{69012ECD-51FC-41F1-AA8D-1B2483CD663E}</a:tableStyleId>
              </a:tblPr>
              <a:tblGrid>
                <a:gridCol w="2247183">
                  <a:extLst>
                    <a:ext uri="{9D8B030D-6E8A-4147-A177-3AD203B41FA5}">
                      <a16:colId xmlns:a16="http://schemas.microsoft.com/office/drawing/2014/main" val="1380983597"/>
                    </a:ext>
                  </a:extLst>
                </a:gridCol>
                <a:gridCol w="2247183">
                  <a:extLst>
                    <a:ext uri="{9D8B030D-6E8A-4147-A177-3AD203B41FA5}">
                      <a16:colId xmlns:a16="http://schemas.microsoft.com/office/drawing/2014/main" val="3638811907"/>
                    </a:ext>
                  </a:extLst>
                </a:gridCol>
                <a:gridCol w="2010571">
                  <a:extLst>
                    <a:ext uri="{9D8B030D-6E8A-4147-A177-3AD203B41FA5}">
                      <a16:colId xmlns:a16="http://schemas.microsoft.com/office/drawing/2014/main" val="4108121593"/>
                    </a:ext>
                  </a:extLst>
                </a:gridCol>
                <a:gridCol w="2434286">
                  <a:extLst>
                    <a:ext uri="{9D8B030D-6E8A-4147-A177-3AD203B41FA5}">
                      <a16:colId xmlns:a16="http://schemas.microsoft.com/office/drawing/2014/main" val="1147888855"/>
                    </a:ext>
                  </a:extLst>
                </a:gridCol>
              </a:tblGrid>
              <a:tr h="371748">
                <a:tc gridSpan="2">
                  <a:txBody>
                    <a:bodyPr/>
                    <a:lstStyle/>
                    <a:p>
                      <a:pPr algn="ctr"/>
                      <a:r>
                        <a:rPr lang="en-US" dirty="0"/>
                        <a:t>Essential Services </a:t>
                      </a:r>
                    </a:p>
                  </a:txBody>
                  <a:tcPr/>
                </a:tc>
                <a:tc hMerge="1">
                  <a:txBody>
                    <a:bodyPr/>
                    <a:lstStyle/>
                    <a:p>
                      <a:endParaRPr lang="en-US"/>
                    </a:p>
                  </a:txBody>
                  <a:tcPr/>
                </a:tc>
                <a:tc gridSpan="2">
                  <a:txBody>
                    <a:bodyPr/>
                    <a:lstStyle/>
                    <a:p>
                      <a:pPr algn="ctr"/>
                      <a:r>
                        <a:rPr lang="en-US" dirty="0"/>
                        <a:t>Shelter Operations </a:t>
                      </a:r>
                    </a:p>
                  </a:txBody>
                  <a:tcPr/>
                </a:tc>
                <a:tc hMerge="1">
                  <a:txBody>
                    <a:bodyPr/>
                    <a:lstStyle/>
                    <a:p>
                      <a:endParaRPr lang="en-US"/>
                    </a:p>
                  </a:txBody>
                  <a:tcPr/>
                </a:tc>
                <a:extLst>
                  <a:ext uri="{0D108BD9-81ED-4DB2-BD59-A6C34878D82A}">
                    <a16:rowId xmlns:a16="http://schemas.microsoft.com/office/drawing/2014/main" val="3305603191"/>
                  </a:ext>
                </a:extLst>
              </a:tr>
              <a:tr h="346388">
                <a:tc>
                  <a:txBody>
                    <a:bodyPr/>
                    <a:lstStyle/>
                    <a:p>
                      <a:pPr algn="ctr" fontAlgn="ctr"/>
                      <a:r>
                        <a:rPr lang="en-US" sz="1200" b="0" i="0" u="none" strike="noStrike" dirty="0">
                          <a:solidFill>
                            <a:srgbClr val="000000"/>
                          </a:solidFill>
                          <a:effectLst/>
                          <a:latin typeface="Calibri" panose="020F0502020204030204" pitchFamily="34" charset="0"/>
                        </a:rPr>
                        <a:t>Case Management</a:t>
                      </a:r>
                    </a:p>
                  </a:txBody>
                  <a:tcPr marL="6350" marR="6350" marT="6350" anchor="ctr">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Mental Health Services </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Maintenance</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Utilities</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43224835"/>
                  </a:ext>
                </a:extLst>
              </a:tr>
              <a:tr h="424671">
                <a:tc>
                  <a:txBody>
                    <a:bodyPr/>
                    <a:lstStyle/>
                    <a:p>
                      <a:pPr algn="ctr" fontAlgn="ctr"/>
                      <a:r>
                        <a:rPr lang="en-US" sz="1200" b="0" i="0" u="none" strike="noStrike" dirty="0">
                          <a:solidFill>
                            <a:srgbClr val="000000"/>
                          </a:solidFill>
                          <a:effectLst/>
                          <a:latin typeface="Calibri" panose="020F0502020204030204" pitchFamily="34" charset="0"/>
                        </a:rPr>
                        <a:t>Child Care</a:t>
                      </a:r>
                    </a:p>
                  </a:txBody>
                  <a:tcPr marL="6350" marR="6350" marT="6350" anchor="ctr">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Substance Abuse Treatment Services</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Rent</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a:solidFill>
                            <a:srgbClr val="000000"/>
                          </a:solidFill>
                          <a:effectLst/>
                          <a:latin typeface="Calibri" panose="020F0502020204030204" pitchFamily="34" charset="0"/>
                        </a:rPr>
                        <a:t>Food</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86517177"/>
                  </a:ext>
                </a:extLst>
              </a:tr>
              <a:tr h="346388">
                <a:tc>
                  <a:txBody>
                    <a:bodyPr/>
                    <a:lstStyle/>
                    <a:p>
                      <a:pPr algn="ctr" fontAlgn="ctr"/>
                      <a:r>
                        <a:rPr lang="en-US" sz="1200" b="0" i="0" u="none" strike="noStrike" dirty="0">
                          <a:solidFill>
                            <a:srgbClr val="000000"/>
                          </a:solidFill>
                          <a:effectLst/>
                          <a:latin typeface="Calibri" panose="020F0502020204030204" pitchFamily="34" charset="0"/>
                        </a:rPr>
                        <a:t>Education Services</a:t>
                      </a:r>
                    </a:p>
                  </a:txBody>
                  <a:tcPr marL="6350" marR="6350" marT="6350" anchor="ctr">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Transportation</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Security</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Furnishings</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23991110"/>
                  </a:ext>
                </a:extLst>
              </a:tr>
              <a:tr h="424671">
                <a:tc>
                  <a:txBody>
                    <a:bodyPr/>
                    <a:lstStyle/>
                    <a:p>
                      <a:pPr algn="ctr" fontAlgn="ctr"/>
                      <a:r>
                        <a:rPr lang="en-US" sz="1200" b="0" i="0" u="none" strike="noStrike" dirty="0">
                          <a:solidFill>
                            <a:srgbClr val="000000"/>
                          </a:solidFill>
                          <a:effectLst/>
                          <a:latin typeface="Calibri" panose="020F0502020204030204" pitchFamily="34" charset="0"/>
                        </a:rPr>
                        <a:t>Employment Assistance/Job Training</a:t>
                      </a:r>
                    </a:p>
                  </a:txBody>
                  <a:tcPr marL="6350" marR="6350" marT="6350" anchor="ctr">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Services for Special Populations</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Fuel</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a:solidFill>
                            <a:srgbClr val="000000"/>
                          </a:solidFill>
                          <a:effectLst/>
                          <a:latin typeface="Calibri" panose="020F0502020204030204" pitchFamily="34" charset="0"/>
                        </a:rPr>
                        <a:t>Supplies </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35809615"/>
                  </a:ext>
                </a:extLst>
              </a:tr>
              <a:tr h="424671">
                <a:tc>
                  <a:txBody>
                    <a:bodyPr/>
                    <a:lstStyle/>
                    <a:p>
                      <a:pPr algn="ctr" fontAlgn="ctr"/>
                      <a:r>
                        <a:rPr lang="en-US" sz="1200" b="0" i="0" u="none" strike="noStrike" dirty="0">
                          <a:solidFill>
                            <a:srgbClr val="000000"/>
                          </a:solidFill>
                          <a:effectLst/>
                          <a:latin typeface="Calibri" panose="020F0502020204030204" pitchFamily="34" charset="0"/>
                        </a:rPr>
                        <a:t>Outpatient Health Services</a:t>
                      </a:r>
                    </a:p>
                  </a:txBody>
                  <a:tcPr marL="6350" marR="6350" marT="6350" anchor="ct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alibri" panose="020F0502020204030204" pitchFamily="34" charset="0"/>
                        </a:rPr>
                        <a:t>Legal Services</a:t>
                      </a:r>
                    </a:p>
                    <a:p>
                      <a:pPr algn="l" fontAlgn="ctr"/>
                      <a:endParaRPr lang="en-US" sz="1200" b="0" i="0" u="none" strike="noStrike" dirty="0">
                        <a:solidFill>
                          <a:srgbClr val="000000"/>
                        </a:solidFill>
                        <a:effectLst/>
                        <a:latin typeface="Calibri" panose="020F0502020204030204" pitchFamily="34" charset="0"/>
                      </a:endParaRP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Equipment</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Hotel/Motel Vouchers</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36386094"/>
                  </a:ext>
                </a:extLst>
              </a:tr>
              <a:tr h="346388">
                <a:tc>
                  <a:txBody>
                    <a:bodyPr/>
                    <a:lstStyle/>
                    <a:p>
                      <a:pPr algn="ctr" fontAlgn="ctr"/>
                      <a:r>
                        <a:rPr lang="en-US" sz="1200" b="0" i="0" u="none" strike="noStrike" dirty="0">
                          <a:solidFill>
                            <a:srgbClr val="000000"/>
                          </a:solidFill>
                          <a:effectLst/>
                          <a:latin typeface="Calibri" panose="020F0502020204030204" pitchFamily="34" charset="0"/>
                        </a:rPr>
                        <a:t>Life Skills Training</a:t>
                      </a:r>
                    </a:p>
                  </a:txBody>
                  <a:tcPr marL="6350" marR="6350" marT="6350" anchor="ctr">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Hazard Pay *</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Insurance</a:t>
                      </a:r>
                    </a:p>
                  </a:txBody>
                  <a:tcPr marL="6350" marR="6350" marT="6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US" sz="1200" b="0" i="0" u="none" strike="noStrike" dirty="0">
                          <a:solidFill>
                            <a:srgbClr val="000000"/>
                          </a:solidFill>
                          <a:effectLst/>
                          <a:latin typeface="Calibri" panose="020F0502020204030204" pitchFamily="34" charset="0"/>
                        </a:rPr>
                        <a:t>        Volunteer Incentives	</a:t>
                      </a:r>
                    </a:p>
                  </a:txBody>
                  <a:tcPr marL="6350" marR="6350" marT="635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79277653"/>
                  </a:ext>
                </a:extLst>
              </a:tr>
            </a:tbl>
          </a:graphicData>
        </a:graphic>
      </p:graphicFrame>
      <p:sp>
        <p:nvSpPr>
          <p:cNvPr id="11" name="Date Placeholder 10">
            <a:extLst>
              <a:ext uri="{FF2B5EF4-FFF2-40B4-BE49-F238E27FC236}">
                <a16:creationId xmlns:a16="http://schemas.microsoft.com/office/drawing/2014/main" id="{6C7DDF87-56E9-44AA-ACBE-0B8F625C6D10}"/>
              </a:ext>
            </a:extLst>
          </p:cNvPr>
          <p:cNvSpPr>
            <a:spLocks noGrp="1"/>
          </p:cNvSpPr>
          <p:nvPr>
            <p:ph type="dt" sz="half" idx="10"/>
          </p:nvPr>
        </p:nvSpPr>
        <p:spPr>
          <a:xfrm>
            <a:off x="1944984" y="270120"/>
            <a:ext cx="3657600" cy="320040"/>
          </a:xfrm>
        </p:spPr>
        <p:txBody>
          <a:bodyPr/>
          <a:lstStyle/>
          <a:p>
            <a:r>
              <a:rPr lang="en-US">
                <a:solidFill>
                  <a:schemeClr val="tx1"/>
                </a:solidFill>
              </a:rPr>
              <a:t>12/6/2021</a:t>
            </a:r>
          </a:p>
        </p:txBody>
      </p:sp>
    </p:spTree>
    <p:extLst>
      <p:ext uri="{BB962C8B-B14F-4D97-AF65-F5344CB8AC3E}">
        <p14:creationId xmlns:p14="http://schemas.microsoft.com/office/powerpoint/2010/main" val="707980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446E9-9E2E-4868-A6CB-E2E93A07C354}"/>
              </a:ext>
            </a:extLst>
          </p:cNvPr>
          <p:cNvSpPr>
            <a:spLocks noGrp="1"/>
          </p:cNvSpPr>
          <p:nvPr>
            <p:ph type="title"/>
          </p:nvPr>
        </p:nvSpPr>
        <p:spPr/>
        <p:txBody>
          <a:bodyPr/>
          <a:lstStyle/>
          <a:p>
            <a:r>
              <a:rPr lang="en-US" dirty="0"/>
              <a:t>Hazard Pay Guidelines </a:t>
            </a:r>
          </a:p>
        </p:txBody>
      </p:sp>
      <p:sp>
        <p:nvSpPr>
          <p:cNvPr id="4" name="Text Placeholder 3">
            <a:extLst>
              <a:ext uri="{FF2B5EF4-FFF2-40B4-BE49-F238E27FC236}">
                <a16:creationId xmlns:a16="http://schemas.microsoft.com/office/drawing/2014/main" id="{96C68363-4900-4085-924D-281880535D29}"/>
              </a:ext>
            </a:extLst>
          </p:cNvPr>
          <p:cNvSpPr>
            <a:spLocks noGrp="1"/>
          </p:cNvSpPr>
          <p:nvPr>
            <p:ph idx="1"/>
          </p:nvPr>
        </p:nvSpPr>
        <p:spPr>
          <a:xfrm>
            <a:off x="4839037" y="1011504"/>
            <a:ext cx="6619286" cy="5033246"/>
          </a:xfrm>
        </p:spPr>
        <p:txBody>
          <a:bodyPr>
            <a:normAutofit fontScale="25000" lnSpcReduction="20000"/>
          </a:bodyPr>
          <a:lstStyle/>
          <a:p>
            <a:pPr marL="0" indent="0">
              <a:buNone/>
            </a:pPr>
            <a:endParaRPr lang="en-US" b="1" i="1" dirty="0"/>
          </a:p>
          <a:p>
            <a:pPr marL="0" indent="0">
              <a:buNone/>
            </a:pPr>
            <a:endParaRPr lang="en-US" b="1" i="1" dirty="0"/>
          </a:p>
          <a:p>
            <a:pPr marL="0" indent="0">
              <a:buNone/>
            </a:pPr>
            <a:endParaRPr lang="en-US" b="1" i="1" dirty="0"/>
          </a:p>
          <a:p>
            <a:pPr marL="0" indent="0">
              <a:buNone/>
            </a:pPr>
            <a:endParaRPr lang="en-US" b="1" i="1" dirty="0"/>
          </a:p>
          <a:p>
            <a:pPr marL="0" indent="0">
              <a:buNone/>
            </a:pPr>
            <a:r>
              <a:rPr lang="en-US" sz="6400" b="1" i="1" dirty="0"/>
              <a:t>May an employee receive hazard pay differentials or environmental differential pay if exposed to COVID-19 through the performance of assigned duties?</a:t>
            </a:r>
          </a:p>
          <a:p>
            <a:pPr marL="0" indent="0">
              <a:buNone/>
            </a:pPr>
            <a:endParaRPr lang="en-US" sz="4800" b="1" i="1" dirty="0"/>
          </a:p>
          <a:p>
            <a:pPr marL="0" indent="0">
              <a:buNone/>
            </a:pPr>
            <a:r>
              <a:rPr lang="en-US" sz="5600" dirty="0"/>
              <a:t>(1) To be eligible for the hazard pay differential, the agency must determine that the employee is exposed to a qualifying hazard through the performance of his or her assigned duties and that the hazardous duty has not been taken into account in the classification of the employee’s position. A hazard pay differential is not payable if safety precautions have reduced the element of hazard to a less than significant level of risk, consistent with generally accepted standards that may be applicable. (See 5 CFR 550.904-550.906 for further information and exceptions.) OPM does not determine when hazard pay differentials must be paid; agencies have the responsibility and are in the best position to determine whether duties performed by employees meet the regulatory requirements for hazard pay. Thus, agency managers, in consultation with occupational safety and health experts, must determine whether an employee is entitled to hazard pay on a case-by-case basis.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6" name="Footer Placeholder 5">
            <a:extLst>
              <a:ext uri="{FF2B5EF4-FFF2-40B4-BE49-F238E27FC236}">
                <a16:creationId xmlns:a16="http://schemas.microsoft.com/office/drawing/2014/main" id="{23095A60-99C6-46D8-972A-504A266AA047}"/>
              </a:ext>
            </a:extLst>
          </p:cNvPr>
          <p:cNvSpPr>
            <a:spLocks noGrp="1"/>
          </p:cNvSpPr>
          <p:nvPr>
            <p:ph type="ftr" sz="quarter" idx="11"/>
          </p:nvPr>
        </p:nvSpPr>
        <p:spPr>
          <a:xfrm>
            <a:off x="804672" y="6227063"/>
            <a:ext cx="10653650" cy="497417"/>
          </a:xfrm>
        </p:spPr>
        <p:txBody>
          <a:bodyPr/>
          <a:lstStyle/>
          <a:p>
            <a:r>
              <a:rPr lang="en-US" sz="1400"/>
              <a:t>Yakima County Human Services Department</a:t>
            </a:r>
            <a:endParaRPr lang="en-US" sz="1100" dirty="0"/>
          </a:p>
        </p:txBody>
      </p:sp>
      <p:sp>
        <p:nvSpPr>
          <p:cNvPr id="7" name="Slide Number Placeholder 6">
            <a:extLst>
              <a:ext uri="{FF2B5EF4-FFF2-40B4-BE49-F238E27FC236}">
                <a16:creationId xmlns:a16="http://schemas.microsoft.com/office/drawing/2014/main" id="{BF98A312-DE3E-4935-BC0D-3EA84A4F9B08}"/>
              </a:ext>
            </a:extLst>
          </p:cNvPr>
          <p:cNvSpPr>
            <a:spLocks noGrp="1"/>
          </p:cNvSpPr>
          <p:nvPr>
            <p:ph type="sldNum" sz="quarter" idx="12"/>
          </p:nvPr>
        </p:nvSpPr>
        <p:spPr/>
        <p:txBody>
          <a:bodyPr/>
          <a:lstStyle/>
          <a:p>
            <a:fld id="{84DA9EAA-90AD-4B7E-A846-0E5A2431AE9D}" type="slidenum">
              <a:rPr lang="en-US" smtClean="0"/>
              <a:t>7</a:t>
            </a:fld>
            <a:endParaRPr lang="en-US"/>
          </a:p>
        </p:txBody>
      </p:sp>
      <p:sp>
        <p:nvSpPr>
          <p:cNvPr id="10" name="Date Placeholder 9">
            <a:extLst>
              <a:ext uri="{FF2B5EF4-FFF2-40B4-BE49-F238E27FC236}">
                <a16:creationId xmlns:a16="http://schemas.microsoft.com/office/drawing/2014/main" id="{6701A1BA-A5E2-4C41-95EC-3975BAE3FFE3}"/>
              </a:ext>
            </a:extLst>
          </p:cNvPr>
          <p:cNvSpPr>
            <a:spLocks noGrp="1"/>
          </p:cNvSpPr>
          <p:nvPr>
            <p:ph type="dt" sz="half" idx="10"/>
          </p:nvPr>
        </p:nvSpPr>
        <p:spPr/>
        <p:txBody>
          <a:bodyPr/>
          <a:lstStyle/>
          <a:p>
            <a:r>
              <a:rPr lang="en-US" dirty="0">
                <a:solidFill>
                  <a:schemeClr val="tx1"/>
                </a:solidFill>
              </a:rPr>
              <a:t>12/6/2021</a:t>
            </a:r>
          </a:p>
        </p:txBody>
      </p:sp>
    </p:spTree>
    <p:extLst>
      <p:ext uri="{BB962C8B-B14F-4D97-AF65-F5344CB8AC3E}">
        <p14:creationId xmlns:p14="http://schemas.microsoft.com/office/powerpoint/2010/main" val="1369741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16340" y="811711"/>
            <a:ext cx="6230857" cy="1230570"/>
          </a:xfrm>
        </p:spPr>
        <p:txBody>
          <a:bodyPr anchor="t">
            <a:normAutofit/>
          </a:bodyPr>
          <a:lstStyle/>
          <a:p>
            <a:pPr algn="l"/>
            <a:r>
              <a:rPr lang="en-US" sz="3600" dirty="0">
                <a:solidFill>
                  <a:schemeClr val="accent1"/>
                </a:solidFill>
              </a:rPr>
              <a:t>Shelter: Overnight Shelter Services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8</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0" indent="0">
              <a:buNone/>
            </a:pPr>
            <a:r>
              <a:rPr lang="en-US" sz="1700" dirty="0"/>
              <a:t>Overnight Shelter means any facility with the primary purpose of providing temporary overnight shelter for persons experiencing homelessness that does not require occupants to sign leases or occupancy agreements. Overnight Shelters provide short-term beds for households.</a:t>
            </a:r>
            <a:endParaRPr lang="en-US" sz="1200" dirty="0"/>
          </a:p>
          <a:p>
            <a:pPr marL="0" indent="0">
              <a:buNone/>
            </a:pPr>
            <a:r>
              <a:rPr lang="en-US" sz="1700" dirty="0"/>
              <a:t>Allowable costs:</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pic>
        <p:nvPicPr>
          <p:cNvPr id="8" name="Picture 7">
            <a:extLst>
              <a:ext uri="{FF2B5EF4-FFF2-40B4-BE49-F238E27FC236}">
                <a16:creationId xmlns:a16="http://schemas.microsoft.com/office/drawing/2014/main" id="{D46906D0-16CA-41C8-B507-6472E3346E3C}"/>
              </a:ext>
            </a:extLst>
          </p:cNvPr>
          <p:cNvPicPr>
            <a:picLocks noChangeAspect="1"/>
          </p:cNvPicPr>
          <p:nvPr/>
        </p:nvPicPr>
        <p:blipFill>
          <a:blip r:embed="rId2"/>
          <a:stretch>
            <a:fillRect/>
          </a:stretch>
        </p:blipFill>
        <p:spPr>
          <a:xfrm>
            <a:off x="2789746" y="3364850"/>
            <a:ext cx="8961897" cy="2731245"/>
          </a:xfrm>
          <a:prstGeom prst="rect">
            <a:avLst/>
          </a:prstGeom>
        </p:spPr>
      </p:pic>
      <p:sp>
        <p:nvSpPr>
          <p:cNvPr id="9" name="Date Placeholder 8">
            <a:extLst>
              <a:ext uri="{FF2B5EF4-FFF2-40B4-BE49-F238E27FC236}">
                <a16:creationId xmlns:a16="http://schemas.microsoft.com/office/drawing/2014/main" id="{762B5384-5BC8-4DA6-A114-5B447D8BC6BC}"/>
              </a:ext>
            </a:extLst>
          </p:cNvPr>
          <p:cNvSpPr>
            <a:spLocks noGrp="1"/>
          </p:cNvSpPr>
          <p:nvPr>
            <p:ph type="dt" sz="half" idx="10"/>
          </p:nvPr>
        </p:nvSpPr>
        <p:spPr>
          <a:xfrm>
            <a:off x="1946584" y="184656"/>
            <a:ext cx="3657600" cy="320040"/>
          </a:xfrm>
        </p:spPr>
        <p:txBody>
          <a:bodyPr/>
          <a:lstStyle/>
          <a:p>
            <a:r>
              <a:rPr lang="en-US" dirty="0">
                <a:solidFill>
                  <a:schemeClr val="tx1"/>
                </a:solidFill>
              </a:rPr>
              <a:t>12/6/2021</a:t>
            </a:r>
          </a:p>
        </p:txBody>
      </p:sp>
      <p:sp>
        <p:nvSpPr>
          <p:cNvPr id="10" name="Footer Placeholder 9">
            <a:extLst>
              <a:ext uri="{FF2B5EF4-FFF2-40B4-BE49-F238E27FC236}">
                <a16:creationId xmlns:a16="http://schemas.microsoft.com/office/drawing/2014/main" id="{9C97BD33-B303-4613-91B5-9D6BB0B53BA5}"/>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2039794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8471990" cy="1230570"/>
          </a:xfrm>
        </p:spPr>
        <p:txBody>
          <a:bodyPr anchor="t">
            <a:normAutofit fontScale="90000"/>
          </a:bodyPr>
          <a:lstStyle/>
          <a:p>
            <a:pPr algn="l"/>
            <a:r>
              <a:rPr lang="en-US" sz="3600" dirty="0">
                <a:solidFill>
                  <a:schemeClr val="accent1"/>
                </a:solidFill>
              </a:rPr>
              <a:t>Rental Assistance: Domestic Violence Rapid Rehousing</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9</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lnSpcReduction="20000"/>
          </a:bodyPr>
          <a:lstStyle/>
          <a:p>
            <a:pPr marL="0" indent="0">
              <a:buNone/>
            </a:pPr>
            <a:r>
              <a:rPr lang="en-US" sz="1700" dirty="0"/>
              <a:t>Rapid Re-Housing assistance is available for persons who are literally homeless according to HUD's definition in Household Eligibility.</a:t>
            </a:r>
          </a:p>
          <a:p>
            <a:pPr marL="0" indent="0">
              <a:buNone/>
            </a:pPr>
            <a:endParaRPr lang="en-US" sz="1200" dirty="0"/>
          </a:p>
          <a:p>
            <a:pPr marL="0" indent="0">
              <a:buNone/>
            </a:pPr>
            <a:r>
              <a:rPr lang="en-US" sz="1700" dirty="0"/>
              <a:t>Allowable costs:</a:t>
            </a:r>
          </a:p>
          <a:p>
            <a:r>
              <a:rPr lang="en-US" sz="1700" dirty="0"/>
              <a:t>Rental Assistance           </a:t>
            </a:r>
          </a:p>
          <a:p>
            <a:r>
              <a:rPr lang="en-US" sz="1700" dirty="0"/>
              <a:t>Rental Arrears</a:t>
            </a:r>
          </a:p>
          <a:p>
            <a:r>
              <a:rPr lang="en-US" sz="1700" dirty="0"/>
              <a:t>Rental Application Fees</a:t>
            </a:r>
          </a:p>
          <a:p>
            <a:r>
              <a:rPr lang="en-US" sz="1700" dirty="0"/>
              <a:t>Security Deposits</a:t>
            </a:r>
          </a:p>
          <a:p>
            <a:r>
              <a:rPr lang="en-US" sz="1700" dirty="0"/>
              <a:t>Last Month's Rent</a:t>
            </a:r>
          </a:p>
          <a:p>
            <a:r>
              <a:rPr lang="en-US" sz="1700" dirty="0"/>
              <a:t>Utility Deposits</a:t>
            </a:r>
          </a:p>
          <a:p>
            <a:r>
              <a:rPr lang="en-US" sz="1700" dirty="0"/>
              <a:t>Utility Payments</a:t>
            </a:r>
          </a:p>
          <a:p>
            <a:r>
              <a:rPr lang="en-US" sz="1700" dirty="0"/>
              <a:t>Moving Costs</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464343" y="3171329"/>
            <a:ext cx="4934492" cy="923330"/>
          </a:xfrm>
          <a:prstGeom prst="rect">
            <a:avLst/>
          </a:prstGeom>
          <a:noFill/>
        </p:spPr>
        <p:txBody>
          <a:bodyPr wrap="none" lIns="91440" tIns="45720" rIns="91440" bIns="45720">
            <a:spAutoFit/>
          </a:bodyPr>
          <a:lstStyle/>
          <a:p>
            <a:pPr algn="ctr"/>
            <a:r>
              <a:rPr lang="en-US" sz="5400" b="0" cap="none" spc="0" dirty="0">
                <a:ln w="0"/>
                <a:solidFill>
                  <a:schemeClr val="accent5">
                    <a:lumMod val="20000"/>
                    <a:lumOff val="80000"/>
                  </a:schemeClr>
                </a:solidFill>
              </a:rPr>
              <a:t>PROJECT TYPE</a:t>
            </a:r>
          </a:p>
        </p:txBody>
      </p:sp>
      <p:sp>
        <p:nvSpPr>
          <p:cNvPr id="8" name="Date Placeholder 7">
            <a:extLst>
              <a:ext uri="{FF2B5EF4-FFF2-40B4-BE49-F238E27FC236}">
                <a16:creationId xmlns:a16="http://schemas.microsoft.com/office/drawing/2014/main" id="{1C52A622-F362-4D90-928B-533293146DC6}"/>
              </a:ext>
            </a:extLst>
          </p:cNvPr>
          <p:cNvSpPr>
            <a:spLocks noGrp="1"/>
          </p:cNvSpPr>
          <p:nvPr>
            <p:ph type="dt" sz="half" idx="10"/>
          </p:nvPr>
        </p:nvSpPr>
        <p:spPr>
          <a:xfrm>
            <a:off x="1946584" y="138112"/>
            <a:ext cx="3657600" cy="320040"/>
          </a:xfrm>
        </p:spPr>
        <p:txBody>
          <a:bodyPr/>
          <a:lstStyle/>
          <a:p>
            <a:r>
              <a:rPr lang="en-US">
                <a:solidFill>
                  <a:schemeClr val="tx1"/>
                </a:solidFill>
              </a:rPr>
              <a:t>12/6/2021</a:t>
            </a:r>
          </a:p>
        </p:txBody>
      </p:sp>
      <p:sp>
        <p:nvSpPr>
          <p:cNvPr id="9" name="Footer Placeholder 8">
            <a:extLst>
              <a:ext uri="{FF2B5EF4-FFF2-40B4-BE49-F238E27FC236}">
                <a16:creationId xmlns:a16="http://schemas.microsoft.com/office/drawing/2014/main" id="{62845729-FBEA-4BBD-A3DF-4A4908BCDECC}"/>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1488638816"/>
      </p:ext>
    </p:extLst>
  </p:cSld>
  <p:clrMapOvr>
    <a:masterClrMapping/>
  </p:clrMapOvr>
</p:sld>
</file>

<file path=ppt/theme/theme1.xml><?xml version="1.0" encoding="utf-8"?>
<a:theme xmlns:a="http://schemas.openxmlformats.org/drawingml/2006/main" name="Atla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1928</TotalTime>
  <Words>1793</Words>
  <Application>Microsoft Office PowerPoint</Application>
  <PresentationFormat>Widescreen</PresentationFormat>
  <Paragraphs>253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Rockwell</vt:lpstr>
      <vt:lpstr>Wingdings</vt:lpstr>
      <vt:lpstr>Atlas</vt:lpstr>
      <vt:lpstr>Homeless Housing and Assistance Program Request for Proposal Informational Session</vt:lpstr>
      <vt:lpstr>RFP Overview</vt:lpstr>
      <vt:lpstr>Eligibility Requirements</vt:lpstr>
      <vt:lpstr>Outreach: Street Outreach</vt:lpstr>
      <vt:lpstr>Outreach: Hygiene Services</vt:lpstr>
      <vt:lpstr>Shelter: Day Shelter Services</vt:lpstr>
      <vt:lpstr>Hazard Pay Guidelines </vt:lpstr>
      <vt:lpstr>Shelter: Overnight Shelter Services</vt:lpstr>
      <vt:lpstr>Rental Assistance: Domestic Violence Rapid Rehousing</vt:lpstr>
      <vt:lpstr>Rental Assistance: Domestic Violence Prevention</vt:lpstr>
      <vt:lpstr>Rental Assistance: Landlord Incentives</vt:lpstr>
      <vt:lpstr>Timeline </vt:lpstr>
      <vt:lpstr>Required Agency Information</vt:lpstr>
      <vt:lpstr>Scope &amp; Goal Alignment </vt:lpstr>
      <vt:lpstr>Project Timeline </vt:lpstr>
      <vt:lpstr>Sustainability Plan </vt:lpstr>
      <vt:lpstr>Funding and Funding Sources</vt:lpstr>
      <vt:lpstr>Funding and Funding Sources (Budget)</vt:lpstr>
      <vt:lpstr>PowerPoint Presentation</vt:lpstr>
      <vt:lpstr>Eligibility</vt:lpstr>
      <vt:lpstr>Fiscal Management</vt:lpstr>
      <vt:lpstr>Frequently Asked Questions</vt:lpstr>
      <vt:lpstr>Frequently Asked Questions</vt:lpstr>
      <vt:lpstr>Additional Questions Can be emailed until 12/10/2021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 Housing and Assistance Program Request for Proposal Informational Session</dc:title>
  <dc:creator>Esther Magasis</dc:creator>
  <cp:lastModifiedBy>Melissa Holm</cp:lastModifiedBy>
  <cp:revision>23</cp:revision>
  <dcterms:created xsi:type="dcterms:W3CDTF">2020-04-17T16:07:30Z</dcterms:created>
  <dcterms:modified xsi:type="dcterms:W3CDTF">2021-12-07T17:16:22Z</dcterms:modified>
</cp:coreProperties>
</file>