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57" r:id="rId3"/>
    <p:sldId id="258" r:id="rId4"/>
    <p:sldId id="259" r:id="rId5"/>
    <p:sldId id="260" r:id="rId6"/>
    <p:sldId id="268" r:id="rId7"/>
    <p:sldId id="261" r:id="rId8"/>
    <p:sldId id="269" r:id="rId9"/>
    <p:sldId id="262" r:id="rId10"/>
    <p:sldId id="270" r:id="rId11"/>
    <p:sldId id="263" r:id="rId12"/>
    <p:sldId id="271" r:id="rId13"/>
    <p:sldId id="267" r:id="rId14"/>
    <p:sldId id="272" r:id="rId15"/>
    <p:sldId id="266" r:id="rId16"/>
    <p:sldId id="273" r:id="rId17"/>
    <p:sldId id="265" r:id="rId18"/>
    <p:sldId id="274" r:id="rId19"/>
    <p:sldId id="26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86" autoAdjust="0"/>
    <p:restoredTop sz="94660"/>
  </p:normalViewPr>
  <p:slideViewPr>
    <p:cSldViewPr snapToGrid="0">
      <p:cViewPr varScale="1">
        <p:scale>
          <a:sx n="86" d="100"/>
          <a:sy n="86" d="100"/>
        </p:scale>
        <p:origin x="408" y="53"/>
      </p:cViewPr>
      <p:guideLst/>
    </p:cSldViewPr>
  </p:slideViewPr>
  <p:notesTextViewPr>
    <p:cViewPr>
      <p:scale>
        <a:sx n="1" d="1"/>
        <a:sy n="1" d="1"/>
      </p:scale>
      <p:origin x="0" y="0"/>
    </p:cViewPr>
  </p:notesTextViewPr>
  <p:sorterViewPr>
    <p:cViewPr>
      <p:scale>
        <a:sx n="100" d="100"/>
        <a:sy n="100" d="100"/>
      </p:scale>
      <p:origin x="0" y="-1032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10C31B-A261-40D1-9684-D9CB55D27141}" type="doc">
      <dgm:prSet loTypeId="urn:microsoft.com/office/officeart/2005/8/layout/default" loCatId="list" qsTypeId="urn:microsoft.com/office/officeart/2005/8/quickstyle/simple2" qsCatId="simple" csTypeId="urn:microsoft.com/office/officeart/2005/8/colors/colorful2" csCatId="colorful" phldr="1"/>
      <dgm:spPr/>
      <dgm:t>
        <a:bodyPr/>
        <a:lstStyle/>
        <a:p>
          <a:endParaRPr lang="en-US"/>
        </a:p>
      </dgm:t>
    </dgm:pt>
    <dgm:pt modelId="{9B684487-F000-4720-9C93-1F196E5814BA}">
      <dgm:prSet/>
      <dgm:spPr/>
      <dgm:t>
        <a:bodyPr/>
        <a:lstStyle/>
        <a:p>
          <a:r>
            <a:rPr lang="en-US" dirty="0"/>
            <a:t>5-Year Plan Goals</a:t>
          </a:r>
        </a:p>
      </dgm:t>
    </dgm:pt>
    <dgm:pt modelId="{62A0D5E5-C843-4B2D-AC06-01D9A01C4801}" type="parTrans" cxnId="{44A04D99-1227-4353-B08E-C8F310FC9C40}">
      <dgm:prSet/>
      <dgm:spPr/>
      <dgm:t>
        <a:bodyPr/>
        <a:lstStyle/>
        <a:p>
          <a:endParaRPr lang="en-US"/>
        </a:p>
      </dgm:t>
    </dgm:pt>
    <dgm:pt modelId="{05F966A2-1B0F-48B0-AB01-B66904C581A8}" type="sibTrans" cxnId="{44A04D99-1227-4353-B08E-C8F310FC9C40}">
      <dgm:prSet/>
      <dgm:spPr/>
      <dgm:t>
        <a:bodyPr/>
        <a:lstStyle/>
        <a:p>
          <a:endParaRPr lang="en-US"/>
        </a:p>
      </dgm:t>
    </dgm:pt>
    <dgm:pt modelId="{F5D9694B-5BA5-467C-AAFF-ABA2EBB58C46}">
      <dgm:prSet/>
      <dgm:spPr/>
      <dgm:t>
        <a:bodyPr/>
        <a:lstStyle/>
        <a:p>
          <a:r>
            <a:rPr lang="en-US"/>
            <a:t>Project Type Categories</a:t>
          </a:r>
        </a:p>
      </dgm:t>
    </dgm:pt>
    <dgm:pt modelId="{73EC9DC6-F9CC-4565-8B44-3627630447F3}" type="parTrans" cxnId="{2D5424A6-AE3A-42C7-A755-2FD986F3FACA}">
      <dgm:prSet/>
      <dgm:spPr/>
      <dgm:t>
        <a:bodyPr/>
        <a:lstStyle/>
        <a:p>
          <a:endParaRPr lang="en-US"/>
        </a:p>
      </dgm:t>
    </dgm:pt>
    <dgm:pt modelId="{CAEB377A-D929-4F7E-8CD7-5AA13CC67F8F}" type="sibTrans" cxnId="{2D5424A6-AE3A-42C7-A755-2FD986F3FACA}">
      <dgm:prSet/>
      <dgm:spPr/>
      <dgm:t>
        <a:bodyPr/>
        <a:lstStyle/>
        <a:p>
          <a:endParaRPr lang="en-US"/>
        </a:p>
      </dgm:t>
    </dgm:pt>
    <dgm:pt modelId="{49B448C4-D9DB-4575-9DF5-B1F1BBAA2D8B}">
      <dgm:prSet/>
      <dgm:spPr/>
      <dgm:t>
        <a:bodyPr/>
        <a:lstStyle/>
        <a:p>
          <a:r>
            <a:rPr lang="en-US"/>
            <a:t>Funding</a:t>
          </a:r>
        </a:p>
      </dgm:t>
    </dgm:pt>
    <dgm:pt modelId="{743294D0-C6FD-40BD-8DDB-C7B35E43494A}" type="parTrans" cxnId="{27A871B9-52AC-4C0B-9DCD-645D729D85C4}">
      <dgm:prSet/>
      <dgm:spPr/>
      <dgm:t>
        <a:bodyPr/>
        <a:lstStyle/>
        <a:p>
          <a:endParaRPr lang="en-US"/>
        </a:p>
      </dgm:t>
    </dgm:pt>
    <dgm:pt modelId="{B03E4C6F-7E95-462C-B754-B13D0E7ED0E2}" type="sibTrans" cxnId="{27A871B9-52AC-4C0B-9DCD-645D729D85C4}">
      <dgm:prSet/>
      <dgm:spPr/>
      <dgm:t>
        <a:bodyPr/>
        <a:lstStyle/>
        <a:p>
          <a:endParaRPr lang="en-US"/>
        </a:p>
      </dgm:t>
    </dgm:pt>
    <dgm:pt modelId="{AEBD2F26-77DD-437D-A3B4-8C8358E8A7DE}">
      <dgm:prSet/>
      <dgm:spPr/>
      <dgm:t>
        <a:bodyPr/>
        <a:lstStyle/>
        <a:p>
          <a:r>
            <a:rPr lang="en-US"/>
            <a:t>Timeline</a:t>
          </a:r>
        </a:p>
      </dgm:t>
    </dgm:pt>
    <dgm:pt modelId="{79F569BB-8149-41A1-8AFA-98557E9CC252}" type="parTrans" cxnId="{9A0F9103-DB4F-4BC0-BF00-26101C0BF237}">
      <dgm:prSet/>
      <dgm:spPr/>
      <dgm:t>
        <a:bodyPr/>
        <a:lstStyle/>
        <a:p>
          <a:endParaRPr lang="en-US"/>
        </a:p>
      </dgm:t>
    </dgm:pt>
    <dgm:pt modelId="{E9B3DC1A-97DA-4641-932A-038630066F86}" type="sibTrans" cxnId="{9A0F9103-DB4F-4BC0-BF00-26101C0BF237}">
      <dgm:prSet/>
      <dgm:spPr/>
      <dgm:t>
        <a:bodyPr/>
        <a:lstStyle/>
        <a:p>
          <a:endParaRPr lang="en-US"/>
        </a:p>
      </dgm:t>
    </dgm:pt>
    <dgm:pt modelId="{92B484E3-866B-4D17-B37E-063D974EAB67}">
      <dgm:prSet/>
      <dgm:spPr/>
      <dgm:t>
        <a:bodyPr/>
        <a:lstStyle/>
        <a:p>
          <a:r>
            <a:rPr lang="en-US"/>
            <a:t>Results-Based Accountability</a:t>
          </a:r>
        </a:p>
      </dgm:t>
    </dgm:pt>
    <dgm:pt modelId="{D5EC61EA-2D75-4AA1-8F98-81FC76165379}" type="parTrans" cxnId="{BE0906D5-1757-4919-BADE-DB34377CE07B}">
      <dgm:prSet/>
      <dgm:spPr/>
      <dgm:t>
        <a:bodyPr/>
        <a:lstStyle/>
        <a:p>
          <a:endParaRPr lang="en-US"/>
        </a:p>
      </dgm:t>
    </dgm:pt>
    <dgm:pt modelId="{01090691-998C-49BE-85D0-FC884F9B34B3}" type="sibTrans" cxnId="{BE0906D5-1757-4919-BADE-DB34377CE07B}">
      <dgm:prSet/>
      <dgm:spPr/>
      <dgm:t>
        <a:bodyPr/>
        <a:lstStyle/>
        <a:p>
          <a:endParaRPr lang="en-US"/>
        </a:p>
      </dgm:t>
    </dgm:pt>
    <dgm:pt modelId="{3ABD8DB5-BBE5-49D5-97A7-B407A6A383D2}" type="pres">
      <dgm:prSet presAssocID="{DB10C31B-A261-40D1-9684-D9CB55D27141}" presName="diagram" presStyleCnt="0">
        <dgm:presLayoutVars>
          <dgm:dir/>
          <dgm:resizeHandles val="exact"/>
        </dgm:presLayoutVars>
      </dgm:prSet>
      <dgm:spPr/>
    </dgm:pt>
    <dgm:pt modelId="{65D60F31-CD66-447E-827B-49B294C73543}" type="pres">
      <dgm:prSet presAssocID="{9B684487-F000-4720-9C93-1F196E5814BA}" presName="node" presStyleLbl="node1" presStyleIdx="0" presStyleCnt="5">
        <dgm:presLayoutVars>
          <dgm:bulletEnabled val="1"/>
        </dgm:presLayoutVars>
      </dgm:prSet>
      <dgm:spPr/>
    </dgm:pt>
    <dgm:pt modelId="{EE8A8B34-33AC-47C4-95E5-4715A600574F}" type="pres">
      <dgm:prSet presAssocID="{05F966A2-1B0F-48B0-AB01-B66904C581A8}" presName="sibTrans" presStyleCnt="0"/>
      <dgm:spPr/>
    </dgm:pt>
    <dgm:pt modelId="{C7DDADF4-D554-444D-8EAD-7B2E080A4E2E}" type="pres">
      <dgm:prSet presAssocID="{F5D9694B-5BA5-467C-AAFF-ABA2EBB58C46}" presName="node" presStyleLbl="node1" presStyleIdx="1" presStyleCnt="5">
        <dgm:presLayoutVars>
          <dgm:bulletEnabled val="1"/>
        </dgm:presLayoutVars>
      </dgm:prSet>
      <dgm:spPr/>
    </dgm:pt>
    <dgm:pt modelId="{8EB700A4-A2D8-458B-87F1-CFFBEB4F21CD}" type="pres">
      <dgm:prSet presAssocID="{CAEB377A-D929-4F7E-8CD7-5AA13CC67F8F}" presName="sibTrans" presStyleCnt="0"/>
      <dgm:spPr/>
    </dgm:pt>
    <dgm:pt modelId="{3936203B-0677-4F9D-B410-781F851BF0EE}" type="pres">
      <dgm:prSet presAssocID="{49B448C4-D9DB-4575-9DF5-B1F1BBAA2D8B}" presName="node" presStyleLbl="node1" presStyleIdx="2" presStyleCnt="5">
        <dgm:presLayoutVars>
          <dgm:bulletEnabled val="1"/>
        </dgm:presLayoutVars>
      </dgm:prSet>
      <dgm:spPr/>
    </dgm:pt>
    <dgm:pt modelId="{3B3251AF-CED9-4D88-950A-0AD5834DC569}" type="pres">
      <dgm:prSet presAssocID="{B03E4C6F-7E95-462C-B754-B13D0E7ED0E2}" presName="sibTrans" presStyleCnt="0"/>
      <dgm:spPr/>
    </dgm:pt>
    <dgm:pt modelId="{95FF63DE-51E1-43DB-A230-31F41BCDF1DE}" type="pres">
      <dgm:prSet presAssocID="{AEBD2F26-77DD-437D-A3B4-8C8358E8A7DE}" presName="node" presStyleLbl="node1" presStyleIdx="3" presStyleCnt="5">
        <dgm:presLayoutVars>
          <dgm:bulletEnabled val="1"/>
        </dgm:presLayoutVars>
      </dgm:prSet>
      <dgm:spPr/>
    </dgm:pt>
    <dgm:pt modelId="{2055D59B-D22A-43D1-A2E0-503D159BB648}" type="pres">
      <dgm:prSet presAssocID="{E9B3DC1A-97DA-4641-932A-038630066F86}" presName="sibTrans" presStyleCnt="0"/>
      <dgm:spPr/>
    </dgm:pt>
    <dgm:pt modelId="{35C5882B-CE2E-43C2-A98C-891CA2FE0EF7}" type="pres">
      <dgm:prSet presAssocID="{92B484E3-866B-4D17-B37E-063D974EAB67}" presName="node" presStyleLbl="node1" presStyleIdx="4" presStyleCnt="5">
        <dgm:presLayoutVars>
          <dgm:bulletEnabled val="1"/>
        </dgm:presLayoutVars>
      </dgm:prSet>
      <dgm:spPr/>
    </dgm:pt>
  </dgm:ptLst>
  <dgm:cxnLst>
    <dgm:cxn modelId="{9A0F9103-DB4F-4BC0-BF00-26101C0BF237}" srcId="{DB10C31B-A261-40D1-9684-D9CB55D27141}" destId="{AEBD2F26-77DD-437D-A3B4-8C8358E8A7DE}" srcOrd="3" destOrd="0" parTransId="{79F569BB-8149-41A1-8AFA-98557E9CC252}" sibTransId="{E9B3DC1A-97DA-4641-932A-038630066F86}"/>
    <dgm:cxn modelId="{D775741B-746F-41C2-AFA3-3E52F4D64955}" type="presOf" srcId="{92B484E3-866B-4D17-B37E-063D974EAB67}" destId="{35C5882B-CE2E-43C2-A98C-891CA2FE0EF7}" srcOrd="0" destOrd="0" presId="urn:microsoft.com/office/officeart/2005/8/layout/default"/>
    <dgm:cxn modelId="{4F819127-B606-4FBB-84DB-39BE2764F6BC}" type="presOf" srcId="{49B448C4-D9DB-4575-9DF5-B1F1BBAA2D8B}" destId="{3936203B-0677-4F9D-B410-781F851BF0EE}" srcOrd="0" destOrd="0" presId="urn:microsoft.com/office/officeart/2005/8/layout/default"/>
    <dgm:cxn modelId="{D152B972-0649-4FC0-A132-A1E7499555FB}" type="presOf" srcId="{9B684487-F000-4720-9C93-1F196E5814BA}" destId="{65D60F31-CD66-447E-827B-49B294C73543}" srcOrd="0" destOrd="0" presId="urn:microsoft.com/office/officeart/2005/8/layout/default"/>
    <dgm:cxn modelId="{6780A879-6B17-4F88-B7AD-B4C7DFA97FBC}" type="presOf" srcId="{DB10C31B-A261-40D1-9684-D9CB55D27141}" destId="{3ABD8DB5-BBE5-49D5-97A7-B407A6A383D2}" srcOrd="0" destOrd="0" presId="urn:microsoft.com/office/officeart/2005/8/layout/default"/>
    <dgm:cxn modelId="{21595586-707E-4365-8C3E-03B872789292}" type="presOf" srcId="{F5D9694B-5BA5-467C-AAFF-ABA2EBB58C46}" destId="{C7DDADF4-D554-444D-8EAD-7B2E080A4E2E}" srcOrd="0" destOrd="0" presId="urn:microsoft.com/office/officeart/2005/8/layout/default"/>
    <dgm:cxn modelId="{44A04D99-1227-4353-B08E-C8F310FC9C40}" srcId="{DB10C31B-A261-40D1-9684-D9CB55D27141}" destId="{9B684487-F000-4720-9C93-1F196E5814BA}" srcOrd="0" destOrd="0" parTransId="{62A0D5E5-C843-4B2D-AC06-01D9A01C4801}" sibTransId="{05F966A2-1B0F-48B0-AB01-B66904C581A8}"/>
    <dgm:cxn modelId="{2D5424A6-AE3A-42C7-A755-2FD986F3FACA}" srcId="{DB10C31B-A261-40D1-9684-D9CB55D27141}" destId="{F5D9694B-5BA5-467C-AAFF-ABA2EBB58C46}" srcOrd="1" destOrd="0" parTransId="{73EC9DC6-F9CC-4565-8B44-3627630447F3}" sibTransId="{CAEB377A-D929-4F7E-8CD7-5AA13CC67F8F}"/>
    <dgm:cxn modelId="{27A871B9-52AC-4C0B-9DCD-645D729D85C4}" srcId="{DB10C31B-A261-40D1-9684-D9CB55D27141}" destId="{49B448C4-D9DB-4575-9DF5-B1F1BBAA2D8B}" srcOrd="2" destOrd="0" parTransId="{743294D0-C6FD-40BD-8DDB-C7B35E43494A}" sibTransId="{B03E4C6F-7E95-462C-B754-B13D0E7ED0E2}"/>
    <dgm:cxn modelId="{BE0906D5-1757-4919-BADE-DB34377CE07B}" srcId="{DB10C31B-A261-40D1-9684-D9CB55D27141}" destId="{92B484E3-866B-4D17-B37E-063D974EAB67}" srcOrd="4" destOrd="0" parTransId="{D5EC61EA-2D75-4AA1-8F98-81FC76165379}" sibTransId="{01090691-998C-49BE-85D0-FC884F9B34B3}"/>
    <dgm:cxn modelId="{560B50FC-E864-4D06-B9D1-25E9A9A49E9C}" type="presOf" srcId="{AEBD2F26-77DD-437D-A3B4-8C8358E8A7DE}" destId="{95FF63DE-51E1-43DB-A230-31F41BCDF1DE}" srcOrd="0" destOrd="0" presId="urn:microsoft.com/office/officeart/2005/8/layout/default"/>
    <dgm:cxn modelId="{E84514A5-9A01-4C36-8EE5-83769D7150DA}" type="presParOf" srcId="{3ABD8DB5-BBE5-49D5-97A7-B407A6A383D2}" destId="{65D60F31-CD66-447E-827B-49B294C73543}" srcOrd="0" destOrd="0" presId="urn:microsoft.com/office/officeart/2005/8/layout/default"/>
    <dgm:cxn modelId="{395EDFBE-56A5-46DE-ACA8-CC86225C431C}" type="presParOf" srcId="{3ABD8DB5-BBE5-49D5-97A7-B407A6A383D2}" destId="{EE8A8B34-33AC-47C4-95E5-4715A600574F}" srcOrd="1" destOrd="0" presId="urn:microsoft.com/office/officeart/2005/8/layout/default"/>
    <dgm:cxn modelId="{7DCF7D4D-644B-484A-AEA5-158FFF0EEAA1}" type="presParOf" srcId="{3ABD8DB5-BBE5-49D5-97A7-B407A6A383D2}" destId="{C7DDADF4-D554-444D-8EAD-7B2E080A4E2E}" srcOrd="2" destOrd="0" presId="urn:microsoft.com/office/officeart/2005/8/layout/default"/>
    <dgm:cxn modelId="{036750E1-1AA0-4E97-A202-C0CB5BA7FA40}" type="presParOf" srcId="{3ABD8DB5-BBE5-49D5-97A7-B407A6A383D2}" destId="{8EB700A4-A2D8-458B-87F1-CFFBEB4F21CD}" srcOrd="3" destOrd="0" presId="urn:microsoft.com/office/officeart/2005/8/layout/default"/>
    <dgm:cxn modelId="{6B3A89A7-8DF7-4070-BC14-EA317AD862D3}" type="presParOf" srcId="{3ABD8DB5-BBE5-49D5-97A7-B407A6A383D2}" destId="{3936203B-0677-4F9D-B410-781F851BF0EE}" srcOrd="4" destOrd="0" presId="urn:microsoft.com/office/officeart/2005/8/layout/default"/>
    <dgm:cxn modelId="{C75E9DFD-AE38-45C5-99DA-1BBB47CA6BF9}" type="presParOf" srcId="{3ABD8DB5-BBE5-49D5-97A7-B407A6A383D2}" destId="{3B3251AF-CED9-4D88-950A-0AD5834DC569}" srcOrd="5" destOrd="0" presId="urn:microsoft.com/office/officeart/2005/8/layout/default"/>
    <dgm:cxn modelId="{02D0B6C7-BF99-419F-BC29-2C37BE4CD42B}" type="presParOf" srcId="{3ABD8DB5-BBE5-49D5-97A7-B407A6A383D2}" destId="{95FF63DE-51E1-43DB-A230-31F41BCDF1DE}" srcOrd="6" destOrd="0" presId="urn:microsoft.com/office/officeart/2005/8/layout/default"/>
    <dgm:cxn modelId="{B583F5E9-1D01-4791-AA55-A8CC9AA2C3FD}" type="presParOf" srcId="{3ABD8DB5-BBE5-49D5-97A7-B407A6A383D2}" destId="{2055D59B-D22A-43D1-A2E0-503D159BB648}" srcOrd="7" destOrd="0" presId="urn:microsoft.com/office/officeart/2005/8/layout/default"/>
    <dgm:cxn modelId="{2793AB30-A2F4-4AB2-BBE6-1D2E93C211A6}" type="presParOf" srcId="{3ABD8DB5-BBE5-49D5-97A7-B407A6A383D2}" destId="{35C5882B-CE2E-43C2-A98C-891CA2FE0EF7}"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BA1339-0D67-43FD-B223-9151E3584FEE}" type="doc">
      <dgm:prSet loTypeId="urn:microsoft.com/office/officeart/2005/8/layout/vList2" loCatId="list" qsTypeId="urn:microsoft.com/office/officeart/2005/8/quickstyle/simple2" qsCatId="simple" csTypeId="urn:microsoft.com/office/officeart/2005/8/colors/colorful2" csCatId="colorful"/>
      <dgm:spPr/>
      <dgm:t>
        <a:bodyPr/>
        <a:lstStyle/>
        <a:p>
          <a:endParaRPr lang="en-US"/>
        </a:p>
      </dgm:t>
    </dgm:pt>
    <dgm:pt modelId="{F1C3361E-D761-4EAB-92E5-23F64E99D4CD}">
      <dgm:prSet/>
      <dgm:spPr/>
      <dgm:t>
        <a:bodyPr/>
        <a:lstStyle/>
        <a:p>
          <a:r>
            <a:rPr lang="en-US"/>
            <a:t>General Eligibility</a:t>
          </a:r>
        </a:p>
      </dgm:t>
    </dgm:pt>
    <dgm:pt modelId="{18BC8F7D-0416-4139-8DD8-AC3C9D507885}" type="parTrans" cxnId="{D520F84E-7E4A-472F-951C-D823913DE917}">
      <dgm:prSet/>
      <dgm:spPr/>
      <dgm:t>
        <a:bodyPr/>
        <a:lstStyle/>
        <a:p>
          <a:endParaRPr lang="en-US"/>
        </a:p>
      </dgm:t>
    </dgm:pt>
    <dgm:pt modelId="{0247D2A1-998F-4E57-AD39-8E59807819C6}" type="sibTrans" cxnId="{D520F84E-7E4A-472F-951C-D823913DE917}">
      <dgm:prSet/>
      <dgm:spPr/>
      <dgm:t>
        <a:bodyPr/>
        <a:lstStyle/>
        <a:p>
          <a:endParaRPr lang="en-US"/>
        </a:p>
      </dgm:t>
    </dgm:pt>
    <dgm:pt modelId="{6983911E-B711-481E-82A8-1C66BF2BC9D1}">
      <dgm:prSet/>
      <dgm:spPr/>
      <dgm:t>
        <a:bodyPr/>
        <a:lstStyle/>
        <a:p>
          <a:r>
            <a:rPr lang="en-US"/>
            <a:t>Program Type</a:t>
          </a:r>
        </a:p>
      </dgm:t>
    </dgm:pt>
    <dgm:pt modelId="{521FB19D-1354-4176-ABE2-CE378D841F28}" type="parTrans" cxnId="{9D59F6F3-1AC2-46C2-8573-18B5658E73E0}">
      <dgm:prSet/>
      <dgm:spPr/>
      <dgm:t>
        <a:bodyPr/>
        <a:lstStyle/>
        <a:p>
          <a:endParaRPr lang="en-US"/>
        </a:p>
      </dgm:t>
    </dgm:pt>
    <dgm:pt modelId="{7B35DF2A-40C0-4D29-A115-BF3A8B481F42}" type="sibTrans" cxnId="{9D59F6F3-1AC2-46C2-8573-18B5658E73E0}">
      <dgm:prSet/>
      <dgm:spPr/>
      <dgm:t>
        <a:bodyPr/>
        <a:lstStyle/>
        <a:p>
          <a:endParaRPr lang="en-US"/>
        </a:p>
      </dgm:t>
    </dgm:pt>
    <dgm:pt modelId="{BC21EA0B-74BF-4511-A40E-3AE7B4754372}">
      <dgm:prSet/>
      <dgm:spPr/>
      <dgm:t>
        <a:bodyPr/>
        <a:lstStyle/>
        <a:p>
          <a:r>
            <a:rPr lang="en-US"/>
            <a:t>Alignment with 5-Year Plan</a:t>
          </a:r>
        </a:p>
      </dgm:t>
    </dgm:pt>
    <dgm:pt modelId="{9173EDE3-BBC5-4A03-BAA5-8C694B3C9634}" type="parTrans" cxnId="{6F0F172F-0636-4637-A414-F025417588A5}">
      <dgm:prSet/>
      <dgm:spPr/>
      <dgm:t>
        <a:bodyPr/>
        <a:lstStyle/>
        <a:p>
          <a:endParaRPr lang="en-US"/>
        </a:p>
      </dgm:t>
    </dgm:pt>
    <dgm:pt modelId="{0CC4DDF2-474A-472B-A193-828E46138939}" type="sibTrans" cxnId="{6F0F172F-0636-4637-A414-F025417588A5}">
      <dgm:prSet/>
      <dgm:spPr/>
      <dgm:t>
        <a:bodyPr/>
        <a:lstStyle/>
        <a:p>
          <a:endParaRPr lang="en-US"/>
        </a:p>
      </dgm:t>
    </dgm:pt>
    <dgm:pt modelId="{9A8555B1-2E96-45BF-B48E-2DE06776C960}">
      <dgm:prSet/>
      <dgm:spPr/>
      <dgm:t>
        <a:bodyPr/>
        <a:lstStyle/>
        <a:p>
          <a:r>
            <a:rPr lang="en-US"/>
            <a:t>Adherence to State and Federal Anti-Discrimination Laws</a:t>
          </a:r>
        </a:p>
      </dgm:t>
    </dgm:pt>
    <dgm:pt modelId="{A715CD7D-CA4B-46FF-89D9-4590289C775C}" type="parTrans" cxnId="{5BF8AC35-29CF-4873-93AC-85F2A6896B9A}">
      <dgm:prSet/>
      <dgm:spPr/>
      <dgm:t>
        <a:bodyPr/>
        <a:lstStyle/>
        <a:p>
          <a:endParaRPr lang="en-US"/>
        </a:p>
      </dgm:t>
    </dgm:pt>
    <dgm:pt modelId="{9130723C-EE06-4C55-96BB-C404A45930AA}" type="sibTrans" cxnId="{5BF8AC35-29CF-4873-93AC-85F2A6896B9A}">
      <dgm:prSet/>
      <dgm:spPr/>
      <dgm:t>
        <a:bodyPr/>
        <a:lstStyle/>
        <a:p>
          <a:endParaRPr lang="en-US"/>
        </a:p>
      </dgm:t>
    </dgm:pt>
    <dgm:pt modelId="{63C8B561-F2D0-4844-9C9D-2B8FB686186B}">
      <dgm:prSet/>
      <dgm:spPr/>
      <dgm:t>
        <a:bodyPr/>
        <a:lstStyle/>
        <a:p>
          <a:r>
            <a:rPr lang="en-US"/>
            <a:t>Participation in HMIS and Coordinated Entry</a:t>
          </a:r>
        </a:p>
      </dgm:t>
    </dgm:pt>
    <dgm:pt modelId="{F849758F-92E3-40C4-B684-9160919C4CA9}" type="parTrans" cxnId="{55D16814-D88C-4F0A-972B-112C39FF67DB}">
      <dgm:prSet/>
      <dgm:spPr/>
      <dgm:t>
        <a:bodyPr/>
        <a:lstStyle/>
        <a:p>
          <a:endParaRPr lang="en-US"/>
        </a:p>
      </dgm:t>
    </dgm:pt>
    <dgm:pt modelId="{D58B0FCC-E407-4FA3-80F5-712E249C5CDA}" type="sibTrans" cxnId="{55D16814-D88C-4F0A-972B-112C39FF67DB}">
      <dgm:prSet/>
      <dgm:spPr/>
      <dgm:t>
        <a:bodyPr/>
        <a:lstStyle/>
        <a:p>
          <a:endParaRPr lang="en-US"/>
        </a:p>
      </dgm:t>
    </dgm:pt>
    <dgm:pt modelId="{83A2E158-98BD-410C-8E74-08DCF86B728F}">
      <dgm:prSet/>
      <dgm:spPr/>
      <dgm:t>
        <a:bodyPr/>
        <a:lstStyle/>
        <a:p>
          <a:r>
            <a:rPr lang="en-US"/>
            <a:t>CHG Eligibility</a:t>
          </a:r>
        </a:p>
      </dgm:t>
    </dgm:pt>
    <dgm:pt modelId="{7AE142D0-AD29-46E6-AB09-2C69C57F852D}" type="parTrans" cxnId="{FAC81DC0-A2AF-402F-8BC7-CC024AE28E66}">
      <dgm:prSet/>
      <dgm:spPr/>
      <dgm:t>
        <a:bodyPr/>
        <a:lstStyle/>
        <a:p>
          <a:endParaRPr lang="en-US"/>
        </a:p>
      </dgm:t>
    </dgm:pt>
    <dgm:pt modelId="{EAA17FA4-D383-49A5-ACD6-5C2B43344792}" type="sibTrans" cxnId="{FAC81DC0-A2AF-402F-8BC7-CC024AE28E66}">
      <dgm:prSet/>
      <dgm:spPr/>
      <dgm:t>
        <a:bodyPr/>
        <a:lstStyle/>
        <a:p>
          <a:endParaRPr lang="en-US"/>
        </a:p>
      </dgm:t>
    </dgm:pt>
    <dgm:pt modelId="{DD42E340-C0B1-431B-925A-3014675CFFD9}">
      <dgm:prSet/>
      <dgm:spPr/>
      <dgm:t>
        <a:bodyPr/>
        <a:lstStyle/>
        <a:p>
          <a:r>
            <a:rPr lang="en-US"/>
            <a:t>Participation in Trainings</a:t>
          </a:r>
        </a:p>
      </dgm:t>
    </dgm:pt>
    <dgm:pt modelId="{87AC3488-CCEC-42AF-B4B9-BF4C8C0F23C8}" type="parTrans" cxnId="{FA839A91-F13A-4C8C-827C-E5A6128CBA1D}">
      <dgm:prSet/>
      <dgm:spPr/>
      <dgm:t>
        <a:bodyPr/>
        <a:lstStyle/>
        <a:p>
          <a:endParaRPr lang="en-US"/>
        </a:p>
      </dgm:t>
    </dgm:pt>
    <dgm:pt modelId="{FE29E728-E2FA-4F6E-B3EA-C6F9530D3F5A}" type="sibTrans" cxnId="{FA839A91-F13A-4C8C-827C-E5A6128CBA1D}">
      <dgm:prSet/>
      <dgm:spPr/>
      <dgm:t>
        <a:bodyPr/>
        <a:lstStyle/>
        <a:p>
          <a:endParaRPr lang="en-US"/>
        </a:p>
      </dgm:t>
    </dgm:pt>
    <dgm:pt modelId="{90C6D965-4664-46ED-8C1C-B965008F7831}">
      <dgm:prSet/>
      <dgm:spPr/>
      <dgm:t>
        <a:bodyPr/>
        <a:lstStyle/>
        <a:p>
          <a:r>
            <a:rPr lang="en-US"/>
            <a:t>Low Barrier Program Eligibility</a:t>
          </a:r>
        </a:p>
      </dgm:t>
    </dgm:pt>
    <dgm:pt modelId="{4826818E-C40F-42B6-A9D4-47A860BDF623}" type="parTrans" cxnId="{0A65F3B8-899E-454D-86D3-93DECCC08365}">
      <dgm:prSet/>
      <dgm:spPr/>
      <dgm:t>
        <a:bodyPr/>
        <a:lstStyle/>
        <a:p>
          <a:endParaRPr lang="en-US"/>
        </a:p>
      </dgm:t>
    </dgm:pt>
    <dgm:pt modelId="{96107944-C807-4C18-9830-3C858F2E9740}" type="sibTrans" cxnId="{0A65F3B8-899E-454D-86D3-93DECCC08365}">
      <dgm:prSet/>
      <dgm:spPr/>
      <dgm:t>
        <a:bodyPr/>
        <a:lstStyle/>
        <a:p>
          <a:endParaRPr lang="en-US"/>
        </a:p>
      </dgm:t>
    </dgm:pt>
    <dgm:pt modelId="{01543A1E-7E15-4EC1-AEAD-87ECDBDCCD73}">
      <dgm:prSet/>
      <dgm:spPr/>
      <dgm:t>
        <a:bodyPr/>
        <a:lstStyle/>
        <a:p>
          <a:r>
            <a:rPr lang="en-US"/>
            <a:t>Low Barrier Requirements</a:t>
          </a:r>
        </a:p>
      </dgm:t>
    </dgm:pt>
    <dgm:pt modelId="{FDA934DC-7BEC-45C1-AEB9-835043A7CE76}" type="parTrans" cxnId="{B7ABC521-CC3E-4530-89F4-E39FCE5B5B70}">
      <dgm:prSet/>
      <dgm:spPr/>
      <dgm:t>
        <a:bodyPr/>
        <a:lstStyle/>
        <a:p>
          <a:endParaRPr lang="en-US"/>
        </a:p>
      </dgm:t>
    </dgm:pt>
    <dgm:pt modelId="{BB16205B-C317-4017-9CF1-1050DBC95B17}" type="sibTrans" cxnId="{B7ABC521-CC3E-4530-89F4-E39FCE5B5B70}">
      <dgm:prSet/>
      <dgm:spPr/>
      <dgm:t>
        <a:bodyPr/>
        <a:lstStyle/>
        <a:p>
          <a:endParaRPr lang="en-US"/>
        </a:p>
      </dgm:t>
    </dgm:pt>
    <dgm:pt modelId="{1E40A47B-8A61-4032-B706-83652BF3E5F2}" type="pres">
      <dgm:prSet presAssocID="{0DBA1339-0D67-43FD-B223-9151E3584FEE}" presName="linear" presStyleCnt="0">
        <dgm:presLayoutVars>
          <dgm:animLvl val="lvl"/>
          <dgm:resizeHandles val="exact"/>
        </dgm:presLayoutVars>
      </dgm:prSet>
      <dgm:spPr/>
    </dgm:pt>
    <dgm:pt modelId="{DCB759B9-D148-424E-A83B-A8227D48EE9F}" type="pres">
      <dgm:prSet presAssocID="{F1C3361E-D761-4EAB-92E5-23F64E99D4CD}" presName="parentText" presStyleLbl="node1" presStyleIdx="0" presStyleCnt="3">
        <dgm:presLayoutVars>
          <dgm:chMax val="0"/>
          <dgm:bulletEnabled val="1"/>
        </dgm:presLayoutVars>
      </dgm:prSet>
      <dgm:spPr/>
    </dgm:pt>
    <dgm:pt modelId="{372D1DEA-539E-4835-B84E-0364518D81A0}" type="pres">
      <dgm:prSet presAssocID="{F1C3361E-D761-4EAB-92E5-23F64E99D4CD}" presName="childText" presStyleLbl="revTx" presStyleIdx="0" presStyleCnt="3">
        <dgm:presLayoutVars>
          <dgm:bulletEnabled val="1"/>
        </dgm:presLayoutVars>
      </dgm:prSet>
      <dgm:spPr/>
    </dgm:pt>
    <dgm:pt modelId="{0F6AF8E5-1BCB-46E8-B152-E3900C8BB560}" type="pres">
      <dgm:prSet presAssocID="{83A2E158-98BD-410C-8E74-08DCF86B728F}" presName="parentText" presStyleLbl="node1" presStyleIdx="1" presStyleCnt="3">
        <dgm:presLayoutVars>
          <dgm:chMax val="0"/>
          <dgm:bulletEnabled val="1"/>
        </dgm:presLayoutVars>
      </dgm:prSet>
      <dgm:spPr/>
    </dgm:pt>
    <dgm:pt modelId="{AC1F790C-1198-46FE-9736-1D81C1DE0A85}" type="pres">
      <dgm:prSet presAssocID="{83A2E158-98BD-410C-8E74-08DCF86B728F}" presName="childText" presStyleLbl="revTx" presStyleIdx="1" presStyleCnt="3">
        <dgm:presLayoutVars>
          <dgm:bulletEnabled val="1"/>
        </dgm:presLayoutVars>
      </dgm:prSet>
      <dgm:spPr/>
    </dgm:pt>
    <dgm:pt modelId="{CABD2B50-C9A5-46A9-ACE7-E16E27022C19}" type="pres">
      <dgm:prSet presAssocID="{90C6D965-4664-46ED-8C1C-B965008F7831}" presName="parentText" presStyleLbl="node1" presStyleIdx="2" presStyleCnt="3">
        <dgm:presLayoutVars>
          <dgm:chMax val="0"/>
          <dgm:bulletEnabled val="1"/>
        </dgm:presLayoutVars>
      </dgm:prSet>
      <dgm:spPr/>
    </dgm:pt>
    <dgm:pt modelId="{EBC942C1-D7A2-4C68-B6FE-978AB20CE1FC}" type="pres">
      <dgm:prSet presAssocID="{90C6D965-4664-46ED-8C1C-B965008F7831}" presName="childText" presStyleLbl="revTx" presStyleIdx="2" presStyleCnt="3">
        <dgm:presLayoutVars>
          <dgm:bulletEnabled val="1"/>
        </dgm:presLayoutVars>
      </dgm:prSet>
      <dgm:spPr/>
    </dgm:pt>
  </dgm:ptLst>
  <dgm:cxnLst>
    <dgm:cxn modelId="{55D16814-D88C-4F0A-972B-112C39FF67DB}" srcId="{F1C3361E-D761-4EAB-92E5-23F64E99D4CD}" destId="{63C8B561-F2D0-4844-9C9D-2B8FB686186B}" srcOrd="3" destOrd="0" parTransId="{F849758F-92E3-40C4-B684-9160919C4CA9}" sibTransId="{D58B0FCC-E407-4FA3-80F5-712E249C5CDA}"/>
    <dgm:cxn modelId="{B7ABC521-CC3E-4530-89F4-E39FCE5B5B70}" srcId="{90C6D965-4664-46ED-8C1C-B965008F7831}" destId="{01543A1E-7E15-4EC1-AEAD-87ECDBDCCD73}" srcOrd="0" destOrd="0" parTransId="{FDA934DC-7BEC-45C1-AEB9-835043A7CE76}" sibTransId="{BB16205B-C317-4017-9CF1-1050DBC95B17}"/>
    <dgm:cxn modelId="{6BC44727-B010-4C0A-9132-FF2D9A912424}" type="presOf" srcId="{9A8555B1-2E96-45BF-B48E-2DE06776C960}" destId="{372D1DEA-539E-4835-B84E-0364518D81A0}" srcOrd="0" destOrd="2" presId="urn:microsoft.com/office/officeart/2005/8/layout/vList2"/>
    <dgm:cxn modelId="{6F0F172F-0636-4637-A414-F025417588A5}" srcId="{F1C3361E-D761-4EAB-92E5-23F64E99D4CD}" destId="{BC21EA0B-74BF-4511-A40E-3AE7B4754372}" srcOrd="1" destOrd="0" parTransId="{9173EDE3-BBC5-4A03-BAA5-8C694B3C9634}" sibTransId="{0CC4DDF2-474A-472B-A193-828E46138939}"/>
    <dgm:cxn modelId="{5BF8AC35-29CF-4873-93AC-85F2A6896B9A}" srcId="{F1C3361E-D761-4EAB-92E5-23F64E99D4CD}" destId="{9A8555B1-2E96-45BF-B48E-2DE06776C960}" srcOrd="2" destOrd="0" parTransId="{A715CD7D-CA4B-46FF-89D9-4590289C775C}" sibTransId="{9130723C-EE06-4C55-96BB-C404A45930AA}"/>
    <dgm:cxn modelId="{B3EEE838-E6AF-4574-AEF5-24BC29EA2818}" type="presOf" srcId="{BC21EA0B-74BF-4511-A40E-3AE7B4754372}" destId="{372D1DEA-539E-4835-B84E-0364518D81A0}" srcOrd="0" destOrd="1" presId="urn:microsoft.com/office/officeart/2005/8/layout/vList2"/>
    <dgm:cxn modelId="{B2739946-1A0C-4F5D-96FA-0789EEEA9FB0}" type="presOf" srcId="{F1C3361E-D761-4EAB-92E5-23F64E99D4CD}" destId="{DCB759B9-D148-424E-A83B-A8227D48EE9F}" srcOrd="0" destOrd="0" presId="urn:microsoft.com/office/officeart/2005/8/layout/vList2"/>
    <dgm:cxn modelId="{D520F84E-7E4A-472F-951C-D823913DE917}" srcId="{0DBA1339-0D67-43FD-B223-9151E3584FEE}" destId="{F1C3361E-D761-4EAB-92E5-23F64E99D4CD}" srcOrd="0" destOrd="0" parTransId="{18BC8F7D-0416-4139-8DD8-AC3C9D507885}" sibTransId="{0247D2A1-998F-4E57-AD39-8E59807819C6}"/>
    <dgm:cxn modelId="{93320A71-3AC9-49AB-88FE-219CEE3B8663}" type="presOf" srcId="{0DBA1339-0D67-43FD-B223-9151E3584FEE}" destId="{1E40A47B-8A61-4032-B706-83652BF3E5F2}" srcOrd="0" destOrd="0" presId="urn:microsoft.com/office/officeart/2005/8/layout/vList2"/>
    <dgm:cxn modelId="{87B2A351-EC42-4F9E-8396-DAB927916B2A}" type="presOf" srcId="{63C8B561-F2D0-4844-9C9D-2B8FB686186B}" destId="{372D1DEA-539E-4835-B84E-0364518D81A0}" srcOrd="0" destOrd="3" presId="urn:microsoft.com/office/officeart/2005/8/layout/vList2"/>
    <dgm:cxn modelId="{AFF57F7E-F208-43A1-BD72-94F0CA7265E4}" type="presOf" srcId="{83A2E158-98BD-410C-8E74-08DCF86B728F}" destId="{0F6AF8E5-1BCB-46E8-B152-E3900C8BB560}" srcOrd="0" destOrd="0" presId="urn:microsoft.com/office/officeart/2005/8/layout/vList2"/>
    <dgm:cxn modelId="{5D1EEC84-C4F9-4A68-920F-6330D538F416}" type="presOf" srcId="{90C6D965-4664-46ED-8C1C-B965008F7831}" destId="{CABD2B50-C9A5-46A9-ACE7-E16E27022C19}" srcOrd="0" destOrd="0" presId="urn:microsoft.com/office/officeart/2005/8/layout/vList2"/>
    <dgm:cxn modelId="{FA839A91-F13A-4C8C-827C-E5A6128CBA1D}" srcId="{83A2E158-98BD-410C-8E74-08DCF86B728F}" destId="{DD42E340-C0B1-431B-925A-3014675CFFD9}" srcOrd="0" destOrd="0" parTransId="{87AC3488-CCEC-42AF-B4B9-BF4C8C0F23C8}" sibTransId="{FE29E728-E2FA-4F6E-B3EA-C6F9530D3F5A}"/>
    <dgm:cxn modelId="{42D5079D-EF4B-4C2B-8152-21FE97765741}" type="presOf" srcId="{6983911E-B711-481E-82A8-1C66BF2BC9D1}" destId="{372D1DEA-539E-4835-B84E-0364518D81A0}" srcOrd="0" destOrd="0" presId="urn:microsoft.com/office/officeart/2005/8/layout/vList2"/>
    <dgm:cxn modelId="{0A65F3B8-899E-454D-86D3-93DECCC08365}" srcId="{0DBA1339-0D67-43FD-B223-9151E3584FEE}" destId="{90C6D965-4664-46ED-8C1C-B965008F7831}" srcOrd="2" destOrd="0" parTransId="{4826818E-C40F-42B6-A9D4-47A860BDF623}" sibTransId="{96107944-C807-4C18-9830-3C858F2E9740}"/>
    <dgm:cxn modelId="{B56B39BF-6052-4268-968B-825E6AE79067}" type="presOf" srcId="{DD42E340-C0B1-431B-925A-3014675CFFD9}" destId="{AC1F790C-1198-46FE-9736-1D81C1DE0A85}" srcOrd="0" destOrd="0" presId="urn:microsoft.com/office/officeart/2005/8/layout/vList2"/>
    <dgm:cxn modelId="{FAC81DC0-A2AF-402F-8BC7-CC024AE28E66}" srcId="{0DBA1339-0D67-43FD-B223-9151E3584FEE}" destId="{83A2E158-98BD-410C-8E74-08DCF86B728F}" srcOrd="1" destOrd="0" parTransId="{7AE142D0-AD29-46E6-AB09-2C69C57F852D}" sibTransId="{EAA17FA4-D383-49A5-ACD6-5C2B43344792}"/>
    <dgm:cxn modelId="{DBEFF5CE-29A2-4983-BDDE-E33ADC1FFF62}" type="presOf" srcId="{01543A1E-7E15-4EC1-AEAD-87ECDBDCCD73}" destId="{EBC942C1-D7A2-4C68-B6FE-978AB20CE1FC}" srcOrd="0" destOrd="0" presId="urn:microsoft.com/office/officeart/2005/8/layout/vList2"/>
    <dgm:cxn modelId="{9D59F6F3-1AC2-46C2-8573-18B5658E73E0}" srcId="{F1C3361E-D761-4EAB-92E5-23F64E99D4CD}" destId="{6983911E-B711-481E-82A8-1C66BF2BC9D1}" srcOrd="0" destOrd="0" parTransId="{521FB19D-1354-4176-ABE2-CE378D841F28}" sibTransId="{7B35DF2A-40C0-4D29-A115-BF3A8B481F42}"/>
    <dgm:cxn modelId="{B6FA1FFF-14B4-44B4-A16C-16D0CE67FCDD}" type="presParOf" srcId="{1E40A47B-8A61-4032-B706-83652BF3E5F2}" destId="{DCB759B9-D148-424E-A83B-A8227D48EE9F}" srcOrd="0" destOrd="0" presId="urn:microsoft.com/office/officeart/2005/8/layout/vList2"/>
    <dgm:cxn modelId="{DA4F2804-7DD3-4D5D-A87E-DBA07B9B5F38}" type="presParOf" srcId="{1E40A47B-8A61-4032-B706-83652BF3E5F2}" destId="{372D1DEA-539E-4835-B84E-0364518D81A0}" srcOrd="1" destOrd="0" presId="urn:microsoft.com/office/officeart/2005/8/layout/vList2"/>
    <dgm:cxn modelId="{00A19D21-8F1C-4D89-AA1F-A22FBC6186B7}" type="presParOf" srcId="{1E40A47B-8A61-4032-B706-83652BF3E5F2}" destId="{0F6AF8E5-1BCB-46E8-B152-E3900C8BB560}" srcOrd="2" destOrd="0" presId="urn:microsoft.com/office/officeart/2005/8/layout/vList2"/>
    <dgm:cxn modelId="{4E31F4CB-D32F-48AF-B3CA-F64037A53921}" type="presParOf" srcId="{1E40A47B-8A61-4032-B706-83652BF3E5F2}" destId="{AC1F790C-1198-46FE-9736-1D81C1DE0A85}" srcOrd="3" destOrd="0" presId="urn:microsoft.com/office/officeart/2005/8/layout/vList2"/>
    <dgm:cxn modelId="{F4A33DC3-8C57-4907-8748-B205C0DBF3D2}" type="presParOf" srcId="{1E40A47B-8A61-4032-B706-83652BF3E5F2}" destId="{CABD2B50-C9A5-46A9-ACE7-E16E27022C19}" srcOrd="4" destOrd="0" presId="urn:microsoft.com/office/officeart/2005/8/layout/vList2"/>
    <dgm:cxn modelId="{05F88BE5-EF9A-4A7F-B693-8A81657206B5}" type="presParOf" srcId="{1E40A47B-8A61-4032-B706-83652BF3E5F2}" destId="{EBC942C1-D7A2-4C68-B6FE-978AB20CE1FC}"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D60F31-CD66-447E-827B-49B294C73543}">
      <dsp:nvSpPr>
        <dsp:cNvPr id="0" name=""/>
        <dsp:cNvSpPr/>
      </dsp:nvSpPr>
      <dsp:spPr>
        <a:xfrm>
          <a:off x="156995" y="3150"/>
          <a:ext cx="3207052" cy="1924231"/>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5-Year Plan Goals</a:t>
          </a:r>
        </a:p>
      </dsp:txBody>
      <dsp:txXfrm>
        <a:off x="156995" y="3150"/>
        <a:ext cx="3207052" cy="1924231"/>
      </dsp:txXfrm>
    </dsp:sp>
    <dsp:sp modelId="{C7DDADF4-D554-444D-8EAD-7B2E080A4E2E}">
      <dsp:nvSpPr>
        <dsp:cNvPr id="0" name=""/>
        <dsp:cNvSpPr/>
      </dsp:nvSpPr>
      <dsp:spPr>
        <a:xfrm>
          <a:off x="3684752" y="3150"/>
          <a:ext cx="3207052" cy="1924231"/>
        </a:xfrm>
        <a:prstGeom prst="rect">
          <a:avLst/>
        </a:prstGeom>
        <a:solidFill>
          <a:schemeClr val="accent2">
            <a:hueOff val="-472099"/>
            <a:satOff val="8784"/>
            <a:lumOff val="1176"/>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a:t>Project Type Categories</a:t>
          </a:r>
        </a:p>
      </dsp:txBody>
      <dsp:txXfrm>
        <a:off x="3684752" y="3150"/>
        <a:ext cx="3207052" cy="1924231"/>
      </dsp:txXfrm>
    </dsp:sp>
    <dsp:sp modelId="{3936203B-0677-4F9D-B410-781F851BF0EE}">
      <dsp:nvSpPr>
        <dsp:cNvPr id="0" name=""/>
        <dsp:cNvSpPr/>
      </dsp:nvSpPr>
      <dsp:spPr>
        <a:xfrm>
          <a:off x="7212510" y="3150"/>
          <a:ext cx="3207052" cy="1924231"/>
        </a:xfrm>
        <a:prstGeom prst="rect">
          <a:avLst/>
        </a:prstGeom>
        <a:solidFill>
          <a:schemeClr val="accent2">
            <a:hueOff val="-944198"/>
            <a:satOff val="17568"/>
            <a:lumOff val="2352"/>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a:t>Funding</a:t>
          </a:r>
        </a:p>
      </dsp:txBody>
      <dsp:txXfrm>
        <a:off x="7212510" y="3150"/>
        <a:ext cx="3207052" cy="1924231"/>
      </dsp:txXfrm>
    </dsp:sp>
    <dsp:sp modelId="{95FF63DE-51E1-43DB-A230-31F41BCDF1DE}">
      <dsp:nvSpPr>
        <dsp:cNvPr id="0" name=""/>
        <dsp:cNvSpPr/>
      </dsp:nvSpPr>
      <dsp:spPr>
        <a:xfrm>
          <a:off x="1920874" y="2248086"/>
          <a:ext cx="3207052" cy="1924231"/>
        </a:xfrm>
        <a:prstGeom prst="rect">
          <a:avLst/>
        </a:prstGeom>
        <a:solidFill>
          <a:schemeClr val="accent2">
            <a:hueOff val="-1416296"/>
            <a:satOff val="26352"/>
            <a:lumOff val="3529"/>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a:t>Timeline</a:t>
          </a:r>
        </a:p>
      </dsp:txBody>
      <dsp:txXfrm>
        <a:off x="1920874" y="2248086"/>
        <a:ext cx="3207052" cy="1924231"/>
      </dsp:txXfrm>
    </dsp:sp>
    <dsp:sp modelId="{35C5882B-CE2E-43C2-A98C-891CA2FE0EF7}">
      <dsp:nvSpPr>
        <dsp:cNvPr id="0" name=""/>
        <dsp:cNvSpPr/>
      </dsp:nvSpPr>
      <dsp:spPr>
        <a:xfrm>
          <a:off x="5448631" y="2248086"/>
          <a:ext cx="3207052" cy="1924231"/>
        </a:xfrm>
        <a:prstGeom prst="rect">
          <a:avLst/>
        </a:prstGeom>
        <a:solidFill>
          <a:schemeClr val="accent2">
            <a:hueOff val="-1888395"/>
            <a:satOff val="35136"/>
            <a:lumOff val="4705"/>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a:t>Results-Based Accountability</a:t>
          </a:r>
        </a:p>
      </dsp:txBody>
      <dsp:txXfrm>
        <a:off x="5448631" y="2248086"/>
        <a:ext cx="3207052" cy="19242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B759B9-D148-424E-A83B-A8227D48EE9F}">
      <dsp:nvSpPr>
        <dsp:cNvPr id="0" name=""/>
        <dsp:cNvSpPr/>
      </dsp:nvSpPr>
      <dsp:spPr>
        <a:xfrm>
          <a:off x="0" y="85278"/>
          <a:ext cx="10576558" cy="6084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General Eligibility</a:t>
          </a:r>
        </a:p>
      </dsp:txBody>
      <dsp:txXfrm>
        <a:off x="29700" y="114978"/>
        <a:ext cx="10517158" cy="549000"/>
      </dsp:txXfrm>
    </dsp:sp>
    <dsp:sp modelId="{372D1DEA-539E-4835-B84E-0364518D81A0}">
      <dsp:nvSpPr>
        <dsp:cNvPr id="0" name=""/>
        <dsp:cNvSpPr/>
      </dsp:nvSpPr>
      <dsp:spPr>
        <a:xfrm>
          <a:off x="0" y="693678"/>
          <a:ext cx="10576558" cy="131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5806"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a:t>Program Type</a:t>
          </a:r>
        </a:p>
        <a:p>
          <a:pPr marL="228600" lvl="1" indent="-228600" algn="l" defTabSz="889000">
            <a:lnSpc>
              <a:spcPct val="90000"/>
            </a:lnSpc>
            <a:spcBef>
              <a:spcPct val="0"/>
            </a:spcBef>
            <a:spcAft>
              <a:spcPct val="20000"/>
            </a:spcAft>
            <a:buChar char="•"/>
          </a:pPr>
          <a:r>
            <a:rPr lang="en-US" sz="2000" kern="1200"/>
            <a:t>Alignment with 5-Year Plan</a:t>
          </a:r>
        </a:p>
        <a:p>
          <a:pPr marL="228600" lvl="1" indent="-228600" algn="l" defTabSz="889000">
            <a:lnSpc>
              <a:spcPct val="90000"/>
            </a:lnSpc>
            <a:spcBef>
              <a:spcPct val="0"/>
            </a:spcBef>
            <a:spcAft>
              <a:spcPct val="20000"/>
            </a:spcAft>
            <a:buChar char="•"/>
          </a:pPr>
          <a:r>
            <a:rPr lang="en-US" sz="2000" kern="1200"/>
            <a:t>Adherence to State and Federal Anti-Discrimination Laws</a:t>
          </a:r>
        </a:p>
        <a:p>
          <a:pPr marL="228600" lvl="1" indent="-228600" algn="l" defTabSz="889000">
            <a:lnSpc>
              <a:spcPct val="90000"/>
            </a:lnSpc>
            <a:spcBef>
              <a:spcPct val="0"/>
            </a:spcBef>
            <a:spcAft>
              <a:spcPct val="20000"/>
            </a:spcAft>
            <a:buChar char="•"/>
          </a:pPr>
          <a:r>
            <a:rPr lang="en-US" sz="2000" kern="1200"/>
            <a:t>Participation in HMIS and Coordinated Entry</a:t>
          </a:r>
        </a:p>
      </dsp:txBody>
      <dsp:txXfrm>
        <a:off x="0" y="693678"/>
        <a:ext cx="10576558" cy="1318590"/>
      </dsp:txXfrm>
    </dsp:sp>
    <dsp:sp modelId="{0F6AF8E5-1BCB-46E8-B152-E3900C8BB560}">
      <dsp:nvSpPr>
        <dsp:cNvPr id="0" name=""/>
        <dsp:cNvSpPr/>
      </dsp:nvSpPr>
      <dsp:spPr>
        <a:xfrm>
          <a:off x="0" y="2012268"/>
          <a:ext cx="10576558" cy="608400"/>
        </a:xfrm>
        <a:prstGeom prst="roundRect">
          <a:avLst/>
        </a:prstGeom>
        <a:solidFill>
          <a:schemeClr val="accent2">
            <a:hueOff val="-944198"/>
            <a:satOff val="17568"/>
            <a:lumOff val="2352"/>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CHG Eligibility</a:t>
          </a:r>
        </a:p>
      </dsp:txBody>
      <dsp:txXfrm>
        <a:off x="29700" y="2041968"/>
        <a:ext cx="10517158" cy="549000"/>
      </dsp:txXfrm>
    </dsp:sp>
    <dsp:sp modelId="{AC1F790C-1198-46FE-9736-1D81C1DE0A85}">
      <dsp:nvSpPr>
        <dsp:cNvPr id="0" name=""/>
        <dsp:cNvSpPr/>
      </dsp:nvSpPr>
      <dsp:spPr>
        <a:xfrm>
          <a:off x="0" y="2620669"/>
          <a:ext cx="10576558" cy="43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5806"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a:t>Participation in Trainings</a:t>
          </a:r>
        </a:p>
      </dsp:txBody>
      <dsp:txXfrm>
        <a:off x="0" y="2620669"/>
        <a:ext cx="10576558" cy="430560"/>
      </dsp:txXfrm>
    </dsp:sp>
    <dsp:sp modelId="{CABD2B50-C9A5-46A9-ACE7-E16E27022C19}">
      <dsp:nvSpPr>
        <dsp:cNvPr id="0" name=""/>
        <dsp:cNvSpPr/>
      </dsp:nvSpPr>
      <dsp:spPr>
        <a:xfrm>
          <a:off x="0" y="3051229"/>
          <a:ext cx="10576558" cy="608400"/>
        </a:xfrm>
        <a:prstGeom prst="roundRect">
          <a:avLst/>
        </a:prstGeom>
        <a:solidFill>
          <a:schemeClr val="accent2">
            <a:hueOff val="-1888395"/>
            <a:satOff val="35136"/>
            <a:lumOff val="4705"/>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Low Barrier Program Eligibility</a:t>
          </a:r>
        </a:p>
      </dsp:txBody>
      <dsp:txXfrm>
        <a:off x="29700" y="3080929"/>
        <a:ext cx="10517158" cy="549000"/>
      </dsp:txXfrm>
    </dsp:sp>
    <dsp:sp modelId="{EBC942C1-D7A2-4C68-B6FE-978AB20CE1FC}">
      <dsp:nvSpPr>
        <dsp:cNvPr id="0" name=""/>
        <dsp:cNvSpPr/>
      </dsp:nvSpPr>
      <dsp:spPr>
        <a:xfrm>
          <a:off x="0" y="3659629"/>
          <a:ext cx="10576558" cy="43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5806"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a:t>Low Barrier Requirements</a:t>
          </a:r>
        </a:p>
      </dsp:txBody>
      <dsp:txXfrm>
        <a:off x="0" y="3659629"/>
        <a:ext cx="10576558" cy="43056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25B04FB-5505-4F3D-B699-9655FF9F68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E6E57AE-97A8-4348-8DB1-2E85237F9AB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4B91F9-0601-4003-8A44-C43FEDD4E836}" type="datetime1">
              <a:rPr lang="en-US" smtClean="0"/>
              <a:t>4/14/2022</a:t>
            </a:fld>
            <a:endParaRPr lang="en-US"/>
          </a:p>
        </p:txBody>
      </p:sp>
      <p:sp>
        <p:nvSpPr>
          <p:cNvPr id="4" name="Footer Placeholder 3">
            <a:extLst>
              <a:ext uri="{FF2B5EF4-FFF2-40B4-BE49-F238E27FC236}">
                <a16:creationId xmlns:a16="http://schemas.microsoft.com/office/drawing/2014/main" id="{9758816B-A6AB-42A3-B8EA-9046C932239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Yakima County Department Of Human Servcies </a:t>
            </a:r>
          </a:p>
        </p:txBody>
      </p:sp>
      <p:sp>
        <p:nvSpPr>
          <p:cNvPr id="5" name="Slide Number Placeholder 4">
            <a:extLst>
              <a:ext uri="{FF2B5EF4-FFF2-40B4-BE49-F238E27FC236}">
                <a16:creationId xmlns:a16="http://schemas.microsoft.com/office/drawing/2014/main" id="{EF93C547-FB65-4B59-85C5-6290131D88A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23FB8AE-CE62-4B30-9B94-EF38D4AA83BC}" type="slidenum">
              <a:rPr lang="en-US" smtClean="0"/>
              <a:t>‹#›</a:t>
            </a:fld>
            <a:endParaRPr lang="en-US"/>
          </a:p>
        </p:txBody>
      </p:sp>
    </p:spTree>
    <p:extLst>
      <p:ext uri="{BB962C8B-B14F-4D97-AF65-F5344CB8AC3E}">
        <p14:creationId xmlns:p14="http://schemas.microsoft.com/office/powerpoint/2010/main" val="62875135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E6A8EF-2253-410B-90AD-089A4BC88115}" type="datetime1">
              <a:rPr lang="en-US" smtClean="0"/>
              <a:t>4/14/2022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Yakima County Department Of Human Servcies </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B0449D-0CC0-48D7-BC32-B34AB6254CD2}" type="slidenum">
              <a:rPr lang="en-US" smtClean="0"/>
              <a:t>‹#›</a:t>
            </a:fld>
            <a:endParaRPr lang="en-US"/>
          </a:p>
        </p:txBody>
      </p:sp>
    </p:spTree>
    <p:extLst>
      <p:ext uri="{BB962C8B-B14F-4D97-AF65-F5344CB8AC3E}">
        <p14:creationId xmlns:p14="http://schemas.microsoft.com/office/powerpoint/2010/main" val="331831371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r>
              <a:rPr lang="en-US"/>
              <a:t>4/12/2022</a:t>
            </a: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en-US"/>
              <a:t>Yakima County Human Services Department</a:t>
            </a:r>
          </a:p>
        </p:txBody>
      </p:sp>
      <p:sp>
        <p:nvSpPr>
          <p:cNvPr id="6" name="Slide Number Placeholder 5"/>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1371747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4/12/2022</a:t>
            </a:r>
          </a:p>
        </p:txBody>
      </p:sp>
      <p:sp>
        <p:nvSpPr>
          <p:cNvPr id="5" name="Footer Placeholder 4"/>
          <p:cNvSpPr>
            <a:spLocks noGrp="1"/>
          </p:cNvSpPr>
          <p:nvPr>
            <p:ph type="ftr" sz="quarter" idx="11"/>
          </p:nvPr>
        </p:nvSpPr>
        <p:spPr/>
        <p:txBody>
          <a:bodyPr/>
          <a:lstStyle/>
          <a:p>
            <a:r>
              <a:rPr lang="en-US"/>
              <a:t>Yakima County Human Services Department</a:t>
            </a:r>
          </a:p>
        </p:txBody>
      </p:sp>
      <p:sp>
        <p:nvSpPr>
          <p:cNvPr id="6" name="Slide Number Placeholder 5"/>
          <p:cNvSpPr>
            <a:spLocks noGrp="1"/>
          </p:cNvSpPr>
          <p:nvPr>
            <p:ph type="sldNum" sz="quarter" idx="12"/>
          </p:nvPr>
        </p:nvSpPr>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2719110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r>
              <a:rPr lang="en-US"/>
              <a:t>4/12/2022</a:t>
            </a:r>
          </a:p>
        </p:txBody>
      </p:sp>
      <p:sp>
        <p:nvSpPr>
          <p:cNvPr id="5" name="Footer Placeholder 4"/>
          <p:cNvSpPr>
            <a:spLocks noGrp="1"/>
          </p:cNvSpPr>
          <p:nvPr>
            <p:ph type="ftr" sz="quarter" idx="11"/>
          </p:nvPr>
        </p:nvSpPr>
        <p:spPr>
          <a:xfrm>
            <a:off x="804672" y="6227064"/>
            <a:ext cx="10588752" cy="320040"/>
          </a:xfrm>
        </p:spPr>
        <p:txBody>
          <a:bodyPr/>
          <a:lstStyle/>
          <a:p>
            <a:r>
              <a:rPr lang="en-US"/>
              <a:t>Yakima County Human Services Department</a:t>
            </a:r>
          </a:p>
        </p:txBody>
      </p:sp>
      <p:sp>
        <p:nvSpPr>
          <p:cNvPr id="6" name="Slide Number Placeholder 5"/>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1189334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4/12/2022</a:t>
            </a:r>
          </a:p>
        </p:txBody>
      </p:sp>
      <p:sp>
        <p:nvSpPr>
          <p:cNvPr id="5" name="Footer Placeholder 4"/>
          <p:cNvSpPr>
            <a:spLocks noGrp="1"/>
          </p:cNvSpPr>
          <p:nvPr>
            <p:ph type="ftr" sz="quarter" idx="11"/>
          </p:nvPr>
        </p:nvSpPr>
        <p:spPr/>
        <p:txBody>
          <a:bodyPr/>
          <a:lstStyle/>
          <a:p>
            <a:r>
              <a:rPr lang="en-US"/>
              <a:t>Yakima County Human Services Department</a:t>
            </a:r>
          </a:p>
        </p:txBody>
      </p:sp>
      <p:sp>
        <p:nvSpPr>
          <p:cNvPr id="6" name="Slide Number Placeholder 5"/>
          <p:cNvSpPr>
            <a:spLocks noGrp="1"/>
          </p:cNvSpPr>
          <p:nvPr>
            <p:ph type="sldNum" sz="quarter" idx="12"/>
          </p:nvPr>
        </p:nvSpPr>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2409885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r>
              <a:rPr lang="en-US"/>
              <a:t>4/12/2022</a:t>
            </a: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en-US"/>
              <a:t>Yakima County Human Services Department</a:t>
            </a:r>
          </a:p>
        </p:txBody>
      </p:sp>
      <p:sp>
        <p:nvSpPr>
          <p:cNvPr id="6" name="Slide Number Placeholder 5"/>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629049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r>
              <a:rPr lang="en-US"/>
              <a:t>4/12/2022</a:t>
            </a:r>
          </a:p>
        </p:txBody>
      </p:sp>
      <p:sp>
        <p:nvSpPr>
          <p:cNvPr id="6" name="Footer Placeholder 5"/>
          <p:cNvSpPr>
            <a:spLocks noGrp="1"/>
          </p:cNvSpPr>
          <p:nvPr>
            <p:ph type="ftr" sz="quarter" idx="11"/>
          </p:nvPr>
        </p:nvSpPr>
        <p:spPr>
          <a:xfrm>
            <a:off x="804672" y="6227064"/>
            <a:ext cx="10588752" cy="320040"/>
          </a:xfrm>
        </p:spPr>
        <p:txBody>
          <a:bodyPr/>
          <a:lstStyle/>
          <a:p>
            <a:r>
              <a:rPr lang="en-US"/>
              <a:t>Yakima County Human Services Department</a:t>
            </a:r>
          </a:p>
        </p:txBody>
      </p:sp>
      <p:sp>
        <p:nvSpPr>
          <p:cNvPr id="7" name="Slide Number Placeholder 6"/>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1217234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r>
              <a:rPr lang="en-US"/>
              <a:t>4/12/2022</a:t>
            </a:r>
          </a:p>
        </p:txBody>
      </p:sp>
      <p:sp>
        <p:nvSpPr>
          <p:cNvPr id="8" name="Footer Placeholder 7"/>
          <p:cNvSpPr>
            <a:spLocks noGrp="1"/>
          </p:cNvSpPr>
          <p:nvPr>
            <p:ph type="ftr" sz="quarter" idx="11"/>
          </p:nvPr>
        </p:nvSpPr>
        <p:spPr>
          <a:xfrm>
            <a:off x="804672" y="6227064"/>
            <a:ext cx="10588752" cy="320040"/>
          </a:xfrm>
        </p:spPr>
        <p:txBody>
          <a:bodyPr/>
          <a:lstStyle/>
          <a:p>
            <a:r>
              <a:rPr lang="en-US"/>
              <a:t>Yakima County Human Services Department</a:t>
            </a:r>
          </a:p>
        </p:txBody>
      </p:sp>
      <p:sp>
        <p:nvSpPr>
          <p:cNvPr id="9" name="Slide Number Placeholder 8"/>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1034096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4/12/2022</a:t>
            </a:r>
          </a:p>
        </p:txBody>
      </p:sp>
      <p:sp>
        <p:nvSpPr>
          <p:cNvPr id="4" name="Footer Placeholder 3"/>
          <p:cNvSpPr>
            <a:spLocks noGrp="1"/>
          </p:cNvSpPr>
          <p:nvPr>
            <p:ph type="ftr" sz="quarter" idx="11"/>
          </p:nvPr>
        </p:nvSpPr>
        <p:spPr/>
        <p:txBody>
          <a:bodyPr/>
          <a:lstStyle/>
          <a:p>
            <a:r>
              <a:rPr lang="en-US"/>
              <a:t>Yakima County Human Services Department</a:t>
            </a:r>
          </a:p>
        </p:txBody>
      </p:sp>
      <p:sp>
        <p:nvSpPr>
          <p:cNvPr id="5" name="Slide Number Placeholder 4"/>
          <p:cNvSpPr>
            <a:spLocks noGrp="1"/>
          </p:cNvSpPr>
          <p:nvPr>
            <p:ph type="sldNum" sz="quarter" idx="12"/>
          </p:nvPr>
        </p:nvSpPr>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1328163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r>
              <a:rPr lang="en-US"/>
              <a:t>4/12/2022</a:t>
            </a:r>
          </a:p>
        </p:txBody>
      </p:sp>
      <p:sp>
        <p:nvSpPr>
          <p:cNvPr id="3" name="Footer Placeholder 2"/>
          <p:cNvSpPr>
            <a:spLocks noGrp="1"/>
          </p:cNvSpPr>
          <p:nvPr>
            <p:ph type="ftr" sz="quarter" idx="11"/>
          </p:nvPr>
        </p:nvSpPr>
        <p:spPr>
          <a:xfrm>
            <a:off x="804672" y="6227064"/>
            <a:ext cx="10588752" cy="320040"/>
          </a:xfrm>
        </p:spPr>
        <p:txBody>
          <a:bodyPr/>
          <a:lstStyle/>
          <a:p>
            <a:r>
              <a:rPr lang="en-US"/>
              <a:t>Yakima County Human Services Department</a:t>
            </a:r>
          </a:p>
        </p:txBody>
      </p:sp>
      <p:sp>
        <p:nvSpPr>
          <p:cNvPr id="4" name="Slide Number Placeholder 3"/>
          <p:cNvSpPr>
            <a:spLocks noGrp="1"/>
          </p:cNvSpPr>
          <p:nvPr>
            <p:ph type="sldNum" sz="quarter" idx="12"/>
          </p:nvPr>
        </p:nvSpPr>
        <p:spPr>
          <a:xfrm>
            <a:off x="10469880"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4106823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4/12/2022</a:t>
            </a:r>
          </a:p>
        </p:txBody>
      </p:sp>
      <p:sp>
        <p:nvSpPr>
          <p:cNvPr id="6" name="Footer Placeholder 5"/>
          <p:cNvSpPr>
            <a:spLocks noGrp="1"/>
          </p:cNvSpPr>
          <p:nvPr>
            <p:ph type="ftr" sz="quarter" idx="11"/>
          </p:nvPr>
        </p:nvSpPr>
        <p:spPr/>
        <p:txBody>
          <a:bodyPr/>
          <a:lstStyle/>
          <a:p>
            <a:r>
              <a:rPr lang="en-US"/>
              <a:t>Yakima County Human Services Department</a:t>
            </a:r>
          </a:p>
        </p:txBody>
      </p:sp>
      <p:sp>
        <p:nvSpPr>
          <p:cNvPr id="7" name="Slide Number Placeholder 6"/>
          <p:cNvSpPr>
            <a:spLocks noGrp="1"/>
          </p:cNvSpPr>
          <p:nvPr>
            <p:ph type="sldNum" sz="quarter" idx="12"/>
          </p:nvPr>
        </p:nvSpPr>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4187382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r>
              <a:rPr lang="en-US"/>
              <a:t>4/12/2022</a:t>
            </a:r>
          </a:p>
        </p:txBody>
      </p:sp>
      <p:sp>
        <p:nvSpPr>
          <p:cNvPr id="6" name="Footer Placeholder 5"/>
          <p:cNvSpPr>
            <a:spLocks noGrp="1"/>
          </p:cNvSpPr>
          <p:nvPr>
            <p:ph type="ftr" sz="quarter" idx="11"/>
          </p:nvPr>
        </p:nvSpPr>
        <p:spPr>
          <a:xfrm>
            <a:off x="804672" y="6227064"/>
            <a:ext cx="5942203" cy="320040"/>
          </a:xfrm>
        </p:spPr>
        <p:txBody>
          <a:bodyPr/>
          <a:lstStyle/>
          <a:p>
            <a:r>
              <a:rPr lang="en-US"/>
              <a:t>Yakima County Human Services Department</a:t>
            </a:r>
          </a:p>
        </p:txBody>
      </p:sp>
      <p:sp>
        <p:nvSpPr>
          <p:cNvPr id="7" name="Slide Number Placeholder 6"/>
          <p:cNvSpPr>
            <a:spLocks noGrp="1"/>
          </p:cNvSpPr>
          <p:nvPr>
            <p:ph type="sldNum" sz="quarter" idx="12"/>
          </p:nvPr>
        </p:nvSpPr>
        <p:spPr>
          <a:xfrm>
            <a:off x="5828377" y="320040"/>
            <a:ext cx="914400" cy="320040"/>
          </a:xfrm>
        </p:spPr>
        <p:txBody>
          <a:bodyPr/>
          <a:lstStyle/>
          <a:p>
            <a:fld id="{84DA9EAA-90AD-4B7E-A846-0E5A2431AE9D}" type="slidenum">
              <a:rPr lang="en-US" smtClean="0"/>
              <a:t>‹#›</a:t>
            </a:fld>
            <a:endParaRPr lang="en-US"/>
          </a:p>
        </p:txBody>
      </p:sp>
    </p:spTree>
    <p:extLst>
      <p:ext uri="{BB962C8B-B14F-4D97-AF65-F5344CB8AC3E}">
        <p14:creationId xmlns:p14="http://schemas.microsoft.com/office/powerpoint/2010/main" val="3582980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4/12/2022</a:t>
            </a:r>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t>Yakima County Human Services Department</a:t>
            </a:r>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84DA9EAA-90AD-4B7E-A846-0E5A2431AE9D}" type="slidenum">
              <a:rPr lang="en-US" smtClean="0"/>
              <a:t>‹#›</a:t>
            </a:fld>
            <a:endParaRPr lang="en-US"/>
          </a:p>
        </p:txBody>
      </p:sp>
    </p:spTree>
    <p:extLst>
      <p:ext uri="{BB962C8B-B14F-4D97-AF65-F5344CB8AC3E}">
        <p14:creationId xmlns:p14="http://schemas.microsoft.com/office/powerpoint/2010/main" val="40468875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file:///\\nt2\Human%20Services\HHAP\Financial%20Management\RFP\2022\CHG%20Cycle%202022%20-%202024\1.%20RFP%20Document%20and%20Forms\HHAP%202022-2024%20RFP%20Budget%20Outline.xls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hyperlink" Target="https://webportalapp.com/sp/yakima_county_hsd_2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A3BAF07C-C39E-42EB-BB22-8D46691D97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3061" cy="68692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10">
            <a:extLst>
              <a:ext uri="{FF2B5EF4-FFF2-40B4-BE49-F238E27FC236}">
                <a16:creationId xmlns:a16="http://schemas.microsoft.com/office/drawing/2014/main" id="{D8E9CF54-0466-4261-9E62-0249E60E18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2" name="Freeform 5">
              <a:extLst>
                <a:ext uri="{FF2B5EF4-FFF2-40B4-BE49-F238E27FC236}">
                  <a16:creationId xmlns:a16="http://schemas.microsoft.com/office/drawing/2014/main" id="{33E32106-E8B1-4F76-9EE6-58537738A3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 name="Freeform 6">
              <a:extLst>
                <a:ext uri="{FF2B5EF4-FFF2-40B4-BE49-F238E27FC236}">
                  <a16:creationId xmlns:a16="http://schemas.microsoft.com/office/drawing/2014/main" id="{C32C2C46-A045-44FB-8A74-5EBD650C27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6A76F79C-6683-4940-BCF7-4BCCCEE406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 name="Freeform 8">
              <a:extLst>
                <a:ext uri="{FF2B5EF4-FFF2-40B4-BE49-F238E27FC236}">
                  <a16:creationId xmlns:a16="http://schemas.microsoft.com/office/drawing/2014/main" id="{FF4675A3-6D07-4B1F-9BFC-AEBEA1AD06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765E127A-B6B7-4B1D-B7BD-6C8C969D2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3BCA9D9E-C72C-4751-BFA9-10B85CACE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080C708C-69BF-441B-AB75-C98160ED06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3E79964E-F8F1-4763-8892-7BC3DAE30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FE09592A-FCC9-4AE5-BA0B-730C6F3BBE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96448994-820C-4BC1-ABF3-4579C6F99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9BB0D192-565A-42B9-B292-CC032D71A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6D1CA09C-5F40-4E92-A7E9-D1FCEE512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379F5AA5-2E14-4880-A5A6-07AEF2AD8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EF14BD32-D239-4DA3-98B3-7752073657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CF07B250-E5E4-4624-9BD7-8D513A67B7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BCC5D120-7C8C-4290-865C-4EE6E4F245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C24688C6-CAE5-4EF2-B2BA-A138DA0A2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6BD31099-7C13-4901-A04F-632B1CD84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679F5FF7-82B2-4033-8FBE-63170C9378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Title 1">
            <a:extLst>
              <a:ext uri="{FF2B5EF4-FFF2-40B4-BE49-F238E27FC236}">
                <a16:creationId xmlns:a16="http://schemas.microsoft.com/office/drawing/2014/main" id="{BD73A344-1C17-4344-9277-B09D4692FCF3}"/>
              </a:ext>
            </a:extLst>
          </p:cNvPr>
          <p:cNvSpPr>
            <a:spLocks noGrp="1"/>
          </p:cNvSpPr>
          <p:nvPr>
            <p:ph type="ctrTitle"/>
          </p:nvPr>
        </p:nvSpPr>
        <p:spPr>
          <a:xfrm>
            <a:off x="1378425" y="5199797"/>
            <a:ext cx="9435152" cy="789673"/>
          </a:xfrm>
        </p:spPr>
        <p:txBody>
          <a:bodyPr anchor="ctr">
            <a:normAutofit/>
          </a:bodyPr>
          <a:lstStyle/>
          <a:p>
            <a:r>
              <a:rPr lang="en-US" sz="2200">
                <a:solidFill>
                  <a:schemeClr val="bg1"/>
                </a:solidFill>
              </a:rPr>
              <a:t>Homeless Housing and Assistance Program Request for Proposal Informational Session</a:t>
            </a:r>
          </a:p>
        </p:txBody>
      </p:sp>
      <p:sp>
        <p:nvSpPr>
          <p:cNvPr id="32" name="Freeform: Shape 31">
            <a:extLst>
              <a:ext uri="{FF2B5EF4-FFF2-40B4-BE49-F238E27FC236}">
                <a16:creationId xmlns:a16="http://schemas.microsoft.com/office/drawing/2014/main" id="{A7795DFA-888F-47E2-B44E-DE1D3B3E46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058957"/>
          </a:xfrm>
          <a:custGeom>
            <a:avLst/>
            <a:gdLst>
              <a:gd name="connsiteX0" fmla="*/ 0 w 12192000"/>
              <a:gd name="connsiteY0" fmla="*/ 0 h 5058957"/>
              <a:gd name="connsiteX1" fmla="*/ 12192000 w 12192000"/>
              <a:gd name="connsiteY1" fmla="*/ 0 h 5058957"/>
              <a:gd name="connsiteX2" fmla="*/ 12192000 w 12192000"/>
              <a:gd name="connsiteY2" fmla="*/ 259692 h 5058957"/>
              <a:gd name="connsiteX3" fmla="*/ 12192000 w 12192000"/>
              <a:gd name="connsiteY3" fmla="*/ 3542069 h 5058957"/>
              <a:gd name="connsiteX4" fmla="*/ 12192000 w 12192000"/>
              <a:gd name="connsiteY4" fmla="*/ 3734194 h 5058957"/>
              <a:gd name="connsiteX5" fmla="*/ 12192000 w 12192000"/>
              <a:gd name="connsiteY5" fmla="*/ 4710012 h 5058957"/>
              <a:gd name="connsiteX6" fmla="*/ 12113803 w 12192000"/>
              <a:gd name="connsiteY6" fmla="*/ 4718295 h 5058957"/>
              <a:gd name="connsiteX7" fmla="*/ 6753597 w 12192000"/>
              <a:gd name="connsiteY7" fmla="*/ 5041852 h 5058957"/>
              <a:gd name="connsiteX8" fmla="*/ 400746 w 12192000"/>
              <a:gd name="connsiteY8" fmla="*/ 4870509 h 5058957"/>
              <a:gd name="connsiteX9" fmla="*/ 0 w 12192000"/>
              <a:gd name="connsiteY9" fmla="*/ 4833533 h 5058957"/>
              <a:gd name="connsiteX10" fmla="*/ 0 w 12192000"/>
              <a:gd name="connsiteY10" fmla="*/ 3734194 h 5058957"/>
              <a:gd name="connsiteX11" fmla="*/ 0 w 12192000"/>
              <a:gd name="connsiteY11" fmla="*/ 3542069 h 5058957"/>
              <a:gd name="connsiteX12" fmla="*/ 0 w 12192000"/>
              <a:gd name="connsiteY12" fmla="*/ 259692 h 5058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2000" h="5058957">
                <a:moveTo>
                  <a:pt x="0" y="0"/>
                </a:moveTo>
                <a:lnTo>
                  <a:pt x="12192000" y="0"/>
                </a:lnTo>
                <a:lnTo>
                  <a:pt x="12192000" y="259692"/>
                </a:lnTo>
                <a:lnTo>
                  <a:pt x="12192000" y="3542069"/>
                </a:lnTo>
                <a:lnTo>
                  <a:pt x="12192000" y="3734194"/>
                </a:lnTo>
                <a:lnTo>
                  <a:pt x="12192000" y="4710012"/>
                </a:lnTo>
                <a:lnTo>
                  <a:pt x="12113803" y="4718295"/>
                </a:lnTo>
                <a:cubicBezTo>
                  <a:pt x="10139508" y="4916244"/>
                  <a:pt x="8237152" y="5009247"/>
                  <a:pt x="6753597" y="5041852"/>
                </a:cubicBezTo>
                <a:cubicBezTo>
                  <a:pt x="4940362" y="5081701"/>
                  <a:pt x="2657278" y="5062371"/>
                  <a:pt x="400746" y="4870509"/>
                </a:cubicBezTo>
                <a:lnTo>
                  <a:pt x="0" y="4833533"/>
                </a:lnTo>
                <a:lnTo>
                  <a:pt x="0" y="3734194"/>
                </a:lnTo>
                <a:lnTo>
                  <a:pt x="0" y="3542069"/>
                </a:lnTo>
                <a:lnTo>
                  <a:pt x="0" y="259692"/>
                </a:lnTo>
                <a:close/>
              </a:path>
            </a:pathLst>
          </a:custGeom>
          <a:solidFill>
            <a:schemeClr val="bg1"/>
          </a:solidFill>
          <a:ln w="44450">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3" name="Subtitle 2">
            <a:extLst>
              <a:ext uri="{FF2B5EF4-FFF2-40B4-BE49-F238E27FC236}">
                <a16:creationId xmlns:a16="http://schemas.microsoft.com/office/drawing/2014/main" id="{43F4980F-0A1C-42BE-B134-1B5770416E10}"/>
              </a:ext>
            </a:extLst>
          </p:cNvPr>
          <p:cNvSpPr>
            <a:spLocks noGrp="1"/>
          </p:cNvSpPr>
          <p:nvPr>
            <p:ph type="subTitle" idx="1"/>
          </p:nvPr>
        </p:nvSpPr>
        <p:spPr>
          <a:xfrm>
            <a:off x="1759237" y="6003836"/>
            <a:ext cx="8673427" cy="405405"/>
          </a:xfrm>
        </p:spPr>
        <p:txBody>
          <a:bodyPr>
            <a:normAutofit/>
          </a:bodyPr>
          <a:lstStyle/>
          <a:p>
            <a:r>
              <a:rPr lang="en-US" sz="1600" dirty="0">
                <a:solidFill>
                  <a:schemeClr val="bg1"/>
                </a:solidFill>
              </a:rPr>
              <a:t>Published April 12, 2022</a:t>
            </a:r>
          </a:p>
        </p:txBody>
      </p:sp>
      <p:pic>
        <p:nvPicPr>
          <p:cNvPr id="4" name="Picture 3" descr="A close up of a sign&#10;&#10;Description automatically generated">
            <a:extLst>
              <a:ext uri="{FF2B5EF4-FFF2-40B4-BE49-F238E27FC236}">
                <a16:creationId xmlns:a16="http://schemas.microsoft.com/office/drawing/2014/main" id="{0F78A024-52D8-4A94-99F7-872FE7C6B3B9}"/>
              </a:ext>
            </a:extLst>
          </p:cNvPr>
          <p:cNvPicPr/>
          <p:nvPr/>
        </p:nvPicPr>
        <p:blipFill rotWithShape="1">
          <a:blip r:embed="rId2" cstate="print">
            <a:extLst>
              <a:ext uri="{28A0092B-C50C-407E-A947-70E740481C1C}">
                <a14:useLocalDpi xmlns:a14="http://schemas.microsoft.com/office/drawing/2010/main" val="0"/>
              </a:ext>
            </a:extLst>
          </a:blip>
          <a:srcRect l="-168" t="185" r="166" b="-384"/>
          <a:stretch/>
        </p:blipFill>
        <p:spPr>
          <a:xfrm>
            <a:off x="3681926" y="194833"/>
            <a:ext cx="4726794" cy="4568937"/>
          </a:xfrm>
          <a:prstGeom prst="rect">
            <a:avLst/>
          </a:prstGeom>
        </p:spPr>
      </p:pic>
      <p:sp>
        <p:nvSpPr>
          <p:cNvPr id="5" name="Date Placeholder 4">
            <a:extLst>
              <a:ext uri="{FF2B5EF4-FFF2-40B4-BE49-F238E27FC236}">
                <a16:creationId xmlns:a16="http://schemas.microsoft.com/office/drawing/2014/main" id="{675CC7C8-B2E7-4404-A3B0-374E38AEA3A9}"/>
              </a:ext>
            </a:extLst>
          </p:cNvPr>
          <p:cNvSpPr>
            <a:spLocks noGrp="1"/>
          </p:cNvSpPr>
          <p:nvPr>
            <p:ph type="dt" sz="half" idx="10"/>
          </p:nvPr>
        </p:nvSpPr>
        <p:spPr/>
        <p:txBody>
          <a:bodyPr/>
          <a:lstStyle/>
          <a:p>
            <a:r>
              <a:rPr lang="en-US"/>
              <a:t>4/12/2022</a:t>
            </a:r>
            <a:endParaRPr lang="en-US" dirty="0"/>
          </a:p>
        </p:txBody>
      </p:sp>
      <p:sp>
        <p:nvSpPr>
          <p:cNvPr id="31" name="Footer Placeholder 30">
            <a:extLst>
              <a:ext uri="{FF2B5EF4-FFF2-40B4-BE49-F238E27FC236}">
                <a16:creationId xmlns:a16="http://schemas.microsoft.com/office/drawing/2014/main" id="{0E0DDDAA-3612-4A73-966E-E43296F2DBE6}"/>
              </a:ext>
            </a:extLst>
          </p:cNvPr>
          <p:cNvSpPr>
            <a:spLocks noGrp="1"/>
          </p:cNvSpPr>
          <p:nvPr>
            <p:ph type="ftr" sz="quarter" idx="11"/>
          </p:nvPr>
        </p:nvSpPr>
        <p:spPr/>
        <p:txBody>
          <a:bodyPr/>
          <a:lstStyle/>
          <a:p>
            <a:r>
              <a:rPr lang="en-US"/>
              <a:t>Yakima County Human Services Department</a:t>
            </a:r>
          </a:p>
        </p:txBody>
      </p:sp>
      <p:sp>
        <p:nvSpPr>
          <p:cNvPr id="33" name="Slide Number Placeholder 32">
            <a:extLst>
              <a:ext uri="{FF2B5EF4-FFF2-40B4-BE49-F238E27FC236}">
                <a16:creationId xmlns:a16="http://schemas.microsoft.com/office/drawing/2014/main" id="{8978108B-8C48-490F-8A75-25BF0FD9F2EF}"/>
              </a:ext>
            </a:extLst>
          </p:cNvPr>
          <p:cNvSpPr>
            <a:spLocks noGrp="1"/>
          </p:cNvSpPr>
          <p:nvPr>
            <p:ph type="sldNum" sz="quarter" idx="12"/>
          </p:nvPr>
        </p:nvSpPr>
        <p:spPr/>
        <p:txBody>
          <a:bodyPr/>
          <a:lstStyle/>
          <a:p>
            <a:fld id="{84DA9EAA-90AD-4B7E-A846-0E5A2431AE9D}" type="slidenum">
              <a:rPr lang="en-US" smtClean="0"/>
              <a:t>1</a:t>
            </a:fld>
            <a:endParaRPr lang="en-US"/>
          </a:p>
        </p:txBody>
      </p:sp>
    </p:spTree>
    <p:extLst>
      <p:ext uri="{BB962C8B-B14F-4D97-AF65-F5344CB8AC3E}">
        <p14:creationId xmlns:p14="http://schemas.microsoft.com/office/powerpoint/2010/main" val="1299476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C. 5-Year Plan Goal Alignment</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10</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342900" lvl="0" indent="-342900">
              <a:lnSpc>
                <a:spcPct val="110000"/>
              </a:lnSpc>
              <a:buFont typeface="+mj-lt"/>
              <a:buAutoNum type="arabicPeriod"/>
            </a:pPr>
            <a:r>
              <a:rPr lang="en-US" sz="3200" dirty="0"/>
              <a:t>Program adequately addresses at least one of the goals of the 5-Year Plan.</a:t>
            </a:r>
          </a:p>
          <a:p>
            <a:pPr marL="342900" lvl="0" indent="-342900">
              <a:lnSpc>
                <a:spcPct val="110000"/>
              </a:lnSpc>
              <a:buFont typeface="+mj-lt"/>
              <a:buAutoNum type="arabicPeriod"/>
            </a:pPr>
            <a:r>
              <a:rPr lang="en-US" sz="3200" dirty="0"/>
              <a:t>Descriptions include tasks identified as metrics for goals in the 5-Year Plan.</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382E6C76-9CF6-4ACE-9DDE-BB70AFEA5515}"/>
              </a:ext>
            </a:extLst>
          </p:cNvPr>
          <p:cNvSpPr/>
          <p:nvPr/>
        </p:nvSpPr>
        <p:spPr>
          <a:xfrm rot="16200000">
            <a:off x="-759371" y="2551837"/>
            <a:ext cx="3320140" cy="1754326"/>
          </a:xfrm>
          <a:prstGeom prst="rect">
            <a:avLst/>
          </a:prstGeom>
          <a:noFill/>
        </p:spPr>
        <p:txBody>
          <a:bodyPr wrap="none" lIns="91440" tIns="45720" rIns="91440" bIns="45720">
            <a:spAutoFit/>
          </a:bodyPr>
          <a:lstStyle/>
          <a:p>
            <a:pPr algn="ctr"/>
            <a:r>
              <a:rPr lang="en-US" sz="5400" b="0" cap="none" spc="0" dirty="0">
                <a:ln w="0"/>
                <a:solidFill>
                  <a:schemeClr val="accent1">
                    <a:lumMod val="20000"/>
                    <a:lumOff val="80000"/>
                  </a:schemeClr>
                </a:solidFill>
              </a:rPr>
              <a:t>SCORING</a:t>
            </a:r>
          </a:p>
          <a:p>
            <a:pPr algn="ctr"/>
            <a:r>
              <a:rPr lang="en-US" sz="5400" b="0" cap="none" spc="0" dirty="0">
                <a:ln w="0"/>
                <a:solidFill>
                  <a:schemeClr val="accent1">
                    <a:lumMod val="20000"/>
                    <a:lumOff val="80000"/>
                  </a:schemeClr>
                </a:solidFill>
              </a:rPr>
              <a:t>CRITERIA</a:t>
            </a:r>
          </a:p>
        </p:txBody>
      </p:sp>
      <p:sp>
        <p:nvSpPr>
          <p:cNvPr id="7" name="Date Placeholder 6">
            <a:extLst>
              <a:ext uri="{FF2B5EF4-FFF2-40B4-BE49-F238E27FC236}">
                <a16:creationId xmlns:a16="http://schemas.microsoft.com/office/drawing/2014/main" id="{3C8EE9AE-1E15-420B-B171-9E5B5888D3C0}"/>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625747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D. 5-Year Plan Values Alignment</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11</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342900" lvl="0" indent="-342900">
              <a:buFont typeface="+mj-lt"/>
              <a:buAutoNum type="arabicPeriod"/>
            </a:pPr>
            <a:r>
              <a:rPr lang="en-US" sz="2800" dirty="0"/>
              <a:t>Describe how the program embodies each of the values identified in the 5-Year Plan:</a:t>
            </a:r>
          </a:p>
          <a:p>
            <a:pPr marL="800100" lvl="1" indent="-342900">
              <a:buFont typeface="+mj-lt"/>
              <a:buAutoNum type="alphaLcPeriod"/>
            </a:pPr>
            <a:r>
              <a:rPr lang="en-US" sz="2400" dirty="0"/>
              <a:t>Honoring human dignity</a:t>
            </a:r>
          </a:p>
          <a:p>
            <a:pPr marL="800100" lvl="1" indent="-342900">
              <a:buFont typeface="+mj-lt"/>
              <a:buAutoNum type="alphaLcPeriod"/>
            </a:pPr>
            <a:r>
              <a:rPr lang="en-US" sz="2400" dirty="0"/>
              <a:t>Recognizing resiliency</a:t>
            </a:r>
          </a:p>
          <a:p>
            <a:pPr marL="800100" lvl="1" indent="-342900">
              <a:buFont typeface="+mj-lt"/>
              <a:buAutoNum type="alphaLcPeriod"/>
            </a:pPr>
            <a:r>
              <a:rPr lang="en-US" sz="2400" dirty="0"/>
              <a:t>Nonjudgmental, respectful, and responsive planning</a:t>
            </a:r>
          </a:p>
          <a:p>
            <a:pPr marL="800100" lvl="1" indent="-342900">
              <a:buFont typeface="+mj-lt"/>
              <a:buAutoNum type="alphaLcPeriod"/>
            </a:pPr>
            <a:r>
              <a:rPr lang="en-US" sz="2400" dirty="0"/>
              <a:t>Transparency</a:t>
            </a:r>
          </a:p>
          <a:p>
            <a:pPr marL="800100" lvl="1" indent="-342900">
              <a:buFont typeface="+mj-lt"/>
              <a:buAutoNum type="alphaLcPeriod"/>
            </a:pPr>
            <a:r>
              <a:rPr lang="en-US" sz="2400" dirty="0"/>
              <a:t>Inclusive and engaging services</a:t>
            </a:r>
            <a:endParaRPr lang="en-US" sz="5400" dirty="0"/>
          </a:p>
        </p:txBody>
      </p:sp>
      <p:sp>
        <p:nvSpPr>
          <p:cNvPr id="32" name="Rectangle 31">
            <a:extLst>
              <a:ext uri="{FF2B5EF4-FFF2-40B4-BE49-F238E27FC236}">
                <a16:creationId xmlns:a16="http://schemas.microsoft.com/office/drawing/2014/main" id="{47630089-5512-449E-B941-7301D8A4DC93}"/>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E2CB52F5-0215-49DD-BECE-7CEB51BA77C0}"/>
              </a:ext>
            </a:extLst>
          </p:cNvPr>
          <p:cNvSpPr>
            <a:spLocks noGrp="1"/>
          </p:cNvSpPr>
          <p:nvPr>
            <p:ph type="dt" sz="half" idx="10"/>
          </p:nvPr>
        </p:nvSpPr>
        <p:spPr/>
        <p:txBody>
          <a:bodyPr/>
          <a:lstStyle/>
          <a:p>
            <a:r>
              <a:rPr lang="en-US"/>
              <a:t>4/12/2022</a:t>
            </a:r>
          </a:p>
        </p:txBody>
      </p:sp>
      <p:sp>
        <p:nvSpPr>
          <p:cNvPr id="8" name="Footer Placeholder 7">
            <a:extLst>
              <a:ext uri="{FF2B5EF4-FFF2-40B4-BE49-F238E27FC236}">
                <a16:creationId xmlns:a16="http://schemas.microsoft.com/office/drawing/2014/main" id="{7693B9FC-B901-48F5-9F25-CA99158EA520}"/>
              </a:ext>
            </a:extLst>
          </p:cNvPr>
          <p:cNvSpPr>
            <a:spLocks noGrp="1"/>
          </p:cNvSpPr>
          <p:nvPr>
            <p:ph type="ftr" sz="quarter" idx="11"/>
          </p:nvPr>
        </p:nvSpPr>
        <p:spPr/>
        <p:txBody>
          <a:bodyPr/>
          <a:lstStyle/>
          <a:p>
            <a:r>
              <a:rPr lang="en-US"/>
              <a:t>Yakima County Human Services Department</a:t>
            </a:r>
          </a:p>
        </p:txBody>
      </p:sp>
    </p:spTree>
    <p:extLst>
      <p:ext uri="{BB962C8B-B14F-4D97-AF65-F5344CB8AC3E}">
        <p14:creationId xmlns:p14="http://schemas.microsoft.com/office/powerpoint/2010/main" val="4041264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D. 5-Year Plan Values Alignment</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12</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fontScale="92500"/>
          </a:bodyPr>
          <a:lstStyle/>
          <a:p>
            <a:pPr marL="342900" lvl="0" indent="-342900">
              <a:lnSpc>
                <a:spcPct val="110000"/>
              </a:lnSpc>
              <a:buFont typeface="+mj-lt"/>
              <a:buAutoNum type="arabicPeriod"/>
            </a:pPr>
            <a:r>
              <a:rPr lang="en-US" sz="2400" dirty="0"/>
              <a:t>Program adequately explains methods of embodiment for the value of honoring human dignity.</a:t>
            </a:r>
          </a:p>
          <a:p>
            <a:pPr marL="342900" lvl="0" indent="-342900">
              <a:lnSpc>
                <a:spcPct val="110000"/>
              </a:lnSpc>
              <a:buFont typeface="+mj-lt"/>
              <a:buAutoNum type="arabicPeriod"/>
            </a:pPr>
            <a:r>
              <a:rPr lang="en-US" sz="2400" dirty="0"/>
              <a:t>Program adequately explains methods of embodiment for the value of recognizing resiliency.</a:t>
            </a:r>
          </a:p>
          <a:p>
            <a:pPr marL="342900" lvl="0" indent="-342900">
              <a:lnSpc>
                <a:spcPct val="110000"/>
              </a:lnSpc>
              <a:buFont typeface="+mj-lt"/>
              <a:buAutoNum type="arabicPeriod"/>
            </a:pPr>
            <a:r>
              <a:rPr lang="en-US" sz="2400" dirty="0"/>
              <a:t>Program adequately explains methods of embodiment for the value of nonjudgmental, respectful, and responsive planning.</a:t>
            </a:r>
          </a:p>
          <a:p>
            <a:pPr marL="342900" lvl="0" indent="-342900">
              <a:lnSpc>
                <a:spcPct val="110000"/>
              </a:lnSpc>
              <a:buFont typeface="+mj-lt"/>
              <a:buAutoNum type="arabicPeriod"/>
            </a:pPr>
            <a:r>
              <a:rPr lang="en-US" sz="2400" dirty="0"/>
              <a:t>Program adequately explains methods of embodiment for the value of transparency.</a:t>
            </a:r>
          </a:p>
          <a:p>
            <a:pPr marL="342900" lvl="0" indent="-342900">
              <a:lnSpc>
                <a:spcPct val="110000"/>
              </a:lnSpc>
              <a:buFont typeface="+mj-lt"/>
              <a:buAutoNum type="arabicPeriod"/>
            </a:pPr>
            <a:r>
              <a:rPr lang="en-US" sz="2400" dirty="0"/>
              <a:t>Program adequately explains methods of embodiment for the value of inclusive and engaging services.</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25015D77-42C1-4704-92B9-BF61985189E8}"/>
              </a:ext>
            </a:extLst>
          </p:cNvPr>
          <p:cNvSpPr/>
          <p:nvPr/>
        </p:nvSpPr>
        <p:spPr>
          <a:xfrm rot="16200000">
            <a:off x="-759371" y="2551837"/>
            <a:ext cx="3320140" cy="1754326"/>
          </a:xfrm>
          <a:prstGeom prst="rect">
            <a:avLst/>
          </a:prstGeom>
          <a:noFill/>
        </p:spPr>
        <p:txBody>
          <a:bodyPr wrap="none" lIns="91440" tIns="45720" rIns="91440" bIns="45720">
            <a:spAutoFit/>
          </a:bodyPr>
          <a:lstStyle/>
          <a:p>
            <a:pPr algn="ctr"/>
            <a:r>
              <a:rPr lang="en-US" sz="5400" b="0" cap="none" spc="0" dirty="0">
                <a:ln w="0"/>
                <a:solidFill>
                  <a:schemeClr val="accent1">
                    <a:lumMod val="20000"/>
                    <a:lumOff val="80000"/>
                  </a:schemeClr>
                </a:solidFill>
              </a:rPr>
              <a:t>SCORING</a:t>
            </a:r>
          </a:p>
          <a:p>
            <a:pPr algn="ctr"/>
            <a:r>
              <a:rPr lang="en-US" sz="5400" b="0" cap="none" spc="0" dirty="0">
                <a:ln w="0"/>
                <a:solidFill>
                  <a:schemeClr val="accent1">
                    <a:lumMod val="20000"/>
                    <a:lumOff val="80000"/>
                  </a:schemeClr>
                </a:solidFill>
              </a:rPr>
              <a:t>CRITERIA</a:t>
            </a:r>
          </a:p>
        </p:txBody>
      </p:sp>
      <p:sp>
        <p:nvSpPr>
          <p:cNvPr id="7" name="Date Placeholder 6">
            <a:extLst>
              <a:ext uri="{FF2B5EF4-FFF2-40B4-BE49-F238E27FC236}">
                <a16:creationId xmlns:a16="http://schemas.microsoft.com/office/drawing/2014/main" id="{FC145684-3876-479D-A8A0-27C2D9E42A3E}"/>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2052100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E. Data and Fiscal Management</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13</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fontScale="77500" lnSpcReduction="20000"/>
          </a:bodyPr>
          <a:lstStyle/>
          <a:p>
            <a:pPr marL="342900" lvl="0" indent="-342900">
              <a:buFont typeface="+mj-lt"/>
              <a:buAutoNum type="arabicPeriod"/>
            </a:pPr>
            <a:r>
              <a:rPr lang="en-US" dirty="0"/>
              <a:t>Describe your organization’s experience and capacity to collect and manage data, including confidential data.</a:t>
            </a:r>
          </a:p>
          <a:p>
            <a:pPr marL="342900" lvl="0" indent="-342900">
              <a:buFont typeface="+mj-lt"/>
              <a:buAutoNum type="arabicPeriod"/>
            </a:pPr>
            <a:r>
              <a:rPr lang="en-US" dirty="0"/>
              <a:t>What challenges does your organization experience in collecting and managing data?</a:t>
            </a:r>
          </a:p>
          <a:p>
            <a:pPr marL="342900" lvl="0" indent="-342900">
              <a:buFont typeface="+mj-lt"/>
              <a:buAutoNum type="arabicPeriod"/>
            </a:pPr>
            <a:r>
              <a:rPr lang="en-US" dirty="0"/>
              <a:t>For organizations currently using HMIS: HMIS data will be reviewed when available as part of the application process. If you would like to supply additional information or data to explain or supplement the data collected in HMIS, you are invited to do so.</a:t>
            </a:r>
          </a:p>
          <a:p>
            <a:pPr marL="342900" lvl="0" indent="-342900">
              <a:buFont typeface="+mj-lt"/>
              <a:buAutoNum type="arabicPeriod"/>
            </a:pPr>
            <a:r>
              <a:rPr lang="en-US" dirty="0"/>
              <a:t>Describe your organization’s financial management system. How does your organization establish and maintain accounting principles to safeguard all funds that may be awarded under the terms of this funding opportunity?</a:t>
            </a:r>
          </a:p>
          <a:p>
            <a:pPr marL="342900" lvl="0" indent="-342900">
              <a:buFont typeface="+mj-lt"/>
              <a:buAutoNum type="arabicPeriod"/>
            </a:pPr>
            <a:r>
              <a:rPr lang="en-US" dirty="0"/>
              <a:t>Upload the results of your organization’s most recent fiscal audit. In the event that your organization does not have audited financial statements, upload the most recent year-end financial statements.</a:t>
            </a:r>
          </a:p>
          <a:p>
            <a:pPr marL="342900" lvl="0" indent="-342900">
              <a:buFont typeface="+mj-lt"/>
              <a:buAutoNum type="arabicPeriod"/>
            </a:pPr>
            <a:r>
              <a:rPr lang="en-US" dirty="0"/>
              <a:t>Upload a copy of your organization’s General Liability and Insurance Certificate.</a:t>
            </a:r>
          </a:p>
          <a:p>
            <a:pPr marL="342900" lvl="0" indent="-342900">
              <a:buFont typeface="+mj-lt"/>
              <a:buAutoNum type="arabicPeriod"/>
            </a:pPr>
            <a:r>
              <a:rPr lang="en-US" dirty="0"/>
              <a:t>For non-profits:</a:t>
            </a:r>
          </a:p>
          <a:p>
            <a:pPr marL="800100" lvl="1" indent="-342900">
              <a:buFont typeface="+mj-lt"/>
              <a:buAutoNum type="alphaLcPeriod"/>
            </a:pPr>
            <a:r>
              <a:rPr lang="en-US" dirty="0"/>
              <a:t>Upload a copy of your organization’s IRS Form 990</a:t>
            </a:r>
          </a:p>
          <a:p>
            <a:pPr marL="800100" lvl="1" indent="-342900">
              <a:buFont typeface="+mj-lt"/>
              <a:buAutoNum type="alphaLcPeriod"/>
            </a:pPr>
            <a:r>
              <a:rPr lang="en-US" dirty="0"/>
              <a:t>Upload a copy of your </a:t>
            </a:r>
            <a:r>
              <a:rPr lang="en-US"/>
              <a:t>organization’s 501(c)3 </a:t>
            </a:r>
            <a:r>
              <a:rPr lang="en-US" dirty="0"/>
              <a:t>Tax Exempt Letter</a:t>
            </a:r>
            <a:endParaRPr lang="en-US" sz="4000" dirty="0"/>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3D603E36-F52E-48FE-9471-69789D6688BD}"/>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FA413492-AB2B-4D2B-94EB-9CA3DEB85208}"/>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1574288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E. Data and Fiscal Management</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14</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fontScale="92500" lnSpcReduction="10000"/>
          </a:bodyPr>
          <a:lstStyle/>
          <a:p>
            <a:pPr marL="342900" lvl="0" indent="-342900">
              <a:lnSpc>
                <a:spcPct val="110000"/>
              </a:lnSpc>
              <a:buFont typeface="+mj-lt"/>
              <a:buAutoNum type="arabicPeriod"/>
            </a:pPr>
            <a:r>
              <a:rPr lang="en-US" sz="2400" dirty="0"/>
              <a:t>Applicant understands current organizational capacity to collect and manage data.</a:t>
            </a:r>
          </a:p>
          <a:p>
            <a:pPr marL="342900" lvl="0" indent="-342900">
              <a:lnSpc>
                <a:spcPct val="110000"/>
              </a:lnSpc>
              <a:buFont typeface="+mj-lt"/>
              <a:buAutoNum type="arabicPeriod"/>
            </a:pPr>
            <a:r>
              <a:rPr lang="en-US" sz="2400" dirty="0"/>
              <a:t>Applicant understands current data being collected.</a:t>
            </a:r>
          </a:p>
          <a:p>
            <a:pPr marL="342900" lvl="0" indent="-342900">
              <a:lnSpc>
                <a:spcPct val="110000"/>
              </a:lnSpc>
              <a:buFont typeface="+mj-lt"/>
              <a:buAutoNum type="arabicPeriod"/>
            </a:pPr>
            <a:r>
              <a:rPr lang="en-US" sz="2400" dirty="0"/>
              <a:t>Applicant understands and can identify current organizational barriers to effective data collection.</a:t>
            </a:r>
          </a:p>
          <a:p>
            <a:pPr marL="342900" lvl="0" indent="-342900">
              <a:lnSpc>
                <a:spcPct val="110000"/>
              </a:lnSpc>
              <a:buFont typeface="+mj-lt"/>
              <a:buAutoNum type="arabicPeriod"/>
            </a:pPr>
            <a:r>
              <a:rPr lang="en-US" sz="2400" dirty="0"/>
              <a:t>All necessary forms are submitted.</a:t>
            </a:r>
          </a:p>
          <a:p>
            <a:pPr marL="342900" lvl="0" indent="-342900">
              <a:lnSpc>
                <a:spcPct val="110000"/>
              </a:lnSpc>
              <a:buFont typeface="+mj-lt"/>
              <a:buAutoNum type="arabicPeriod"/>
            </a:pPr>
            <a:r>
              <a:rPr lang="en-US" sz="2400" dirty="0"/>
              <a:t>Applicant has a fiscal management system which maintains checks and balances and follows Generally Accepted Accounting Principles. If applicant lacks fiscal management capabilities, applicant identifies fiscal sponsor and describes their fiscal management system.</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E1BA51A6-2B6A-4BB7-A193-F605DD9650CB}"/>
              </a:ext>
            </a:extLst>
          </p:cNvPr>
          <p:cNvSpPr/>
          <p:nvPr/>
        </p:nvSpPr>
        <p:spPr>
          <a:xfrm rot="16200000">
            <a:off x="-759371" y="2551837"/>
            <a:ext cx="3320140" cy="1754326"/>
          </a:xfrm>
          <a:prstGeom prst="rect">
            <a:avLst/>
          </a:prstGeom>
          <a:noFill/>
        </p:spPr>
        <p:txBody>
          <a:bodyPr wrap="none" lIns="91440" tIns="45720" rIns="91440" bIns="45720">
            <a:spAutoFit/>
          </a:bodyPr>
          <a:lstStyle/>
          <a:p>
            <a:pPr algn="ctr"/>
            <a:r>
              <a:rPr lang="en-US" sz="5400" b="0" cap="none" spc="0" dirty="0">
                <a:ln w="0"/>
                <a:solidFill>
                  <a:schemeClr val="accent1">
                    <a:lumMod val="20000"/>
                    <a:lumOff val="80000"/>
                  </a:schemeClr>
                </a:solidFill>
              </a:rPr>
              <a:t>SCORING</a:t>
            </a:r>
          </a:p>
          <a:p>
            <a:pPr algn="ctr"/>
            <a:r>
              <a:rPr lang="en-US" sz="5400" b="0" cap="none" spc="0" dirty="0">
                <a:ln w="0"/>
                <a:solidFill>
                  <a:schemeClr val="accent1">
                    <a:lumMod val="20000"/>
                    <a:lumOff val="80000"/>
                  </a:schemeClr>
                </a:solidFill>
              </a:rPr>
              <a:t>CRITERIA</a:t>
            </a:r>
          </a:p>
        </p:txBody>
      </p:sp>
      <p:sp>
        <p:nvSpPr>
          <p:cNvPr id="7" name="Date Placeholder 6">
            <a:extLst>
              <a:ext uri="{FF2B5EF4-FFF2-40B4-BE49-F238E27FC236}">
                <a16:creationId xmlns:a16="http://schemas.microsoft.com/office/drawing/2014/main" id="{E4BDB3D2-3F86-49D7-860D-293B2C5870A0}"/>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2268023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F. Capacity and Experience</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15</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342900" lvl="0" indent="-342900">
              <a:buFont typeface="+mj-lt"/>
              <a:buAutoNum type="arabicPeriod"/>
            </a:pPr>
            <a:r>
              <a:rPr lang="en-US" sz="2800" dirty="0"/>
              <a:t>Describe your organization’s past success in providing the program you are applying for. If your agency has no experience delivering this program, describe any related experience and a plan for development of service capacity.</a:t>
            </a:r>
          </a:p>
          <a:p>
            <a:pPr marL="342900" indent="-342900">
              <a:buFont typeface="+mj-lt"/>
              <a:buAutoNum type="arabicPeriod"/>
            </a:pPr>
            <a:r>
              <a:rPr lang="en-US" sz="2800" dirty="0"/>
              <a:t>Describe relevant trainings that program staff currently participate in.</a:t>
            </a:r>
            <a:endParaRPr lang="en-US" sz="4400" dirty="0"/>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1141163A-182B-4622-9884-DCCCA818434D}"/>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F791A086-A327-456D-AF8E-CF62C182BBA2}"/>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2574983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F. Capacity and Experience</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16</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342900" lvl="0" indent="-342900">
              <a:lnSpc>
                <a:spcPct val="110000"/>
              </a:lnSpc>
              <a:buFont typeface="+mj-lt"/>
              <a:buAutoNum type="arabicPeriod"/>
            </a:pPr>
            <a:r>
              <a:rPr lang="en-US" sz="3200" dirty="0"/>
              <a:t>Organization has proven experience that lends itself to future success with the implementation of the program.</a:t>
            </a:r>
          </a:p>
          <a:p>
            <a:pPr marL="342900" lvl="0" indent="-342900">
              <a:lnSpc>
                <a:spcPct val="110000"/>
              </a:lnSpc>
              <a:buFont typeface="+mj-lt"/>
              <a:buAutoNum type="arabicPeriod"/>
            </a:pPr>
            <a:r>
              <a:rPr lang="en-US" sz="3200" dirty="0"/>
              <a:t>Staff are provided with the resources needed to be successful in their roles.</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C9ACD55A-6FDD-417E-A3A5-558A2782DC76}"/>
              </a:ext>
            </a:extLst>
          </p:cNvPr>
          <p:cNvSpPr/>
          <p:nvPr/>
        </p:nvSpPr>
        <p:spPr>
          <a:xfrm rot="16200000">
            <a:off x="-759371" y="2551837"/>
            <a:ext cx="3320140" cy="1754326"/>
          </a:xfrm>
          <a:prstGeom prst="rect">
            <a:avLst/>
          </a:prstGeom>
          <a:noFill/>
        </p:spPr>
        <p:txBody>
          <a:bodyPr wrap="none" lIns="91440" tIns="45720" rIns="91440" bIns="45720">
            <a:spAutoFit/>
          </a:bodyPr>
          <a:lstStyle/>
          <a:p>
            <a:pPr algn="ctr"/>
            <a:r>
              <a:rPr lang="en-US" sz="5400" b="0" cap="none" spc="0" dirty="0">
                <a:ln w="0"/>
                <a:solidFill>
                  <a:schemeClr val="accent1">
                    <a:lumMod val="20000"/>
                    <a:lumOff val="80000"/>
                  </a:schemeClr>
                </a:solidFill>
              </a:rPr>
              <a:t>SCORING</a:t>
            </a:r>
          </a:p>
          <a:p>
            <a:pPr algn="ctr"/>
            <a:r>
              <a:rPr lang="en-US" sz="5400" b="0" cap="none" spc="0" dirty="0">
                <a:ln w="0"/>
                <a:solidFill>
                  <a:schemeClr val="accent1">
                    <a:lumMod val="20000"/>
                    <a:lumOff val="80000"/>
                  </a:schemeClr>
                </a:solidFill>
              </a:rPr>
              <a:t>CRITERIA</a:t>
            </a:r>
          </a:p>
        </p:txBody>
      </p:sp>
      <p:sp>
        <p:nvSpPr>
          <p:cNvPr id="7" name="Date Placeholder 6">
            <a:extLst>
              <a:ext uri="{FF2B5EF4-FFF2-40B4-BE49-F238E27FC236}">
                <a16:creationId xmlns:a16="http://schemas.microsoft.com/office/drawing/2014/main" id="{CEECBBA4-0044-4F40-A802-B52C12A5B782}"/>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3326096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G. Partnerships and Collaborations</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17</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fontScale="92500"/>
          </a:bodyPr>
          <a:lstStyle/>
          <a:p>
            <a:pPr marL="342900" lvl="0" indent="-342900">
              <a:buFont typeface="+mj-lt"/>
              <a:buAutoNum type="arabicPeriod"/>
            </a:pPr>
            <a:r>
              <a:rPr lang="en-US" sz="2400" dirty="0"/>
              <a:t>Will your organization partner with other organizations to deliver on the activities of the program?</a:t>
            </a:r>
          </a:p>
          <a:p>
            <a:pPr marL="342900" lvl="0" indent="-342900">
              <a:buFont typeface="+mj-lt"/>
              <a:buAutoNum type="arabicPeriod"/>
            </a:pPr>
            <a:r>
              <a:rPr lang="en-US" sz="2400" dirty="0"/>
              <a:t>If the answer above was yes:</a:t>
            </a:r>
          </a:p>
          <a:p>
            <a:pPr marL="800100" lvl="1" indent="-342900">
              <a:buFont typeface="+mj-lt"/>
              <a:buAutoNum type="alphaLcPeriod"/>
            </a:pPr>
            <a:r>
              <a:rPr lang="en-US" sz="2000" dirty="0"/>
              <a:t>Describe your partnerships, including the names of organizations.</a:t>
            </a:r>
          </a:p>
          <a:p>
            <a:pPr marL="800100" lvl="1" indent="-342900">
              <a:buFont typeface="+mj-lt"/>
              <a:buAutoNum type="alphaLcPeriod"/>
            </a:pPr>
            <a:r>
              <a:rPr lang="en-US" sz="2000" dirty="0"/>
              <a:t>How will this/these collaboration(s) enhance services to benefit clients?</a:t>
            </a:r>
          </a:p>
          <a:p>
            <a:pPr marL="800100" lvl="1" indent="-342900">
              <a:buFont typeface="+mj-lt"/>
              <a:buAutoNum type="alphaLcPeriod"/>
            </a:pPr>
            <a:r>
              <a:rPr lang="en-US" sz="2000" dirty="0"/>
              <a:t>How will this/these collaboration(s) streamline services and build efficiencies?</a:t>
            </a:r>
          </a:p>
          <a:p>
            <a:pPr marL="800100" lvl="1" indent="-342900">
              <a:buFont typeface="+mj-lt"/>
              <a:buAutoNum type="alphaLcPeriod"/>
            </a:pPr>
            <a:r>
              <a:rPr lang="en-US" sz="2000" dirty="0"/>
              <a:t>Upload a signed letter of intent from the collaborating agency(</a:t>
            </a:r>
            <a:r>
              <a:rPr lang="en-US" sz="2000" dirty="0" err="1"/>
              <a:t>ies</a:t>
            </a:r>
            <a:r>
              <a:rPr lang="en-US" sz="2000" dirty="0"/>
              <a:t>) confirming this collaboration will exist as described.</a:t>
            </a:r>
            <a:endParaRPr lang="en-US" sz="4400" dirty="0"/>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194929D5-D655-43DE-8FDE-8AF1F8A23D4F}"/>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6206BE44-6F61-4CB0-AF48-3EC0B937B1BF}"/>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2110887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G. Partnerships and Collaborations</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18</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fontScale="92500"/>
          </a:bodyPr>
          <a:lstStyle/>
          <a:p>
            <a:pPr marL="342900" lvl="0" indent="-342900">
              <a:lnSpc>
                <a:spcPct val="110000"/>
              </a:lnSpc>
              <a:buFont typeface="+mj-lt"/>
              <a:buAutoNum type="arabicPeriod"/>
            </a:pPr>
            <a:r>
              <a:rPr lang="en-US" sz="2000" dirty="0"/>
              <a:t>Applicant is pursuing partnerships and collaborations.</a:t>
            </a:r>
          </a:p>
          <a:p>
            <a:pPr marL="342900" lvl="0" indent="-342900">
              <a:lnSpc>
                <a:spcPct val="110000"/>
              </a:lnSpc>
              <a:buFont typeface="+mj-lt"/>
              <a:buAutoNum type="arabicPeriod"/>
            </a:pPr>
            <a:r>
              <a:rPr lang="en-US" sz="2000" dirty="0"/>
              <a:t>Applicant describes effective partnerships that enhance service quality, minimize duplication, and amplify available resources.</a:t>
            </a:r>
          </a:p>
          <a:p>
            <a:pPr marL="342900" lvl="0" indent="-342900">
              <a:lnSpc>
                <a:spcPct val="110000"/>
              </a:lnSpc>
              <a:buFont typeface="+mj-lt"/>
              <a:buAutoNum type="arabicPeriod"/>
            </a:pPr>
            <a:r>
              <a:rPr lang="en-US" sz="2000" dirty="0"/>
              <a:t>Applicant describes clear partnership responsibilities in deliveries services, managing data, and reporting.</a:t>
            </a:r>
          </a:p>
          <a:p>
            <a:pPr marL="342900" lvl="0" indent="-342900">
              <a:lnSpc>
                <a:spcPct val="110000"/>
              </a:lnSpc>
              <a:buFont typeface="+mj-lt"/>
              <a:buAutoNum type="arabicPeriod"/>
            </a:pPr>
            <a:r>
              <a:rPr lang="en-US" sz="2000" dirty="0"/>
              <a:t>Applicant describes ability to oversee and monitor partner agency activities to ensure accountability in shared work.</a:t>
            </a:r>
          </a:p>
          <a:p>
            <a:pPr marL="342900" lvl="0" indent="-342900">
              <a:lnSpc>
                <a:spcPct val="110000"/>
              </a:lnSpc>
              <a:buFont typeface="+mj-lt"/>
              <a:buAutoNum type="arabicPeriod"/>
            </a:pPr>
            <a:r>
              <a:rPr lang="en-US" sz="2000" dirty="0"/>
              <a:t>Applicant describes how collaboration benefits program participants.</a:t>
            </a:r>
          </a:p>
          <a:p>
            <a:pPr marL="342900" lvl="0" indent="-342900">
              <a:lnSpc>
                <a:spcPct val="110000"/>
              </a:lnSpc>
              <a:buFont typeface="+mj-lt"/>
              <a:buAutoNum type="arabicPeriod"/>
            </a:pPr>
            <a:r>
              <a:rPr lang="en-US" sz="2000" dirty="0"/>
              <a:t>Applicant submitted signed letters of intent from partners.</a:t>
            </a:r>
          </a:p>
          <a:p>
            <a:pPr marL="342900" lvl="0" indent="-342900">
              <a:lnSpc>
                <a:spcPct val="110000"/>
              </a:lnSpc>
              <a:buFont typeface="+mj-lt"/>
              <a:buAutoNum type="arabicPeriod"/>
            </a:pPr>
            <a:r>
              <a:rPr lang="en-US" sz="2000" dirty="0"/>
              <a:t>Applicant describes how participants will be referred to other programs and agencies in a proactive, seamless, participant-friendly manner.</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26992395-133C-4D6B-85D2-E0D7C163DE05}"/>
              </a:ext>
            </a:extLst>
          </p:cNvPr>
          <p:cNvSpPr/>
          <p:nvPr/>
        </p:nvSpPr>
        <p:spPr>
          <a:xfrm rot="16200000">
            <a:off x="-759371" y="2551837"/>
            <a:ext cx="3320140" cy="1754326"/>
          </a:xfrm>
          <a:prstGeom prst="rect">
            <a:avLst/>
          </a:prstGeom>
          <a:noFill/>
        </p:spPr>
        <p:txBody>
          <a:bodyPr wrap="none" lIns="91440" tIns="45720" rIns="91440" bIns="45720">
            <a:spAutoFit/>
          </a:bodyPr>
          <a:lstStyle/>
          <a:p>
            <a:pPr algn="ctr"/>
            <a:r>
              <a:rPr lang="en-US" sz="5400" b="0" cap="none" spc="0" dirty="0">
                <a:ln w="0"/>
                <a:solidFill>
                  <a:schemeClr val="accent1">
                    <a:lumMod val="20000"/>
                    <a:lumOff val="80000"/>
                  </a:schemeClr>
                </a:solidFill>
              </a:rPr>
              <a:t>SCORING</a:t>
            </a:r>
          </a:p>
          <a:p>
            <a:pPr algn="ctr"/>
            <a:r>
              <a:rPr lang="en-US" sz="5400" b="0" cap="none" spc="0" dirty="0">
                <a:ln w="0"/>
                <a:solidFill>
                  <a:schemeClr val="accent1">
                    <a:lumMod val="20000"/>
                    <a:lumOff val="80000"/>
                  </a:schemeClr>
                </a:solidFill>
              </a:rPr>
              <a:t>CRITERIA</a:t>
            </a:r>
          </a:p>
        </p:txBody>
      </p:sp>
      <p:sp>
        <p:nvSpPr>
          <p:cNvPr id="7" name="Date Placeholder 6">
            <a:extLst>
              <a:ext uri="{FF2B5EF4-FFF2-40B4-BE49-F238E27FC236}">
                <a16:creationId xmlns:a16="http://schemas.microsoft.com/office/drawing/2014/main" id="{D69EC34F-2DEF-4955-A317-39ABA4753844}"/>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20040991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H. Budget</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19</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fontScale="92500" lnSpcReduction="10000"/>
          </a:bodyPr>
          <a:lstStyle/>
          <a:p>
            <a:pPr marL="342900" lvl="0" indent="-342900">
              <a:buFont typeface="+mj-lt"/>
              <a:buAutoNum type="arabicPeriod"/>
            </a:pPr>
            <a:r>
              <a:rPr lang="en-US" sz="2400" dirty="0"/>
              <a:t>Complete a separate </a:t>
            </a:r>
            <a:r>
              <a:rPr lang="en-US" sz="2400" u="sng" dirty="0">
                <a:hlinkClick r:id="rId2" action="ppaction://hlinkfile"/>
              </a:rPr>
              <a:t>Proposed Program Budget</a:t>
            </a:r>
            <a:r>
              <a:rPr lang="en-US" sz="2400" dirty="0">
                <a:hlinkClick r:id="rId2" action="ppaction://hlinkfile"/>
              </a:rPr>
              <a:t> </a:t>
            </a:r>
            <a:r>
              <a:rPr lang="en-US" sz="2400" dirty="0"/>
              <a:t>for each activity in your proposal. The costs reflected in the budget should be the activity(</a:t>
            </a:r>
            <a:r>
              <a:rPr lang="en-US" sz="2400" dirty="0" err="1"/>
              <a:t>ies</a:t>
            </a:r>
            <a:r>
              <a:rPr lang="en-US" sz="2400" dirty="0"/>
              <a:t>) you are applying for, not your total agency budget. List expenses in your budget(s), including the other resources and amounts that will be used to support the participants served by this activity in the appropriate columns of the budget worksheets. The other columns are for grants, dedicated funding sources, or listing funds provided through your agency’s fundraising mechanisms.</a:t>
            </a:r>
          </a:p>
          <a:p>
            <a:pPr marL="342900" indent="-342900">
              <a:buFont typeface="+mj-lt"/>
              <a:buAutoNum type="arabicPeriod"/>
            </a:pPr>
            <a:r>
              <a:rPr lang="en-US" sz="2400" dirty="0"/>
              <a:t>Describe the sustainability of the other funding sources listed in your budget(s) supporting the activity(</a:t>
            </a:r>
            <a:r>
              <a:rPr lang="en-US" sz="2400" dirty="0" err="1"/>
              <a:t>ies</a:t>
            </a:r>
            <a:r>
              <a:rPr lang="en-US" sz="2400" dirty="0"/>
              <a:t>).</a:t>
            </a:r>
            <a:endParaRPr lang="en-US" sz="4000" dirty="0"/>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F280C76C-D538-4B6D-8157-F7B35326B842}"/>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80600208-3632-4358-AB9D-E6793D9C301C}"/>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1386632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1"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D417B1FF-2C48-40CD-8993-78704F858914}"/>
              </a:ext>
            </a:extLst>
          </p:cNvPr>
          <p:cNvSpPr>
            <a:spLocks noGrp="1"/>
          </p:cNvSpPr>
          <p:nvPr>
            <p:ph type="title"/>
          </p:nvPr>
        </p:nvSpPr>
        <p:spPr>
          <a:xfrm>
            <a:off x="1759287" y="798881"/>
            <a:ext cx="8673427" cy="1048945"/>
          </a:xfrm>
        </p:spPr>
        <p:txBody>
          <a:bodyPr>
            <a:normAutofit/>
          </a:bodyPr>
          <a:lstStyle/>
          <a:p>
            <a:r>
              <a:rPr lang="en-US" dirty="0">
                <a:solidFill>
                  <a:schemeClr val="tx1"/>
                </a:solidFill>
              </a:rPr>
              <a:t>RFP Overview</a:t>
            </a:r>
          </a:p>
        </p:txBody>
      </p:sp>
      <p:sp>
        <p:nvSpPr>
          <p:cNvPr id="4" name="Date Placeholder 3">
            <a:extLst>
              <a:ext uri="{FF2B5EF4-FFF2-40B4-BE49-F238E27FC236}">
                <a16:creationId xmlns:a16="http://schemas.microsoft.com/office/drawing/2014/main" id="{76039DD6-21F9-4C45-B452-1B1B627BA670}"/>
              </a:ext>
            </a:extLst>
          </p:cNvPr>
          <p:cNvSpPr>
            <a:spLocks noGrp="1"/>
          </p:cNvSpPr>
          <p:nvPr>
            <p:ph type="dt" sz="half" idx="10"/>
          </p:nvPr>
        </p:nvSpPr>
        <p:spPr>
          <a:xfrm>
            <a:off x="804672" y="320040"/>
            <a:ext cx="3657600" cy="320040"/>
          </a:xfrm>
        </p:spPr>
        <p:txBody>
          <a:bodyPr>
            <a:normAutofit/>
          </a:bodyPr>
          <a:lstStyle/>
          <a:p>
            <a:pPr>
              <a:spcAft>
                <a:spcPts val="600"/>
              </a:spcAft>
            </a:pPr>
            <a:r>
              <a:rPr lang="en-US"/>
              <a:t>4/12/2022</a:t>
            </a:r>
            <a:endParaRPr lang="en-US" dirty="0"/>
          </a:p>
        </p:txBody>
      </p:sp>
      <p:sp>
        <p:nvSpPr>
          <p:cNvPr id="7" name="Slide Number Placeholder 6">
            <a:extLst>
              <a:ext uri="{FF2B5EF4-FFF2-40B4-BE49-F238E27FC236}">
                <a16:creationId xmlns:a16="http://schemas.microsoft.com/office/drawing/2014/main" id="{3827075B-3386-4965-96F5-03741FA9ABB5}"/>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smtClean="0"/>
              <a:pPr>
                <a:spcAft>
                  <a:spcPts val="600"/>
                </a:spcAft>
              </a:pPr>
              <a:t>2</a:t>
            </a:fld>
            <a:endParaRPr lang="en-US"/>
          </a:p>
        </p:txBody>
      </p:sp>
      <p:sp>
        <p:nvSpPr>
          <p:cNvPr id="6" name="Footer Placeholder 5">
            <a:extLst>
              <a:ext uri="{FF2B5EF4-FFF2-40B4-BE49-F238E27FC236}">
                <a16:creationId xmlns:a16="http://schemas.microsoft.com/office/drawing/2014/main" id="{5CC95DD2-C6BE-433D-8B17-0C6DA6C6542D}"/>
              </a:ext>
            </a:extLst>
          </p:cNvPr>
          <p:cNvSpPr>
            <a:spLocks noGrp="1"/>
          </p:cNvSpPr>
          <p:nvPr>
            <p:ph type="ftr" sz="quarter" idx="11"/>
          </p:nvPr>
        </p:nvSpPr>
        <p:spPr>
          <a:xfrm>
            <a:off x="804672" y="6227064"/>
            <a:ext cx="10588752" cy="320040"/>
          </a:xfrm>
        </p:spPr>
        <p:txBody>
          <a:bodyPr>
            <a:normAutofit/>
          </a:bodyPr>
          <a:lstStyle/>
          <a:p>
            <a:pPr>
              <a:spcAft>
                <a:spcPts val="600"/>
              </a:spcAft>
            </a:pPr>
            <a:r>
              <a:rPr lang="en-US"/>
              <a:t>Yakima County Human Services Department</a:t>
            </a:r>
          </a:p>
        </p:txBody>
      </p:sp>
      <p:graphicFrame>
        <p:nvGraphicFramePr>
          <p:cNvPr id="5" name="Content Placeholder 2">
            <a:extLst>
              <a:ext uri="{FF2B5EF4-FFF2-40B4-BE49-F238E27FC236}">
                <a16:creationId xmlns:a16="http://schemas.microsoft.com/office/drawing/2014/main" id="{1C922EBF-2EFB-41EE-B743-B44A0BBCC853}"/>
              </a:ext>
            </a:extLst>
          </p:cNvPr>
          <p:cNvGraphicFramePr>
            <a:graphicFrameLocks noGrp="1"/>
          </p:cNvGraphicFramePr>
          <p:nvPr>
            <p:ph idx="1"/>
            <p:extLst>
              <p:ext uri="{D42A27DB-BD31-4B8C-83A1-F6EECF244321}">
                <p14:modId xmlns:p14="http://schemas.microsoft.com/office/powerpoint/2010/main" val="2903592908"/>
              </p:ext>
            </p:extLst>
          </p:nvPr>
        </p:nvGraphicFramePr>
        <p:xfrm>
          <a:off x="807722" y="1990976"/>
          <a:ext cx="10576558"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9665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H. Budget</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20</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fontScale="77500" lnSpcReduction="20000"/>
          </a:bodyPr>
          <a:lstStyle/>
          <a:p>
            <a:pPr marL="342900" lvl="0" indent="-342900">
              <a:lnSpc>
                <a:spcPct val="110000"/>
              </a:lnSpc>
              <a:buFont typeface="+mj-lt"/>
              <a:buAutoNum type="arabicPeriod"/>
            </a:pPr>
            <a:r>
              <a:rPr lang="en-US" sz="3200" dirty="0"/>
              <a:t>Budget items are reasonable and appropriate given the nature of the service, the priority populations, and the proposed level of service.</a:t>
            </a:r>
          </a:p>
          <a:p>
            <a:pPr marL="342900" lvl="0" indent="-342900">
              <a:lnSpc>
                <a:spcPct val="110000"/>
              </a:lnSpc>
              <a:buFont typeface="+mj-lt"/>
              <a:buAutoNum type="arabicPeriod"/>
            </a:pPr>
            <a:r>
              <a:rPr lang="en-US" sz="3200" dirty="0"/>
              <a:t>The proposed program is cost effective given the type, quantity, and quality of services.</a:t>
            </a:r>
          </a:p>
          <a:p>
            <a:pPr marL="342900" lvl="0" indent="-342900">
              <a:lnSpc>
                <a:spcPct val="110000"/>
              </a:lnSpc>
              <a:buFont typeface="+mj-lt"/>
              <a:buAutoNum type="arabicPeriod"/>
            </a:pPr>
            <a:r>
              <a:rPr lang="en-US" sz="3200" dirty="0"/>
              <a:t>Applicant identifies other funds to be used with any funds awarded from this funding opportunity for providing the services described in the proposal and provides evidence that these funds are sustainable.</a:t>
            </a:r>
          </a:p>
          <a:p>
            <a:pPr marL="342900" lvl="0" indent="-342900">
              <a:lnSpc>
                <a:spcPct val="110000"/>
              </a:lnSpc>
              <a:buFont typeface="+mj-lt"/>
              <a:buAutoNum type="arabicPeriod"/>
            </a:pPr>
            <a:r>
              <a:rPr lang="en-US" sz="3200" dirty="0"/>
              <a:t>Key staff identified in section A. Program Description are all funded.</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E3FC5E0B-31EB-4759-8418-76FF8D9A8A49}"/>
              </a:ext>
            </a:extLst>
          </p:cNvPr>
          <p:cNvSpPr/>
          <p:nvPr/>
        </p:nvSpPr>
        <p:spPr>
          <a:xfrm rot="16200000">
            <a:off x="-759371" y="2551837"/>
            <a:ext cx="3320140" cy="1754326"/>
          </a:xfrm>
          <a:prstGeom prst="rect">
            <a:avLst/>
          </a:prstGeom>
          <a:noFill/>
        </p:spPr>
        <p:txBody>
          <a:bodyPr wrap="none" lIns="91440" tIns="45720" rIns="91440" bIns="45720">
            <a:spAutoFit/>
          </a:bodyPr>
          <a:lstStyle/>
          <a:p>
            <a:pPr algn="ctr"/>
            <a:r>
              <a:rPr lang="en-US" sz="5400" b="0" cap="none" spc="0" dirty="0">
                <a:ln w="0"/>
                <a:solidFill>
                  <a:schemeClr val="accent1">
                    <a:lumMod val="20000"/>
                    <a:lumOff val="80000"/>
                  </a:schemeClr>
                </a:solidFill>
              </a:rPr>
              <a:t>SCORING</a:t>
            </a:r>
          </a:p>
          <a:p>
            <a:pPr algn="ctr"/>
            <a:r>
              <a:rPr lang="en-US" sz="5400" b="0" cap="none" spc="0" dirty="0">
                <a:ln w="0"/>
                <a:solidFill>
                  <a:schemeClr val="accent1">
                    <a:lumMod val="20000"/>
                    <a:lumOff val="80000"/>
                  </a:schemeClr>
                </a:solidFill>
              </a:rPr>
              <a:t>CRITERIA</a:t>
            </a:r>
          </a:p>
        </p:txBody>
      </p:sp>
      <p:sp>
        <p:nvSpPr>
          <p:cNvPr id="7" name="Date Placeholder 6">
            <a:extLst>
              <a:ext uri="{FF2B5EF4-FFF2-40B4-BE49-F238E27FC236}">
                <a16:creationId xmlns:a16="http://schemas.microsoft.com/office/drawing/2014/main" id="{2EDB60FC-035D-4B3D-9C46-83BC4E28FEAD}"/>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15068968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17C4610E-9C18-467B-BF10-BE6A974CC3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4" name="Freeform 5">
              <a:extLst>
                <a:ext uri="{FF2B5EF4-FFF2-40B4-BE49-F238E27FC236}">
                  <a16:creationId xmlns:a16="http://schemas.microsoft.com/office/drawing/2014/main" id="{296DF307-344E-4E9B-A7AA-8139E450D1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6">
              <a:extLst>
                <a:ext uri="{FF2B5EF4-FFF2-40B4-BE49-F238E27FC236}">
                  <a16:creationId xmlns:a16="http://schemas.microsoft.com/office/drawing/2014/main" id="{E263CC2D-ACFB-4EB3-ADF9-CD82BC8422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7">
              <a:extLst>
                <a:ext uri="{FF2B5EF4-FFF2-40B4-BE49-F238E27FC236}">
                  <a16:creationId xmlns:a16="http://schemas.microsoft.com/office/drawing/2014/main" id="{C5366E2F-9BA0-485A-B1CA-A5E6E2E37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8">
              <a:extLst>
                <a:ext uri="{FF2B5EF4-FFF2-40B4-BE49-F238E27FC236}">
                  <a16:creationId xmlns:a16="http://schemas.microsoft.com/office/drawing/2014/main" id="{1803051E-7C26-4F53-8293-B4EAED4212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9">
              <a:extLst>
                <a:ext uri="{FF2B5EF4-FFF2-40B4-BE49-F238E27FC236}">
                  <a16:creationId xmlns:a16="http://schemas.microsoft.com/office/drawing/2014/main" id="{D10888CD-E496-4116-9C45-CF4F17ADE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0">
              <a:extLst>
                <a:ext uri="{FF2B5EF4-FFF2-40B4-BE49-F238E27FC236}">
                  <a16:creationId xmlns:a16="http://schemas.microsoft.com/office/drawing/2014/main" id="{0A42DA8F-DA3D-43E9-A184-E0F6C133A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1">
              <a:extLst>
                <a:ext uri="{FF2B5EF4-FFF2-40B4-BE49-F238E27FC236}">
                  <a16:creationId xmlns:a16="http://schemas.microsoft.com/office/drawing/2014/main" id="{473EAD31-7AA3-49B7-ADD6-C13FF0F14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2">
              <a:extLst>
                <a:ext uri="{FF2B5EF4-FFF2-40B4-BE49-F238E27FC236}">
                  <a16:creationId xmlns:a16="http://schemas.microsoft.com/office/drawing/2014/main" id="{2BBB7CDF-BA2E-451F-9201-CF2B6FEAE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3">
              <a:extLst>
                <a:ext uri="{FF2B5EF4-FFF2-40B4-BE49-F238E27FC236}">
                  <a16:creationId xmlns:a16="http://schemas.microsoft.com/office/drawing/2014/main" id="{84809EF2-CD0D-4BC3-ABC7-E7E312A1D7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3" name="Freeform 14">
              <a:extLst>
                <a:ext uri="{FF2B5EF4-FFF2-40B4-BE49-F238E27FC236}">
                  <a16:creationId xmlns:a16="http://schemas.microsoft.com/office/drawing/2014/main" id="{11D2D6C5-637B-4AFE-97F4-D4E48A613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4" name="Freeform 15">
              <a:extLst>
                <a:ext uri="{FF2B5EF4-FFF2-40B4-BE49-F238E27FC236}">
                  <a16:creationId xmlns:a16="http://schemas.microsoft.com/office/drawing/2014/main" id="{F841B2C5-57F5-4FE6-B4D4-EBB3F30881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5" name="Freeform 16">
              <a:extLst>
                <a:ext uri="{FF2B5EF4-FFF2-40B4-BE49-F238E27FC236}">
                  <a16:creationId xmlns:a16="http://schemas.microsoft.com/office/drawing/2014/main" id="{B4822A39-2A52-4B2C-9319-BEFC526DB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6" name="Freeform 17">
              <a:extLst>
                <a:ext uri="{FF2B5EF4-FFF2-40B4-BE49-F238E27FC236}">
                  <a16:creationId xmlns:a16="http://schemas.microsoft.com/office/drawing/2014/main" id="{4E469692-E783-4950-8DEC-3A1FD3978B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8">
              <a:extLst>
                <a:ext uri="{FF2B5EF4-FFF2-40B4-BE49-F238E27FC236}">
                  <a16:creationId xmlns:a16="http://schemas.microsoft.com/office/drawing/2014/main" id="{012909CD-3254-41E5-B8BB-0F2D7CE0D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19">
              <a:extLst>
                <a:ext uri="{FF2B5EF4-FFF2-40B4-BE49-F238E27FC236}">
                  <a16:creationId xmlns:a16="http://schemas.microsoft.com/office/drawing/2014/main" id="{93E7648E-861E-4503-AEDC-56C4EC5072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0">
              <a:extLst>
                <a:ext uri="{FF2B5EF4-FFF2-40B4-BE49-F238E27FC236}">
                  <a16:creationId xmlns:a16="http://schemas.microsoft.com/office/drawing/2014/main" id="{F9C72257-EBD0-4D1C-A32C-D84644687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1">
              <a:extLst>
                <a:ext uri="{FF2B5EF4-FFF2-40B4-BE49-F238E27FC236}">
                  <a16:creationId xmlns:a16="http://schemas.microsoft.com/office/drawing/2014/main" id="{87BB2CBB-9C22-4E28-AB86-DC92AEE2DB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2">
              <a:extLst>
                <a:ext uri="{FF2B5EF4-FFF2-40B4-BE49-F238E27FC236}">
                  <a16:creationId xmlns:a16="http://schemas.microsoft.com/office/drawing/2014/main" id="{F85B3053-8D9F-410A-80C2-7960DDEA6A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2" name="Freeform 23">
              <a:extLst>
                <a:ext uri="{FF2B5EF4-FFF2-40B4-BE49-F238E27FC236}">
                  <a16:creationId xmlns:a16="http://schemas.microsoft.com/office/drawing/2014/main" id="{E8FF5DA7-6E72-41F1-A54C-EAF440A274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A899734C-500F-4274-9854-8BFA14A1D7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5" name="Rectangle 34">
              <a:extLst>
                <a:ext uri="{FF2B5EF4-FFF2-40B4-BE49-F238E27FC236}">
                  <a16:creationId xmlns:a16="http://schemas.microsoft.com/office/drawing/2014/main" id="{FF07BF51-2934-47AD-A415-7400882F14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35">
              <a:extLst>
                <a:ext uri="{FF2B5EF4-FFF2-40B4-BE49-F238E27FC236}">
                  <a16:creationId xmlns:a16="http://schemas.microsoft.com/office/drawing/2014/main" id="{DD6E3DF0-EDC0-458B-9C5B-911814F0A6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5D0824B1-47C9-4504-99FB-CB15051979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9" name="Rectangle 38">
            <a:extLst>
              <a:ext uri="{FF2B5EF4-FFF2-40B4-BE49-F238E27FC236}">
                <a16:creationId xmlns:a16="http://schemas.microsoft.com/office/drawing/2014/main" id="{A3BAF07C-C39E-42EB-BB22-8D46691D97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3061" cy="68692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 name="Group 40">
            <a:extLst>
              <a:ext uri="{FF2B5EF4-FFF2-40B4-BE49-F238E27FC236}">
                <a16:creationId xmlns:a16="http://schemas.microsoft.com/office/drawing/2014/main" id="{D8E9CF54-0466-4261-9E62-0249E60E18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2" name="Freeform 5">
              <a:extLst>
                <a:ext uri="{FF2B5EF4-FFF2-40B4-BE49-F238E27FC236}">
                  <a16:creationId xmlns:a16="http://schemas.microsoft.com/office/drawing/2014/main" id="{33E32106-E8B1-4F76-9EE6-58537738A3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6">
              <a:extLst>
                <a:ext uri="{FF2B5EF4-FFF2-40B4-BE49-F238E27FC236}">
                  <a16:creationId xmlns:a16="http://schemas.microsoft.com/office/drawing/2014/main" id="{C32C2C46-A045-44FB-8A74-5EBD650C27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7">
              <a:extLst>
                <a:ext uri="{FF2B5EF4-FFF2-40B4-BE49-F238E27FC236}">
                  <a16:creationId xmlns:a16="http://schemas.microsoft.com/office/drawing/2014/main" id="{6A76F79C-6683-4940-BCF7-4BCCCEE406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8">
              <a:extLst>
                <a:ext uri="{FF2B5EF4-FFF2-40B4-BE49-F238E27FC236}">
                  <a16:creationId xmlns:a16="http://schemas.microsoft.com/office/drawing/2014/main" id="{FF4675A3-6D07-4B1F-9BFC-AEBEA1AD06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9">
              <a:extLst>
                <a:ext uri="{FF2B5EF4-FFF2-40B4-BE49-F238E27FC236}">
                  <a16:creationId xmlns:a16="http://schemas.microsoft.com/office/drawing/2014/main" id="{765E127A-B6B7-4B1D-B7BD-6C8C969D2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0">
              <a:extLst>
                <a:ext uri="{FF2B5EF4-FFF2-40B4-BE49-F238E27FC236}">
                  <a16:creationId xmlns:a16="http://schemas.microsoft.com/office/drawing/2014/main" id="{3BCA9D9E-C72C-4751-BFA9-10B85CACE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1">
              <a:extLst>
                <a:ext uri="{FF2B5EF4-FFF2-40B4-BE49-F238E27FC236}">
                  <a16:creationId xmlns:a16="http://schemas.microsoft.com/office/drawing/2014/main" id="{080C708C-69BF-441B-AB75-C98160ED06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2">
              <a:extLst>
                <a:ext uri="{FF2B5EF4-FFF2-40B4-BE49-F238E27FC236}">
                  <a16:creationId xmlns:a16="http://schemas.microsoft.com/office/drawing/2014/main" id="{3E79964E-F8F1-4763-8892-7BC3DAE30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3">
              <a:extLst>
                <a:ext uri="{FF2B5EF4-FFF2-40B4-BE49-F238E27FC236}">
                  <a16:creationId xmlns:a16="http://schemas.microsoft.com/office/drawing/2014/main" id="{FE09592A-FCC9-4AE5-BA0B-730C6F3BBE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4">
              <a:extLst>
                <a:ext uri="{FF2B5EF4-FFF2-40B4-BE49-F238E27FC236}">
                  <a16:creationId xmlns:a16="http://schemas.microsoft.com/office/drawing/2014/main" id="{96448994-820C-4BC1-ABF3-4579C6F99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5">
              <a:extLst>
                <a:ext uri="{FF2B5EF4-FFF2-40B4-BE49-F238E27FC236}">
                  <a16:creationId xmlns:a16="http://schemas.microsoft.com/office/drawing/2014/main" id="{9BB0D192-565A-42B9-B292-CC032D71A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3" name="Freeform 16">
              <a:extLst>
                <a:ext uri="{FF2B5EF4-FFF2-40B4-BE49-F238E27FC236}">
                  <a16:creationId xmlns:a16="http://schemas.microsoft.com/office/drawing/2014/main" id="{6D1CA09C-5F40-4E92-A7E9-D1FCEE512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17">
              <a:extLst>
                <a:ext uri="{FF2B5EF4-FFF2-40B4-BE49-F238E27FC236}">
                  <a16:creationId xmlns:a16="http://schemas.microsoft.com/office/drawing/2014/main" id="{379F5AA5-2E14-4880-A5A6-07AEF2AD8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8">
              <a:extLst>
                <a:ext uri="{FF2B5EF4-FFF2-40B4-BE49-F238E27FC236}">
                  <a16:creationId xmlns:a16="http://schemas.microsoft.com/office/drawing/2014/main" id="{EF14BD32-D239-4DA3-98B3-7752073657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9">
              <a:extLst>
                <a:ext uri="{FF2B5EF4-FFF2-40B4-BE49-F238E27FC236}">
                  <a16:creationId xmlns:a16="http://schemas.microsoft.com/office/drawing/2014/main" id="{CF07B250-E5E4-4624-9BD7-8D513A67B7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0">
              <a:extLst>
                <a:ext uri="{FF2B5EF4-FFF2-40B4-BE49-F238E27FC236}">
                  <a16:creationId xmlns:a16="http://schemas.microsoft.com/office/drawing/2014/main" id="{BCC5D120-7C8C-4290-865C-4EE6E4F245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1">
              <a:extLst>
                <a:ext uri="{FF2B5EF4-FFF2-40B4-BE49-F238E27FC236}">
                  <a16:creationId xmlns:a16="http://schemas.microsoft.com/office/drawing/2014/main" id="{C24688C6-CAE5-4EF2-B2BA-A138DA0A2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2">
              <a:extLst>
                <a:ext uri="{FF2B5EF4-FFF2-40B4-BE49-F238E27FC236}">
                  <a16:creationId xmlns:a16="http://schemas.microsoft.com/office/drawing/2014/main" id="{6BD31099-7C13-4901-A04F-632B1CD84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60" name="Freeform 23">
              <a:extLst>
                <a:ext uri="{FF2B5EF4-FFF2-40B4-BE49-F238E27FC236}">
                  <a16:creationId xmlns:a16="http://schemas.microsoft.com/office/drawing/2014/main" id="{679F5FF7-82B2-4033-8FBE-63170C9378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Title 1">
            <a:extLst>
              <a:ext uri="{FF2B5EF4-FFF2-40B4-BE49-F238E27FC236}">
                <a16:creationId xmlns:a16="http://schemas.microsoft.com/office/drawing/2014/main" id="{086D14B0-5037-418E-A2C2-03E94E72C2AC}"/>
              </a:ext>
            </a:extLst>
          </p:cNvPr>
          <p:cNvSpPr>
            <a:spLocks noGrp="1"/>
          </p:cNvSpPr>
          <p:nvPr>
            <p:ph type="title"/>
          </p:nvPr>
        </p:nvSpPr>
        <p:spPr>
          <a:xfrm>
            <a:off x="1378425" y="5199797"/>
            <a:ext cx="9435152" cy="789673"/>
          </a:xfrm>
        </p:spPr>
        <p:txBody>
          <a:bodyPr vert="horz" lIns="228600" tIns="228600" rIns="228600" bIns="0" rtlCol="0" anchor="ctr">
            <a:normAutofit/>
          </a:bodyPr>
          <a:lstStyle/>
          <a:p>
            <a:pPr>
              <a:lnSpc>
                <a:spcPct val="80000"/>
              </a:lnSpc>
            </a:pPr>
            <a:r>
              <a:rPr lang="en-US">
                <a:solidFill>
                  <a:schemeClr val="bg1"/>
                </a:solidFill>
              </a:rPr>
              <a:t>Questions?</a:t>
            </a:r>
          </a:p>
        </p:txBody>
      </p:sp>
      <p:sp>
        <p:nvSpPr>
          <p:cNvPr id="62" name="Freeform: Shape 61">
            <a:extLst>
              <a:ext uri="{FF2B5EF4-FFF2-40B4-BE49-F238E27FC236}">
                <a16:creationId xmlns:a16="http://schemas.microsoft.com/office/drawing/2014/main" id="{A7795DFA-888F-47E2-B44E-DE1D3B3E46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058957"/>
          </a:xfrm>
          <a:custGeom>
            <a:avLst/>
            <a:gdLst>
              <a:gd name="connsiteX0" fmla="*/ 0 w 12192000"/>
              <a:gd name="connsiteY0" fmla="*/ 0 h 5058957"/>
              <a:gd name="connsiteX1" fmla="*/ 12192000 w 12192000"/>
              <a:gd name="connsiteY1" fmla="*/ 0 h 5058957"/>
              <a:gd name="connsiteX2" fmla="*/ 12192000 w 12192000"/>
              <a:gd name="connsiteY2" fmla="*/ 259692 h 5058957"/>
              <a:gd name="connsiteX3" fmla="*/ 12192000 w 12192000"/>
              <a:gd name="connsiteY3" fmla="*/ 3542069 h 5058957"/>
              <a:gd name="connsiteX4" fmla="*/ 12192000 w 12192000"/>
              <a:gd name="connsiteY4" fmla="*/ 3734194 h 5058957"/>
              <a:gd name="connsiteX5" fmla="*/ 12192000 w 12192000"/>
              <a:gd name="connsiteY5" fmla="*/ 4710012 h 5058957"/>
              <a:gd name="connsiteX6" fmla="*/ 12113803 w 12192000"/>
              <a:gd name="connsiteY6" fmla="*/ 4718295 h 5058957"/>
              <a:gd name="connsiteX7" fmla="*/ 6753597 w 12192000"/>
              <a:gd name="connsiteY7" fmla="*/ 5041852 h 5058957"/>
              <a:gd name="connsiteX8" fmla="*/ 400746 w 12192000"/>
              <a:gd name="connsiteY8" fmla="*/ 4870509 h 5058957"/>
              <a:gd name="connsiteX9" fmla="*/ 0 w 12192000"/>
              <a:gd name="connsiteY9" fmla="*/ 4833533 h 5058957"/>
              <a:gd name="connsiteX10" fmla="*/ 0 w 12192000"/>
              <a:gd name="connsiteY10" fmla="*/ 3734194 h 5058957"/>
              <a:gd name="connsiteX11" fmla="*/ 0 w 12192000"/>
              <a:gd name="connsiteY11" fmla="*/ 3542069 h 5058957"/>
              <a:gd name="connsiteX12" fmla="*/ 0 w 12192000"/>
              <a:gd name="connsiteY12" fmla="*/ 259692 h 5058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2000" h="5058957">
                <a:moveTo>
                  <a:pt x="0" y="0"/>
                </a:moveTo>
                <a:lnTo>
                  <a:pt x="12192000" y="0"/>
                </a:lnTo>
                <a:lnTo>
                  <a:pt x="12192000" y="259692"/>
                </a:lnTo>
                <a:lnTo>
                  <a:pt x="12192000" y="3542069"/>
                </a:lnTo>
                <a:lnTo>
                  <a:pt x="12192000" y="3734194"/>
                </a:lnTo>
                <a:lnTo>
                  <a:pt x="12192000" y="4710012"/>
                </a:lnTo>
                <a:lnTo>
                  <a:pt x="12113803" y="4718295"/>
                </a:lnTo>
                <a:cubicBezTo>
                  <a:pt x="10139508" y="4916244"/>
                  <a:pt x="8237152" y="5009247"/>
                  <a:pt x="6753597" y="5041852"/>
                </a:cubicBezTo>
                <a:cubicBezTo>
                  <a:pt x="4940362" y="5081701"/>
                  <a:pt x="2657278" y="5062371"/>
                  <a:pt x="400746" y="4870509"/>
                </a:cubicBezTo>
                <a:lnTo>
                  <a:pt x="0" y="4833533"/>
                </a:lnTo>
                <a:lnTo>
                  <a:pt x="0" y="3734194"/>
                </a:lnTo>
                <a:lnTo>
                  <a:pt x="0" y="3542069"/>
                </a:lnTo>
                <a:lnTo>
                  <a:pt x="0" y="259692"/>
                </a:lnTo>
                <a:close/>
              </a:path>
            </a:pathLst>
          </a:custGeom>
          <a:solidFill>
            <a:schemeClr val="bg1"/>
          </a:solidFill>
          <a:ln w="44450">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6" name="Slide Number Placeholder 5">
            <a:extLst>
              <a:ext uri="{FF2B5EF4-FFF2-40B4-BE49-F238E27FC236}">
                <a16:creationId xmlns:a16="http://schemas.microsoft.com/office/drawing/2014/main" id="{BE52CE47-19BB-403E-9FC1-7D3BCCE590F4}"/>
              </a:ext>
            </a:extLst>
          </p:cNvPr>
          <p:cNvSpPr>
            <a:spLocks noGrp="1"/>
          </p:cNvSpPr>
          <p:nvPr>
            <p:ph type="sldNum" sz="quarter" idx="12"/>
          </p:nvPr>
        </p:nvSpPr>
        <p:spPr>
          <a:xfrm>
            <a:off x="10469880" y="320040"/>
            <a:ext cx="914400" cy="320040"/>
          </a:xfrm>
        </p:spPr>
        <p:txBody>
          <a:bodyPr vert="horz" lIns="91440" tIns="45720" rIns="91440" bIns="45720" rtlCol="0" anchor="ctr">
            <a:normAutofit/>
          </a:bodyPr>
          <a:lstStyle/>
          <a:p>
            <a:pPr>
              <a:spcAft>
                <a:spcPts val="600"/>
              </a:spcAft>
            </a:pPr>
            <a:fld id="{84DA9EAA-90AD-4B7E-A846-0E5A2431AE9D}" type="slidenum">
              <a:rPr lang="en-US">
                <a:solidFill>
                  <a:schemeClr val="tx1"/>
                </a:solidFill>
              </a:rPr>
              <a:pPr>
                <a:spcAft>
                  <a:spcPts val="600"/>
                </a:spcAft>
              </a:pPr>
              <a:t>21</a:t>
            </a:fld>
            <a:endParaRPr lang="en-US">
              <a:solidFill>
                <a:schemeClr val="tx1"/>
              </a:solidFill>
            </a:endParaRPr>
          </a:p>
        </p:txBody>
      </p:sp>
      <p:sp>
        <p:nvSpPr>
          <p:cNvPr id="5" name="Footer Placeholder 4">
            <a:extLst>
              <a:ext uri="{FF2B5EF4-FFF2-40B4-BE49-F238E27FC236}">
                <a16:creationId xmlns:a16="http://schemas.microsoft.com/office/drawing/2014/main" id="{DBFC22F2-7453-4B34-8478-B27C63827E22}"/>
              </a:ext>
            </a:extLst>
          </p:cNvPr>
          <p:cNvSpPr>
            <a:spLocks noGrp="1"/>
          </p:cNvSpPr>
          <p:nvPr>
            <p:ph type="ftr" sz="quarter" idx="11"/>
          </p:nvPr>
        </p:nvSpPr>
        <p:spPr>
          <a:xfrm>
            <a:off x="804672" y="6406687"/>
            <a:ext cx="10588752" cy="320040"/>
          </a:xfrm>
        </p:spPr>
        <p:txBody>
          <a:bodyPr vert="horz" lIns="91440" tIns="45720" rIns="91440" bIns="45720" rtlCol="0" anchor="ctr">
            <a:normAutofit/>
          </a:bodyPr>
          <a:lstStyle/>
          <a:p>
            <a:pPr algn="ctr">
              <a:spcAft>
                <a:spcPts val="600"/>
              </a:spcAft>
            </a:pPr>
            <a:r>
              <a:rPr lang="en-US">
                <a:solidFill>
                  <a:schemeClr val="bg1"/>
                </a:solidFill>
              </a:rPr>
              <a:t>Yakima County Human Services Department</a:t>
            </a:r>
          </a:p>
        </p:txBody>
      </p:sp>
      <p:sp>
        <p:nvSpPr>
          <p:cNvPr id="3" name="Content Placeholder 2">
            <a:extLst>
              <a:ext uri="{FF2B5EF4-FFF2-40B4-BE49-F238E27FC236}">
                <a16:creationId xmlns:a16="http://schemas.microsoft.com/office/drawing/2014/main" id="{6329984A-1DCC-49EF-8F6A-9C31ED04AEB5}"/>
              </a:ext>
            </a:extLst>
          </p:cNvPr>
          <p:cNvSpPr>
            <a:spLocks noGrp="1"/>
          </p:cNvSpPr>
          <p:nvPr>
            <p:ph idx="1"/>
          </p:nvPr>
        </p:nvSpPr>
        <p:spPr>
          <a:xfrm>
            <a:off x="1759237" y="6003836"/>
            <a:ext cx="8673427" cy="405405"/>
          </a:xfrm>
        </p:spPr>
        <p:txBody>
          <a:bodyPr vert="horz" lIns="91440" tIns="0" rIns="91440" bIns="45720" rtlCol="0">
            <a:normAutofit/>
          </a:bodyPr>
          <a:lstStyle/>
          <a:p>
            <a:pPr marL="0" indent="0" algn="ctr">
              <a:lnSpc>
                <a:spcPct val="100000"/>
              </a:lnSpc>
              <a:buNone/>
            </a:pPr>
            <a:r>
              <a:rPr lang="en-US" sz="1600">
                <a:solidFill>
                  <a:schemeClr val="bg1"/>
                </a:solidFill>
              </a:rPr>
              <a:t>HumanServices@co.yakima.wa.us</a:t>
            </a:r>
          </a:p>
        </p:txBody>
      </p:sp>
      <p:pic>
        <p:nvPicPr>
          <p:cNvPr id="10" name="Graphic 9" descr="Questions">
            <a:extLst>
              <a:ext uri="{FF2B5EF4-FFF2-40B4-BE49-F238E27FC236}">
                <a16:creationId xmlns:a16="http://schemas.microsoft.com/office/drawing/2014/main" id="{EA456A95-E794-4D5C-89FA-DD7C760F51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68223" y="626940"/>
            <a:ext cx="3864547" cy="3864547"/>
          </a:xfrm>
          <a:prstGeom prst="rect">
            <a:avLst/>
          </a:prstGeom>
        </p:spPr>
      </p:pic>
      <p:sp>
        <p:nvSpPr>
          <p:cNvPr id="7" name="Date Placeholder 6">
            <a:extLst>
              <a:ext uri="{FF2B5EF4-FFF2-40B4-BE49-F238E27FC236}">
                <a16:creationId xmlns:a16="http://schemas.microsoft.com/office/drawing/2014/main" id="{C77E4E7F-5667-471C-B3B2-306583F5FBD6}"/>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900488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12">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14">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6"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A039B456-ED73-4B83-AE8D-CD156232959A}"/>
              </a:ext>
            </a:extLst>
          </p:cNvPr>
          <p:cNvSpPr>
            <a:spLocks noGrp="1"/>
          </p:cNvSpPr>
          <p:nvPr>
            <p:ph type="title"/>
          </p:nvPr>
        </p:nvSpPr>
        <p:spPr>
          <a:xfrm>
            <a:off x="1759287" y="798881"/>
            <a:ext cx="8673427" cy="1048945"/>
          </a:xfrm>
        </p:spPr>
        <p:txBody>
          <a:bodyPr>
            <a:normAutofit/>
          </a:bodyPr>
          <a:lstStyle/>
          <a:p>
            <a:r>
              <a:rPr lang="en-US">
                <a:solidFill>
                  <a:schemeClr val="tx1"/>
                </a:solidFill>
              </a:rPr>
              <a:t>Eligibility Requirements</a:t>
            </a:r>
          </a:p>
        </p:txBody>
      </p:sp>
      <p:sp>
        <p:nvSpPr>
          <p:cNvPr id="6" name="Slide Number Placeholder 5">
            <a:extLst>
              <a:ext uri="{FF2B5EF4-FFF2-40B4-BE49-F238E27FC236}">
                <a16:creationId xmlns:a16="http://schemas.microsoft.com/office/drawing/2014/main" id="{417FF2E6-6611-4FBA-A858-7C986A610B2C}"/>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smtClean="0"/>
              <a:pPr>
                <a:spcAft>
                  <a:spcPts val="600"/>
                </a:spcAft>
              </a:pPr>
              <a:t>3</a:t>
            </a:fld>
            <a:endParaRPr lang="en-US"/>
          </a:p>
        </p:txBody>
      </p:sp>
      <p:sp>
        <p:nvSpPr>
          <p:cNvPr id="5" name="Footer Placeholder 4">
            <a:extLst>
              <a:ext uri="{FF2B5EF4-FFF2-40B4-BE49-F238E27FC236}">
                <a16:creationId xmlns:a16="http://schemas.microsoft.com/office/drawing/2014/main" id="{040C94D6-3350-49E1-9A6A-8CA7AF8E2342}"/>
              </a:ext>
            </a:extLst>
          </p:cNvPr>
          <p:cNvSpPr>
            <a:spLocks noGrp="1"/>
          </p:cNvSpPr>
          <p:nvPr>
            <p:ph type="ftr" sz="quarter" idx="11"/>
          </p:nvPr>
        </p:nvSpPr>
        <p:spPr>
          <a:xfrm>
            <a:off x="804672" y="6227064"/>
            <a:ext cx="10588752" cy="320040"/>
          </a:xfrm>
        </p:spPr>
        <p:txBody>
          <a:bodyPr>
            <a:normAutofit/>
          </a:bodyPr>
          <a:lstStyle/>
          <a:p>
            <a:pPr>
              <a:spcAft>
                <a:spcPts val="600"/>
              </a:spcAft>
            </a:pPr>
            <a:r>
              <a:rPr lang="en-US"/>
              <a:t>Yakima County Human Services Department</a:t>
            </a:r>
          </a:p>
        </p:txBody>
      </p:sp>
      <p:graphicFrame>
        <p:nvGraphicFramePr>
          <p:cNvPr id="40" name="Content Placeholder 2">
            <a:extLst>
              <a:ext uri="{FF2B5EF4-FFF2-40B4-BE49-F238E27FC236}">
                <a16:creationId xmlns:a16="http://schemas.microsoft.com/office/drawing/2014/main" id="{4EEC672B-6D29-44EB-B8DC-D2CD8AFDA825}"/>
              </a:ext>
            </a:extLst>
          </p:cNvPr>
          <p:cNvGraphicFramePr>
            <a:graphicFrameLocks noGrp="1"/>
          </p:cNvGraphicFramePr>
          <p:nvPr>
            <p:ph idx="1"/>
            <p:extLst>
              <p:ext uri="{D42A27DB-BD31-4B8C-83A1-F6EECF244321}">
                <p14:modId xmlns:p14="http://schemas.microsoft.com/office/powerpoint/2010/main" val="207829147"/>
              </p:ext>
            </p:extLst>
          </p:nvPr>
        </p:nvGraphicFramePr>
        <p:xfrm>
          <a:off x="807722" y="1990976"/>
          <a:ext cx="10576558"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021C054B-8E33-4DC9-901E-908A87B23DC1}"/>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1610322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84DB7353-7D7A-431B-A5B6-A3845E6F2BB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2" name="Freeform 5">
              <a:extLst>
                <a:ext uri="{FF2B5EF4-FFF2-40B4-BE49-F238E27FC236}">
                  <a16:creationId xmlns:a16="http://schemas.microsoft.com/office/drawing/2014/main" id="{9E8D15D6-6183-4BE1-A315-C7EC9C1A5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82A253FA-4E60-4B4D-94B0-93ECFCF309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E1B39AD1-11BD-457B-822C-A873607F41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CC286005-78D5-4BE4-AA8B-75CDC07E7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09E4A22D-7E83-4F24-97FE-931A93CAC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4351E96B-8DD4-4D5E-A9F0-C47F5F3378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BFF78610-2475-4756-9EC8-5DA7D8902D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C7ACAE44-681D-4CBC-B2AB-E5131DF5A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CA22E4A0-73AA-4722-9C16-F3AF9A33E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BB36E626-EBEB-41C0-B224-8DB049DB4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D603DEC5-BED4-4DB6-A253-F61CC3674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86AE9DE6-CA9A-479B-A0FB-0E1BAC7A65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16CB8DC8-E75F-4574-A290-AAB7031BE8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1CA657E1-3A52-4C23-AA47-EBB2D5C41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ED4F701B-2A93-464F-A673-54EED5C4C4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9977C34F-F6C9-4749-B201-7B928802D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3A913E6B-DBE9-4291-A34C-36069ECB8E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7D415C04-AB5C-4B76-9E49-EEBAEE64D0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51FDC11-E872-4EAE-A597-822F9FE170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2" name="Group 31">
            <a:extLst>
              <a:ext uri="{FF2B5EF4-FFF2-40B4-BE49-F238E27FC236}">
                <a16:creationId xmlns:a16="http://schemas.microsoft.com/office/drawing/2014/main" id="{1B24766B-81CA-44C7-BF11-77A12BA4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3" name="Rectangle 32">
              <a:extLst>
                <a:ext uri="{FF2B5EF4-FFF2-40B4-BE49-F238E27FC236}">
                  <a16:creationId xmlns:a16="http://schemas.microsoft.com/office/drawing/2014/main" id="{1A2F9962-DEB8-461C-8B4C-C0ED0D8A7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4" name="Isosceles Triangle 33">
              <a:extLst>
                <a:ext uri="{FF2B5EF4-FFF2-40B4-BE49-F238E27FC236}">
                  <a16:creationId xmlns:a16="http://schemas.microsoft.com/office/drawing/2014/main" id="{C0672E08-EB09-4B8E-8522-24BBC2CFFD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34">
              <a:extLst>
                <a:ext uri="{FF2B5EF4-FFF2-40B4-BE49-F238E27FC236}">
                  <a16:creationId xmlns:a16="http://schemas.microsoft.com/office/drawing/2014/main" id="{3447AB64-F3EC-4A1F-BFD4-F0F9DB3DAD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useBgFill="1">
        <p:nvSpPr>
          <p:cNvPr id="37" name="Rectangle 36">
            <a:extLst>
              <a:ext uri="{FF2B5EF4-FFF2-40B4-BE49-F238E27FC236}">
                <a16:creationId xmlns:a16="http://schemas.microsoft.com/office/drawing/2014/main" id="{10CE3618-1D7A-4256-B2AF-9DB692996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a:extLst>
              <a:ext uri="{FF2B5EF4-FFF2-40B4-BE49-F238E27FC236}">
                <a16:creationId xmlns:a16="http://schemas.microsoft.com/office/drawing/2014/main" id="{D91A9185-A7D5-460B-98BC-0BF2EBD3EEB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0" name="Freeform 5">
              <a:extLst>
                <a:ext uri="{FF2B5EF4-FFF2-40B4-BE49-F238E27FC236}">
                  <a16:creationId xmlns:a16="http://schemas.microsoft.com/office/drawing/2014/main" id="{8AFC1764-6516-4F77-BF30-B8ADB3C9F4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a:extLst>
                <a:ext uri="{FF2B5EF4-FFF2-40B4-BE49-F238E27FC236}">
                  <a16:creationId xmlns:a16="http://schemas.microsoft.com/office/drawing/2014/main" id="{FCAFF9F9-F806-47EC-BCAC-9921E719FF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accent1">
                  <a:alpha val="18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42" name="Freeform 7">
              <a:extLst>
                <a:ext uri="{FF2B5EF4-FFF2-40B4-BE49-F238E27FC236}">
                  <a16:creationId xmlns:a16="http://schemas.microsoft.com/office/drawing/2014/main" id="{09D92491-36BD-4861-BA54-DD88E60898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accent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8">
              <a:extLst>
                <a:ext uri="{FF2B5EF4-FFF2-40B4-BE49-F238E27FC236}">
                  <a16:creationId xmlns:a16="http://schemas.microsoft.com/office/drawing/2014/main" id="{23740E15-AB86-4E5C-A137-07E0DDC035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9">
              <a:extLst>
                <a:ext uri="{FF2B5EF4-FFF2-40B4-BE49-F238E27FC236}">
                  <a16:creationId xmlns:a16="http://schemas.microsoft.com/office/drawing/2014/main" id="{BE097852-1F54-4EF0-A1BE-561272FCD6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0">
              <a:extLst>
                <a:ext uri="{FF2B5EF4-FFF2-40B4-BE49-F238E27FC236}">
                  <a16:creationId xmlns:a16="http://schemas.microsoft.com/office/drawing/2014/main" id="{5C2DF1F9-21CC-430E-84C8-356C73C6FD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1">
              <a:extLst>
                <a:ext uri="{FF2B5EF4-FFF2-40B4-BE49-F238E27FC236}">
                  <a16:creationId xmlns:a16="http://schemas.microsoft.com/office/drawing/2014/main" id="{7F11B45B-3EDE-4B6A-903B-0AE6E9DDF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accent1">
                  <a:alpha val="7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a:extLst>
                <a:ext uri="{FF2B5EF4-FFF2-40B4-BE49-F238E27FC236}">
                  <a16:creationId xmlns:a16="http://schemas.microsoft.com/office/drawing/2014/main" id="{F77FDDC5-477E-420D-B98F-42ABA2477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a:extLst>
                <a:ext uri="{FF2B5EF4-FFF2-40B4-BE49-F238E27FC236}">
                  <a16:creationId xmlns:a16="http://schemas.microsoft.com/office/drawing/2014/main" id="{A92C0474-B573-45C5-84C5-194CE1715F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accent1">
                  <a:alpha val="6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9" name="Freeform 14">
              <a:extLst>
                <a:ext uri="{FF2B5EF4-FFF2-40B4-BE49-F238E27FC236}">
                  <a16:creationId xmlns:a16="http://schemas.microsoft.com/office/drawing/2014/main" id="{2FBC62F8-64D0-4025-99AE-A04E291D9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accent1">
                  <a:alpha val="6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15">
              <a:extLst>
                <a:ext uri="{FF2B5EF4-FFF2-40B4-BE49-F238E27FC236}">
                  <a16:creationId xmlns:a16="http://schemas.microsoft.com/office/drawing/2014/main" id="{7632F945-80B5-4575-A538-29495BF8F2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accent1">
                  <a:alpha val="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1" name="Freeform 16">
              <a:extLst>
                <a:ext uri="{FF2B5EF4-FFF2-40B4-BE49-F238E27FC236}">
                  <a16:creationId xmlns:a16="http://schemas.microsoft.com/office/drawing/2014/main" id="{5562CC17-43D4-4E57-AE08-83952EE59D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accent1">
                  <a:alpha val="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2" name="Freeform 17">
              <a:extLst>
                <a:ext uri="{FF2B5EF4-FFF2-40B4-BE49-F238E27FC236}">
                  <a16:creationId xmlns:a16="http://schemas.microsoft.com/office/drawing/2014/main" id="{E1D78CFE-04CA-4101-AFCF-196940B2D1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accent1">
                  <a:alpha val="4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a:extLst>
                <a:ext uri="{FF2B5EF4-FFF2-40B4-BE49-F238E27FC236}">
                  <a16:creationId xmlns:a16="http://schemas.microsoft.com/office/drawing/2014/main" id="{41F2A149-A64E-4690-B049-18C156A8E2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accent1">
                  <a:alpha val="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a:extLst>
                <a:ext uri="{FF2B5EF4-FFF2-40B4-BE49-F238E27FC236}">
                  <a16:creationId xmlns:a16="http://schemas.microsoft.com/office/drawing/2014/main" id="{D9313C72-D62D-4416-A6AE-7EB7D6B54A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accent1">
                  <a:alpha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a:extLst>
                <a:ext uri="{FF2B5EF4-FFF2-40B4-BE49-F238E27FC236}">
                  <a16:creationId xmlns:a16="http://schemas.microsoft.com/office/drawing/2014/main" id="{77B03BEA-76E5-4ECB-B9BB-D89D27509E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accent1">
                  <a:alpha val="4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1">
              <a:extLst>
                <a:ext uri="{FF2B5EF4-FFF2-40B4-BE49-F238E27FC236}">
                  <a16:creationId xmlns:a16="http://schemas.microsoft.com/office/drawing/2014/main" id="{6AF6BECE-416D-4C3A-AD6F-68B08F3CA7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accent1">
                  <a:alpha val="4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2">
              <a:extLst>
                <a:ext uri="{FF2B5EF4-FFF2-40B4-BE49-F238E27FC236}">
                  <a16:creationId xmlns:a16="http://schemas.microsoft.com/office/drawing/2014/main" id="{B9197E2A-A098-480D-A2A6-3F3B889EDA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accent1">
                  <a:alpha val="4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8" name="Freeform 23">
              <a:extLst>
                <a:ext uri="{FF2B5EF4-FFF2-40B4-BE49-F238E27FC236}">
                  <a16:creationId xmlns:a16="http://schemas.microsoft.com/office/drawing/2014/main" id="{5A493EDB-6C9E-483F-86A6-0F473E5908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accent1">
                  <a:alpha val="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Title 1">
            <a:extLst>
              <a:ext uri="{FF2B5EF4-FFF2-40B4-BE49-F238E27FC236}">
                <a16:creationId xmlns:a16="http://schemas.microsoft.com/office/drawing/2014/main" id="{C2509233-4267-48ED-86BE-94DDFDC52D61}"/>
              </a:ext>
            </a:extLst>
          </p:cNvPr>
          <p:cNvSpPr>
            <a:spLocks noGrp="1"/>
          </p:cNvSpPr>
          <p:nvPr>
            <p:ph type="title"/>
          </p:nvPr>
        </p:nvSpPr>
        <p:spPr>
          <a:xfrm>
            <a:off x="2037374" y="2192784"/>
            <a:ext cx="6831417" cy="1532547"/>
          </a:xfrm>
        </p:spPr>
        <p:txBody>
          <a:bodyPr vert="horz" lIns="228600" tIns="228600" rIns="228600" bIns="0" rtlCol="0" anchor="b">
            <a:normAutofit/>
          </a:bodyPr>
          <a:lstStyle/>
          <a:p>
            <a:pPr algn="l">
              <a:lnSpc>
                <a:spcPct val="80000"/>
              </a:lnSpc>
            </a:pPr>
            <a:r>
              <a:rPr lang="en-US" sz="4800" dirty="0" err="1">
                <a:solidFill>
                  <a:schemeClr val="accent1"/>
                </a:solidFill>
              </a:rPr>
              <a:t>WizeHive</a:t>
            </a:r>
            <a:r>
              <a:rPr lang="en-US" sz="4800" dirty="0">
                <a:solidFill>
                  <a:schemeClr val="accent1"/>
                </a:solidFill>
              </a:rPr>
              <a:t> Submission Portal</a:t>
            </a:r>
          </a:p>
        </p:txBody>
      </p:sp>
      <p:sp>
        <p:nvSpPr>
          <p:cNvPr id="3" name="Content Placeholder 2">
            <a:extLst>
              <a:ext uri="{FF2B5EF4-FFF2-40B4-BE49-F238E27FC236}">
                <a16:creationId xmlns:a16="http://schemas.microsoft.com/office/drawing/2014/main" id="{F6A9864E-C531-43E2-BDBD-D2E725B58DFC}"/>
              </a:ext>
            </a:extLst>
          </p:cNvPr>
          <p:cNvSpPr>
            <a:spLocks noGrp="1"/>
          </p:cNvSpPr>
          <p:nvPr>
            <p:ph idx="1"/>
          </p:nvPr>
        </p:nvSpPr>
        <p:spPr>
          <a:xfrm>
            <a:off x="568095" y="3907284"/>
            <a:ext cx="11308519" cy="1228171"/>
          </a:xfrm>
        </p:spPr>
        <p:txBody>
          <a:bodyPr vert="horz" lIns="91440" tIns="0" rIns="91440" bIns="45720" rtlCol="0">
            <a:normAutofit/>
          </a:bodyPr>
          <a:lstStyle/>
          <a:p>
            <a:pPr marL="0" lvl="1" indent="0" algn="ctr">
              <a:lnSpc>
                <a:spcPct val="100000"/>
              </a:lnSpc>
              <a:spcBef>
                <a:spcPts val="1000"/>
              </a:spcBef>
              <a:buNone/>
            </a:pPr>
            <a:r>
              <a:rPr lang="en-US" sz="3200" u="sng" dirty="0">
                <a:hlinkClick r:id="rId2"/>
              </a:rPr>
              <a:t>https://webportalapp.com/sp/yakima_county_hsd_22</a:t>
            </a:r>
            <a:endParaRPr lang="en-US" sz="3200" u="sng" dirty="0"/>
          </a:p>
        </p:txBody>
      </p:sp>
      <p:sp>
        <p:nvSpPr>
          <p:cNvPr id="4" name="Date Placeholder 3">
            <a:extLst>
              <a:ext uri="{FF2B5EF4-FFF2-40B4-BE49-F238E27FC236}">
                <a16:creationId xmlns:a16="http://schemas.microsoft.com/office/drawing/2014/main" id="{1699E1D6-A2B3-4CD2-9397-0B5B10FD3FB1}"/>
              </a:ext>
            </a:extLst>
          </p:cNvPr>
          <p:cNvSpPr>
            <a:spLocks noGrp="1"/>
          </p:cNvSpPr>
          <p:nvPr>
            <p:ph type="dt" sz="half" idx="10"/>
          </p:nvPr>
        </p:nvSpPr>
        <p:spPr>
          <a:xfrm>
            <a:off x="2037374" y="320040"/>
            <a:ext cx="3657600" cy="320040"/>
          </a:xfrm>
        </p:spPr>
        <p:txBody>
          <a:bodyPr vert="horz" lIns="91440" tIns="45720" rIns="91440" bIns="45720" rtlCol="0" anchor="ctr">
            <a:normAutofit/>
          </a:bodyPr>
          <a:lstStyle/>
          <a:p>
            <a:pPr>
              <a:spcAft>
                <a:spcPts val="600"/>
              </a:spcAft>
            </a:pPr>
            <a:r>
              <a:rPr lang="en-US"/>
              <a:t>4/12/2022</a:t>
            </a:r>
            <a:endParaRPr lang="en-US" dirty="0"/>
          </a:p>
        </p:txBody>
      </p:sp>
      <p:sp>
        <p:nvSpPr>
          <p:cNvPr id="6" name="Slide Number Placeholder 5">
            <a:extLst>
              <a:ext uri="{FF2B5EF4-FFF2-40B4-BE49-F238E27FC236}">
                <a16:creationId xmlns:a16="http://schemas.microsoft.com/office/drawing/2014/main" id="{8A3FA2E2-A595-4DAC-BB37-4F7E19563C7B}"/>
              </a:ext>
            </a:extLst>
          </p:cNvPr>
          <p:cNvSpPr>
            <a:spLocks noGrp="1"/>
          </p:cNvSpPr>
          <p:nvPr>
            <p:ph type="sldNum" sz="quarter" idx="12"/>
          </p:nvPr>
        </p:nvSpPr>
        <p:spPr>
          <a:xfrm>
            <a:off x="9334024" y="320040"/>
            <a:ext cx="914400" cy="320040"/>
          </a:xfrm>
        </p:spPr>
        <p:txBody>
          <a:bodyPr vert="horz" lIns="91440" tIns="45720" rIns="91440" bIns="45720" rtlCol="0" anchor="ctr">
            <a:normAutofit/>
          </a:bodyPr>
          <a:lstStyle/>
          <a:p>
            <a:pPr>
              <a:spcAft>
                <a:spcPts val="600"/>
              </a:spcAft>
            </a:pPr>
            <a:fld id="{84DA9EAA-90AD-4B7E-A846-0E5A2431AE9D}" type="slidenum">
              <a:rPr lang="en-US" kern="1200" dirty="0">
                <a:solidFill>
                  <a:schemeClr val="tx1">
                    <a:tint val="75000"/>
                  </a:schemeClr>
                </a:solidFill>
                <a:latin typeface="+mn-lt"/>
                <a:ea typeface="+mn-ea"/>
                <a:cs typeface="+mn-cs"/>
              </a:rPr>
              <a:pPr>
                <a:spcAft>
                  <a:spcPts val="600"/>
                </a:spcAft>
              </a:pPr>
              <a:t>4</a:t>
            </a:fld>
            <a:endParaRPr lang="en-US" kern="1200" dirty="0">
              <a:solidFill>
                <a:schemeClr val="tx1">
                  <a:tint val="75000"/>
                </a:schemeClr>
              </a:solidFill>
              <a:latin typeface="+mn-lt"/>
              <a:ea typeface="+mn-ea"/>
              <a:cs typeface="+mn-cs"/>
            </a:endParaRPr>
          </a:p>
        </p:txBody>
      </p:sp>
      <p:sp>
        <p:nvSpPr>
          <p:cNvPr id="60" name="Isosceles Triangle 59">
            <a:extLst>
              <a:ext uri="{FF2B5EF4-FFF2-40B4-BE49-F238E27FC236}">
                <a16:creationId xmlns:a16="http://schemas.microsoft.com/office/drawing/2014/main" id="{3F39476B-1A6D-47CB-AC7A-FB87EF003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90253" y="3276595"/>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Footer Placeholder 4">
            <a:extLst>
              <a:ext uri="{FF2B5EF4-FFF2-40B4-BE49-F238E27FC236}">
                <a16:creationId xmlns:a16="http://schemas.microsoft.com/office/drawing/2014/main" id="{6DE6EEE6-E9B9-4185-A9C9-36BDF0079C98}"/>
              </a:ext>
            </a:extLst>
          </p:cNvPr>
          <p:cNvSpPr>
            <a:spLocks noGrp="1"/>
          </p:cNvSpPr>
          <p:nvPr>
            <p:ph type="ftr" sz="quarter" idx="11"/>
          </p:nvPr>
        </p:nvSpPr>
        <p:spPr>
          <a:xfrm>
            <a:off x="2037374" y="6227064"/>
            <a:ext cx="8296190" cy="320040"/>
          </a:xfrm>
        </p:spPr>
        <p:txBody>
          <a:bodyPr vert="horz" lIns="91440" tIns="45720" rIns="91440" bIns="45720" rtlCol="0" anchor="ctr">
            <a:normAutofit/>
          </a:bodyPr>
          <a:lstStyle/>
          <a:p>
            <a:pPr algn="l">
              <a:spcAft>
                <a:spcPts val="600"/>
              </a:spcAft>
            </a:pPr>
            <a:r>
              <a:rPr lang="en-US"/>
              <a:t>Yakima County Human Services Department</a:t>
            </a:r>
          </a:p>
        </p:txBody>
      </p:sp>
    </p:spTree>
    <p:extLst>
      <p:ext uri="{BB962C8B-B14F-4D97-AF65-F5344CB8AC3E}">
        <p14:creationId xmlns:p14="http://schemas.microsoft.com/office/powerpoint/2010/main" val="1633404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912290" y="738008"/>
            <a:ext cx="6230857" cy="1230570"/>
          </a:xfrm>
        </p:spPr>
        <p:txBody>
          <a:bodyPr anchor="t">
            <a:normAutofit/>
          </a:bodyPr>
          <a:lstStyle/>
          <a:p>
            <a:pPr algn="l"/>
            <a:r>
              <a:rPr lang="en-US" sz="3600" dirty="0">
                <a:solidFill>
                  <a:schemeClr val="accent1"/>
                </a:solidFill>
              </a:rPr>
              <a:t>A. Program Description</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5</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907120" y="1656637"/>
            <a:ext cx="8544751" cy="4386294"/>
          </a:xfrm>
        </p:spPr>
        <p:txBody>
          <a:bodyPr anchor="t">
            <a:normAutofit fontScale="92500" lnSpcReduction="20000"/>
          </a:bodyPr>
          <a:lstStyle/>
          <a:p>
            <a:pPr marL="342900" lvl="0" indent="-342900">
              <a:buFont typeface="+mj-lt"/>
              <a:buAutoNum type="arabicPeriod"/>
            </a:pPr>
            <a:r>
              <a:rPr lang="en-US" sz="1200" dirty="0"/>
              <a:t>What is the specific problem/issue that the program will address?</a:t>
            </a:r>
          </a:p>
          <a:p>
            <a:pPr marL="342900" lvl="0" indent="-342900">
              <a:buFont typeface="+mj-lt"/>
              <a:buAutoNum type="arabicPeriod"/>
            </a:pPr>
            <a:r>
              <a:rPr lang="en-US" sz="1200" dirty="0"/>
              <a:t>Is this program ready to proceed immediately?</a:t>
            </a:r>
          </a:p>
          <a:p>
            <a:pPr marL="342900" lvl="0" indent="-342900">
              <a:buFont typeface="+mj-lt"/>
              <a:buAutoNum type="arabicPeriod"/>
            </a:pPr>
            <a:r>
              <a:rPr lang="en-US" sz="1200" dirty="0"/>
              <a:t>For capital projects:</a:t>
            </a:r>
          </a:p>
          <a:p>
            <a:pPr marL="800100" lvl="1" indent="-342900">
              <a:buFont typeface="+mj-lt"/>
              <a:buAutoNum type="alphaLcPeriod"/>
            </a:pPr>
            <a:r>
              <a:rPr lang="en-US" sz="1100" dirty="0"/>
              <a:t>Do you already have a location secured for your project?</a:t>
            </a:r>
          </a:p>
          <a:p>
            <a:pPr marL="800100" lvl="1" indent="-342900">
              <a:buFont typeface="+mj-lt"/>
              <a:buAutoNum type="alphaLcPeriod"/>
            </a:pPr>
            <a:r>
              <a:rPr lang="en-US" sz="1100" dirty="0"/>
              <a:t>If yes, is the location already zoned correctly for your use?</a:t>
            </a:r>
          </a:p>
          <a:p>
            <a:pPr marL="800100" lvl="1" indent="-342900">
              <a:buFont typeface="+mj-lt"/>
              <a:buAutoNum type="alphaLcPeriod"/>
            </a:pPr>
            <a:r>
              <a:rPr lang="en-US" sz="1100" dirty="0"/>
              <a:t>If yes, what is the zoning?</a:t>
            </a:r>
          </a:p>
          <a:p>
            <a:pPr marL="342900" indent="-342900">
              <a:buFont typeface="+mj-lt"/>
              <a:buAutoNum type="arabicPeriod"/>
            </a:pPr>
            <a:r>
              <a:rPr lang="en-US" sz="1200" dirty="0"/>
              <a:t>For outreach projects: Are you willing and able to preform targeted street outreach at the direction of the Yakima County Department of Human Services, Through the Coordinated Entry System? </a:t>
            </a:r>
          </a:p>
          <a:p>
            <a:pPr marL="342900" lvl="0" indent="-342900">
              <a:buFont typeface="+mj-lt"/>
              <a:buAutoNum type="arabicPeriod"/>
            </a:pPr>
            <a:r>
              <a:rPr lang="en-US" sz="1200" dirty="0"/>
              <a:t>Describe all key activities for the program, and the specific improvements that will be made and services that will be provided through said activities.</a:t>
            </a:r>
          </a:p>
          <a:p>
            <a:pPr marL="342900" lvl="0" indent="-342900">
              <a:buFont typeface="+mj-lt"/>
              <a:buAutoNum type="arabicPeriod"/>
            </a:pPr>
            <a:r>
              <a:rPr lang="en-US" sz="1200" dirty="0"/>
              <a:t>Indicate which (if any) activities are new for your agency. Please detail a start-up timeline for each new activity.</a:t>
            </a:r>
          </a:p>
          <a:p>
            <a:pPr marL="342900" lvl="0" indent="-342900">
              <a:buFont typeface="+mj-lt"/>
              <a:buAutoNum type="arabicPeriod"/>
            </a:pPr>
            <a:r>
              <a:rPr lang="en-US" sz="1200" dirty="0"/>
              <a:t>Include the anticipated number of unduplicated clients to be served annually for each activity.</a:t>
            </a:r>
          </a:p>
          <a:p>
            <a:pPr marL="342900" lvl="0" indent="-342900">
              <a:buFont typeface="+mj-lt"/>
              <a:buAutoNum type="arabicPeriod"/>
            </a:pPr>
            <a:r>
              <a:rPr lang="en-US" sz="1200" dirty="0"/>
              <a:t>Describe how the delivery of your program is in alignment with existing best practices. Site peer-reviewed research backing up best practices if possible.</a:t>
            </a:r>
          </a:p>
          <a:p>
            <a:pPr marL="342900" lvl="0" indent="-342900">
              <a:buFont typeface="+mj-lt"/>
              <a:buAutoNum type="arabicPeriod"/>
            </a:pPr>
            <a:r>
              <a:rPr lang="en-US" sz="1200" dirty="0"/>
              <a:t>Briefly describe the role of all key personnel who will contribute significantly to program coordination and service delivery.</a:t>
            </a:r>
          </a:p>
          <a:p>
            <a:pPr marL="342900" lvl="0" indent="-342900">
              <a:buFont typeface="+mj-lt"/>
              <a:buAutoNum type="arabicPeriod"/>
            </a:pPr>
            <a:r>
              <a:rPr lang="en-US" sz="1200" dirty="0"/>
              <a:t>Indicate which zip codes will be served by your program.</a:t>
            </a:r>
          </a:p>
          <a:p>
            <a:pPr marL="342900" indent="-342900">
              <a:buFont typeface="+mj-lt"/>
              <a:buAutoNum type="arabicPeriod"/>
            </a:pPr>
            <a:r>
              <a:rPr lang="en-US" sz="1200" dirty="0"/>
              <a:t>If applicable, briefly highlight any specific geographic areas of focus within those zip codes (e.g. “Naches Ave in Yakima”).</a:t>
            </a:r>
            <a:endParaRPr lang="en-US" sz="1600" dirty="0"/>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7" name="Rectangle 6">
            <a:extLst>
              <a:ext uri="{FF2B5EF4-FFF2-40B4-BE49-F238E27FC236}">
                <a16:creationId xmlns:a16="http://schemas.microsoft.com/office/drawing/2014/main" id="{8A032315-283F-4F50-850E-328B1E63525F}"/>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13" name="Date Placeholder 12">
            <a:extLst>
              <a:ext uri="{FF2B5EF4-FFF2-40B4-BE49-F238E27FC236}">
                <a16:creationId xmlns:a16="http://schemas.microsoft.com/office/drawing/2014/main" id="{FF99FDD7-1C5C-4A28-B5B0-317D6C3A078D}"/>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669724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A. Program Description</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6</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fontScale="85000" lnSpcReduction="10000"/>
          </a:bodyPr>
          <a:lstStyle/>
          <a:p>
            <a:pPr marL="342900" lvl="0" indent="-342900">
              <a:lnSpc>
                <a:spcPct val="110000"/>
              </a:lnSpc>
              <a:buFont typeface="+mj-lt"/>
              <a:buAutoNum type="arabicPeriod"/>
            </a:pPr>
            <a:r>
              <a:rPr lang="en-US" sz="1400" dirty="0"/>
              <a:t>Each activity is clearly described</a:t>
            </a:r>
          </a:p>
          <a:p>
            <a:pPr marL="342900" lvl="0" indent="-342900">
              <a:lnSpc>
                <a:spcPct val="110000"/>
              </a:lnSpc>
              <a:buFont typeface="+mj-lt"/>
              <a:buAutoNum type="arabicPeriod"/>
            </a:pPr>
            <a:r>
              <a:rPr lang="en-US" sz="1400" dirty="0"/>
              <a:t>Programs are ready to proceed immediately</a:t>
            </a:r>
          </a:p>
          <a:p>
            <a:pPr marL="342900" lvl="0" indent="-342900">
              <a:lnSpc>
                <a:spcPct val="110000"/>
              </a:lnSpc>
              <a:buFont typeface="+mj-lt"/>
              <a:buAutoNum type="arabicPeriod"/>
            </a:pPr>
            <a:r>
              <a:rPr lang="en-US" sz="1400" dirty="0"/>
              <a:t>Applicant clearly states the number of unduplicated individuals to be served for each activity.</a:t>
            </a:r>
          </a:p>
          <a:p>
            <a:pPr marL="342900" lvl="0" indent="-342900">
              <a:lnSpc>
                <a:spcPct val="110000"/>
              </a:lnSpc>
              <a:buFont typeface="+mj-lt"/>
              <a:buAutoNum type="arabicPeriod"/>
            </a:pPr>
            <a:r>
              <a:rPr lang="en-US" sz="1400" dirty="0"/>
              <a:t>Is the applicant willing and able to participate in the coordinated entry street outreach efforts. </a:t>
            </a:r>
          </a:p>
          <a:p>
            <a:pPr marL="342900" lvl="0" indent="-342900">
              <a:lnSpc>
                <a:spcPct val="110000"/>
              </a:lnSpc>
              <a:buFont typeface="+mj-lt"/>
              <a:buAutoNum type="arabicPeriod"/>
            </a:pPr>
            <a:r>
              <a:rPr lang="en-US" sz="1400" dirty="0"/>
              <a:t>If the Applicant is requesting funding for new activities, a separate start-up timeline is included for each new activity.</a:t>
            </a:r>
          </a:p>
          <a:p>
            <a:pPr marL="342900" lvl="0" indent="-342900">
              <a:lnSpc>
                <a:spcPct val="110000"/>
              </a:lnSpc>
              <a:buFont typeface="+mj-lt"/>
              <a:buAutoNum type="arabicPeriod"/>
            </a:pPr>
            <a:r>
              <a:rPr lang="en-US" sz="1400" dirty="0"/>
              <a:t>Applicant has identified roles and responsibilities of key staff needed for program coordination and service delivery.</a:t>
            </a:r>
          </a:p>
          <a:p>
            <a:pPr marL="342900" lvl="0" indent="-342900">
              <a:lnSpc>
                <a:spcPct val="110000"/>
              </a:lnSpc>
              <a:buFont typeface="+mj-lt"/>
              <a:buAutoNum type="arabicPeriod"/>
            </a:pPr>
            <a:r>
              <a:rPr lang="en-US" sz="1400" dirty="0"/>
              <a:t>If the applicant is requesting funding for multiple activities, each activity is described separately and the activities are integrated in a logical way to better serve the community.</a:t>
            </a:r>
          </a:p>
          <a:p>
            <a:pPr marL="342900" lvl="0" indent="-342900">
              <a:lnSpc>
                <a:spcPct val="110000"/>
              </a:lnSpc>
              <a:buFont typeface="+mj-lt"/>
              <a:buAutoNum type="arabicPeriod"/>
            </a:pPr>
            <a:r>
              <a:rPr lang="en-US" sz="1400" dirty="0"/>
              <a:t>Applicant describes a strong understanding of the issues they intend to address.</a:t>
            </a:r>
          </a:p>
          <a:p>
            <a:pPr marL="342900" lvl="0" indent="-342900">
              <a:lnSpc>
                <a:spcPct val="110000"/>
              </a:lnSpc>
              <a:buFont typeface="+mj-lt"/>
              <a:buAutoNum type="arabicPeriod"/>
            </a:pPr>
            <a:r>
              <a:rPr lang="en-US" sz="1400" dirty="0"/>
              <a:t>Applicant describes a strong understanding of the results they are seeking, in order to improve said issues.</a:t>
            </a:r>
          </a:p>
          <a:p>
            <a:pPr marL="342900" lvl="0" indent="-342900">
              <a:lnSpc>
                <a:spcPct val="110000"/>
              </a:lnSpc>
              <a:buFont typeface="+mj-lt"/>
              <a:buAutoNum type="arabicPeriod"/>
            </a:pPr>
            <a:r>
              <a:rPr lang="en-US" sz="1400" dirty="0"/>
              <a:t>Applicant describes a strong understanding of the strategies they are implementing to achieve said results.</a:t>
            </a:r>
          </a:p>
          <a:p>
            <a:pPr marL="342900" lvl="0" indent="-342900">
              <a:lnSpc>
                <a:spcPct val="110000"/>
              </a:lnSpc>
              <a:buFont typeface="+mj-lt"/>
              <a:buAutoNum type="arabicPeriod"/>
            </a:pPr>
            <a:r>
              <a:rPr lang="en-US" sz="1400" dirty="0"/>
              <a:t>Strategies are informed by thoughtful reflection and awareness of best practices.</a:t>
            </a:r>
          </a:p>
          <a:p>
            <a:pPr marL="342900" lvl="0" indent="-342900">
              <a:lnSpc>
                <a:spcPct val="110000"/>
              </a:lnSpc>
              <a:buFont typeface="+mj-lt"/>
              <a:buAutoNum type="arabicPeriod"/>
            </a:pPr>
            <a:r>
              <a:rPr lang="en-US" sz="1400" dirty="0"/>
              <a:t>Applicants present evidence of likely success in serving program participants.</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961878CE-E590-49CF-AD20-8F3CCC0DAF91}"/>
              </a:ext>
            </a:extLst>
          </p:cNvPr>
          <p:cNvSpPr/>
          <p:nvPr/>
        </p:nvSpPr>
        <p:spPr>
          <a:xfrm rot="16200000">
            <a:off x="-759371" y="2551837"/>
            <a:ext cx="3320140" cy="1754326"/>
          </a:xfrm>
          <a:prstGeom prst="rect">
            <a:avLst/>
          </a:prstGeom>
          <a:noFill/>
        </p:spPr>
        <p:txBody>
          <a:bodyPr wrap="none" lIns="91440" tIns="45720" rIns="91440" bIns="45720">
            <a:spAutoFit/>
          </a:bodyPr>
          <a:lstStyle/>
          <a:p>
            <a:pPr algn="ctr"/>
            <a:r>
              <a:rPr lang="en-US" sz="5400" b="0" cap="none" spc="0" dirty="0">
                <a:ln w="0"/>
                <a:solidFill>
                  <a:schemeClr val="accent1">
                    <a:lumMod val="20000"/>
                    <a:lumOff val="80000"/>
                  </a:schemeClr>
                </a:solidFill>
              </a:rPr>
              <a:t>SCORING</a:t>
            </a:r>
          </a:p>
          <a:p>
            <a:pPr algn="ctr"/>
            <a:r>
              <a:rPr lang="en-US" sz="5400" b="0" cap="none" spc="0" dirty="0">
                <a:ln w="0"/>
                <a:solidFill>
                  <a:schemeClr val="accent1">
                    <a:lumMod val="20000"/>
                    <a:lumOff val="80000"/>
                  </a:schemeClr>
                </a:solidFill>
              </a:rPr>
              <a:t>CRITERIA</a:t>
            </a:r>
          </a:p>
        </p:txBody>
      </p:sp>
      <p:sp>
        <p:nvSpPr>
          <p:cNvPr id="7" name="Date Placeholder 6">
            <a:extLst>
              <a:ext uri="{FF2B5EF4-FFF2-40B4-BE49-F238E27FC236}">
                <a16:creationId xmlns:a16="http://schemas.microsoft.com/office/drawing/2014/main" id="{723352C0-C8CF-4AA4-912C-BF0C6D604CB1}"/>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988161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B. Population Description</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7</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342900" lvl="0" indent="-342900">
              <a:buFont typeface="+mj-lt"/>
              <a:buAutoNum type="arabicPeriod"/>
            </a:pPr>
            <a:r>
              <a:rPr lang="en-US" dirty="0"/>
              <a:t>Describe the specific population(s) that the program intends to serve.</a:t>
            </a:r>
          </a:p>
          <a:p>
            <a:pPr marL="342900" lvl="0" indent="-342900">
              <a:buFont typeface="+mj-lt"/>
              <a:buAutoNum type="arabicPeriod"/>
            </a:pPr>
            <a:r>
              <a:rPr lang="en-US" dirty="0"/>
              <a:t>Describe the experiences of the specific population(s) that the program intends to serve.</a:t>
            </a:r>
          </a:p>
          <a:p>
            <a:pPr marL="342900" lvl="0" indent="-342900">
              <a:buFont typeface="+mj-lt"/>
              <a:buAutoNum type="arabicPeriod"/>
            </a:pPr>
            <a:r>
              <a:rPr lang="en-US" dirty="0"/>
              <a:t>Identify the strengths, assets, challenges, and concerns of the specific population(s) the program intends to serve.</a:t>
            </a:r>
          </a:p>
          <a:p>
            <a:pPr marL="342900" indent="-342900">
              <a:buFont typeface="+mj-lt"/>
              <a:buAutoNum type="arabicPeriod"/>
            </a:pPr>
            <a:r>
              <a:rPr lang="en-US" dirty="0"/>
              <a:t>Describe how the program will reach the priority population(s), and how it will address any barriers that might prevent access to services (e.g. language, transportation, cultural differences)</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CB654D56-93F0-41D2-9B9D-B6B9AE58EDD6}"/>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6C4572F8-EF07-48A4-98EC-362FBACC5400}"/>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4197129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B. Population Description</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8</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342900" lvl="0" indent="-342900">
              <a:lnSpc>
                <a:spcPct val="110000"/>
              </a:lnSpc>
              <a:buFont typeface="+mj-lt"/>
              <a:buAutoNum type="arabicPeriod"/>
            </a:pPr>
            <a:r>
              <a:rPr lang="en-US" dirty="0"/>
              <a:t>Applicant describes a strong understanding of the population(s) they intend to serve, and an understanding of their unique characteristics, experiences, strengths, needs, and concerns.</a:t>
            </a:r>
          </a:p>
          <a:p>
            <a:pPr marL="342900" lvl="0" indent="-342900">
              <a:lnSpc>
                <a:spcPct val="110000"/>
              </a:lnSpc>
              <a:buFont typeface="+mj-lt"/>
              <a:buAutoNum type="arabicPeriod"/>
            </a:pPr>
            <a:r>
              <a:rPr lang="en-US" dirty="0"/>
              <a:t>Populations to be served are from the priority populations identified in the 5-Year Plan. If the applicant intends to serve populations not listed as priority populations in the 5-Year Plan, the response includes specific details and quantitative or qualitative data clearly describing a significant need among that population. </a:t>
            </a:r>
          </a:p>
          <a:p>
            <a:pPr marL="342900" lvl="0" indent="-342900">
              <a:lnSpc>
                <a:spcPct val="110000"/>
              </a:lnSpc>
              <a:buFont typeface="+mj-lt"/>
              <a:buAutoNum type="arabicPeriod"/>
            </a:pPr>
            <a:r>
              <a:rPr lang="en-US" dirty="0"/>
              <a:t>Applicant describes how population(s) will be reached and how potential barriers to accessing services will be addressed. </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B29C4C78-6FE6-444E-ACAA-0FBD5A741741}"/>
              </a:ext>
            </a:extLst>
          </p:cNvPr>
          <p:cNvSpPr/>
          <p:nvPr/>
        </p:nvSpPr>
        <p:spPr>
          <a:xfrm rot="16200000">
            <a:off x="-759371" y="2551837"/>
            <a:ext cx="3320140" cy="1754326"/>
          </a:xfrm>
          <a:prstGeom prst="rect">
            <a:avLst/>
          </a:prstGeom>
          <a:noFill/>
        </p:spPr>
        <p:txBody>
          <a:bodyPr wrap="none" lIns="91440" tIns="45720" rIns="91440" bIns="45720">
            <a:spAutoFit/>
          </a:bodyPr>
          <a:lstStyle/>
          <a:p>
            <a:pPr algn="ctr"/>
            <a:r>
              <a:rPr lang="en-US" sz="5400" b="0" cap="none" spc="0" dirty="0">
                <a:ln w="0"/>
                <a:solidFill>
                  <a:schemeClr val="accent1">
                    <a:lumMod val="20000"/>
                    <a:lumOff val="80000"/>
                  </a:schemeClr>
                </a:solidFill>
              </a:rPr>
              <a:t>SCORING</a:t>
            </a:r>
          </a:p>
          <a:p>
            <a:pPr algn="ctr"/>
            <a:r>
              <a:rPr lang="en-US" sz="5400" b="0" cap="none" spc="0" dirty="0">
                <a:ln w="0"/>
                <a:solidFill>
                  <a:schemeClr val="accent1">
                    <a:lumMod val="20000"/>
                    <a:lumOff val="80000"/>
                  </a:schemeClr>
                </a:solidFill>
              </a:rPr>
              <a:t>CRITERIA</a:t>
            </a:r>
          </a:p>
        </p:txBody>
      </p:sp>
      <p:sp>
        <p:nvSpPr>
          <p:cNvPr id="7" name="Date Placeholder 6">
            <a:extLst>
              <a:ext uri="{FF2B5EF4-FFF2-40B4-BE49-F238E27FC236}">
                <a16:creationId xmlns:a16="http://schemas.microsoft.com/office/drawing/2014/main" id="{1AF3762B-C8BD-40B7-A747-5CB28FD31989}"/>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1611074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6"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68" name="Rectangle 67">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D8BC77-694E-4D04-81AF-723EAF763186}"/>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rPr>
              <a:t>C. 5-Year Plan Goal Alignment</a:t>
            </a:r>
          </a:p>
        </p:txBody>
      </p:sp>
      <p:sp>
        <p:nvSpPr>
          <p:cNvPr id="6" name="Slide Number Placeholder 5">
            <a:extLst>
              <a:ext uri="{FF2B5EF4-FFF2-40B4-BE49-F238E27FC236}">
                <a16:creationId xmlns:a16="http://schemas.microsoft.com/office/drawing/2014/main" id="{872E3DBB-09C2-4A0E-A25D-2FD7395EA91F}"/>
              </a:ext>
            </a:extLst>
          </p:cNvPr>
          <p:cNvSpPr>
            <a:spLocks noGrp="1"/>
          </p:cNvSpPr>
          <p:nvPr>
            <p:ph type="sldNum" sz="quarter" idx="12"/>
          </p:nvPr>
        </p:nvSpPr>
        <p:spPr>
          <a:xfrm>
            <a:off x="10469880" y="320040"/>
            <a:ext cx="914400" cy="320040"/>
          </a:xfrm>
        </p:spPr>
        <p:txBody>
          <a:bodyPr>
            <a:normAutofit/>
          </a:bodyPr>
          <a:lstStyle/>
          <a:p>
            <a:pPr>
              <a:spcAft>
                <a:spcPts val="600"/>
              </a:spcAft>
            </a:pPr>
            <a:fld id="{84DA9EAA-90AD-4B7E-A846-0E5A2431AE9D}" type="slidenum">
              <a:rPr lang="en-US">
                <a:solidFill>
                  <a:schemeClr val="tx1">
                    <a:lumMod val="65000"/>
                    <a:lumOff val="35000"/>
                  </a:schemeClr>
                </a:solidFill>
              </a:rPr>
              <a:pPr>
                <a:spcAft>
                  <a:spcPts val="600"/>
                </a:spcAft>
              </a:pPr>
              <a:t>9</a:t>
            </a:fld>
            <a:endParaRPr lang="en-US">
              <a:solidFill>
                <a:schemeClr val="tx1">
                  <a:lumMod val="65000"/>
                  <a:lumOff val="35000"/>
                </a:schemeClr>
              </a:solidFill>
            </a:endParaRPr>
          </a:p>
        </p:txBody>
      </p:sp>
      <p:sp>
        <p:nvSpPr>
          <p:cNvPr id="70" name="Isosceles Triangle 69">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13D016B4-3A83-4C9B-892F-BA8F0080FCCC}"/>
              </a:ext>
            </a:extLst>
          </p:cNvPr>
          <p:cNvSpPr>
            <a:spLocks noGrp="1"/>
          </p:cNvSpPr>
          <p:nvPr>
            <p:ph idx="1"/>
          </p:nvPr>
        </p:nvSpPr>
        <p:spPr>
          <a:xfrm>
            <a:off x="2880487" y="1665514"/>
            <a:ext cx="8544751" cy="4386294"/>
          </a:xfrm>
        </p:spPr>
        <p:txBody>
          <a:bodyPr anchor="t">
            <a:normAutofit/>
          </a:bodyPr>
          <a:lstStyle/>
          <a:p>
            <a:pPr marL="342900" lvl="0" indent="-342900">
              <a:lnSpc>
                <a:spcPct val="110000"/>
              </a:lnSpc>
              <a:buFont typeface="+mj-lt"/>
              <a:buAutoNum type="arabicPeriod"/>
            </a:pPr>
            <a:r>
              <a:rPr lang="en-US" sz="3200" dirty="0"/>
              <a:t>Identify which of the 5-Year Plan Goals the program addresses.</a:t>
            </a:r>
          </a:p>
          <a:p>
            <a:pPr marL="342900" lvl="0" indent="-342900">
              <a:lnSpc>
                <a:spcPct val="110000"/>
              </a:lnSpc>
              <a:buFont typeface="+mj-lt"/>
              <a:buAutoNum type="arabicPeriod"/>
            </a:pPr>
            <a:r>
              <a:rPr lang="en-US" sz="3200" dirty="0"/>
              <a:t>Describe how the program addresses the goal(s).</a:t>
            </a:r>
          </a:p>
        </p:txBody>
      </p:sp>
      <p:sp>
        <p:nvSpPr>
          <p:cNvPr id="5" name="Footer Placeholder 4">
            <a:extLst>
              <a:ext uri="{FF2B5EF4-FFF2-40B4-BE49-F238E27FC236}">
                <a16:creationId xmlns:a16="http://schemas.microsoft.com/office/drawing/2014/main" id="{505E9494-3FE5-47DB-8586-8112C09A5678}"/>
              </a:ext>
            </a:extLst>
          </p:cNvPr>
          <p:cNvSpPr>
            <a:spLocks noGrp="1"/>
          </p:cNvSpPr>
          <p:nvPr>
            <p:ph type="ftr" sz="quarter" idx="11"/>
          </p:nvPr>
        </p:nvSpPr>
        <p:spPr>
          <a:xfrm>
            <a:off x="2880486" y="6227064"/>
            <a:ext cx="6568219" cy="320040"/>
          </a:xfrm>
        </p:spPr>
        <p:txBody>
          <a:bodyPr>
            <a:normAutofit/>
          </a:bodyPr>
          <a:lstStyle/>
          <a:p>
            <a:pPr algn="l">
              <a:spcAft>
                <a:spcPts val="600"/>
              </a:spcAft>
            </a:pPr>
            <a:r>
              <a:rPr lang="en-US">
                <a:solidFill>
                  <a:schemeClr val="tx1">
                    <a:lumMod val="65000"/>
                    <a:lumOff val="35000"/>
                  </a:schemeClr>
                </a:solidFill>
              </a:rPr>
              <a:t>Yakima County Human Services Department</a:t>
            </a:r>
          </a:p>
        </p:txBody>
      </p:sp>
      <p:sp>
        <p:nvSpPr>
          <p:cNvPr id="32" name="Rectangle 31">
            <a:extLst>
              <a:ext uri="{FF2B5EF4-FFF2-40B4-BE49-F238E27FC236}">
                <a16:creationId xmlns:a16="http://schemas.microsoft.com/office/drawing/2014/main" id="{D1101459-DC05-45AA-B277-BA58FEB515FB}"/>
              </a:ext>
            </a:extLst>
          </p:cNvPr>
          <p:cNvSpPr/>
          <p:nvPr/>
        </p:nvSpPr>
        <p:spPr>
          <a:xfrm rot="16200000">
            <a:off x="-1007529" y="3171329"/>
            <a:ext cx="4020845" cy="923330"/>
          </a:xfrm>
          <a:prstGeom prst="rect">
            <a:avLst/>
          </a:prstGeom>
          <a:noFill/>
        </p:spPr>
        <p:txBody>
          <a:bodyPr wrap="none" lIns="91440" tIns="45720" rIns="91440" bIns="45720">
            <a:spAutoFit/>
          </a:bodyPr>
          <a:lstStyle/>
          <a:p>
            <a:pPr algn="ctr"/>
            <a:r>
              <a:rPr lang="en-US" sz="5400" b="0" cap="none" spc="0" dirty="0">
                <a:ln w="0"/>
                <a:solidFill>
                  <a:schemeClr val="bg1"/>
                </a:solidFill>
              </a:rPr>
              <a:t>QUESTIONS</a:t>
            </a:r>
          </a:p>
        </p:txBody>
      </p:sp>
      <p:sp>
        <p:nvSpPr>
          <p:cNvPr id="7" name="Date Placeholder 6">
            <a:extLst>
              <a:ext uri="{FF2B5EF4-FFF2-40B4-BE49-F238E27FC236}">
                <a16:creationId xmlns:a16="http://schemas.microsoft.com/office/drawing/2014/main" id="{812B24B2-69CC-4F96-9DB3-28A05554AA0C}"/>
              </a:ext>
            </a:extLst>
          </p:cNvPr>
          <p:cNvSpPr>
            <a:spLocks noGrp="1"/>
          </p:cNvSpPr>
          <p:nvPr>
            <p:ph type="dt" sz="half" idx="10"/>
          </p:nvPr>
        </p:nvSpPr>
        <p:spPr/>
        <p:txBody>
          <a:bodyPr/>
          <a:lstStyle/>
          <a:p>
            <a:r>
              <a:rPr lang="en-US"/>
              <a:t>4/12/2022</a:t>
            </a:r>
          </a:p>
        </p:txBody>
      </p:sp>
    </p:spTree>
    <p:extLst>
      <p:ext uri="{BB962C8B-B14F-4D97-AF65-F5344CB8AC3E}">
        <p14:creationId xmlns:p14="http://schemas.microsoft.com/office/powerpoint/2010/main" val="2843055983"/>
      </p:ext>
    </p:extLst>
  </p:cSld>
  <p:clrMapOvr>
    <a:masterClrMapping/>
  </p:clrMapOvr>
</p:sld>
</file>

<file path=ppt/theme/theme1.xml><?xml version="1.0" encoding="utf-8"?>
<a:theme xmlns:a="http://schemas.openxmlformats.org/drawingml/2006/main" name="Atlas">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1542</TotalTime>
  <Words>1809</Words>
  <Application>Microsoft Office PowerPoint</Application>
  <PresentationFormat>Widescreen</PresentationFormat>
  <Paragraphs>210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Calibri</vt:lpstr>
      <vt:lpstr>Calibri Light</vt:lpstr>
      <vt:lpstr>Rockwell</vt:lpstr>
      <vt:lpstr>Wingdings</vt:lpstr>
      <vt:lpstr>Atlas</vt:lpstr>
      <vt:lpstr>Homeless Housing and Assistance Program Request for Proposal Informational Session</vt:lpstr>
      <vt:lpstr>RFP Overview</vt:lpstr>
      <vt:lpstr>Eligibility Requirements</vt:lpstr>
      <vt:lpstr>WizeHive Submission Portal</vt:lpstr>
      <vt:lpstr>A. Program Description</vt:lpstr>
      <vt:lpstr>A. Program Description</vt:lpstr>
      <vt:lpstr>B. Population Description</vt:lpstr>
      <vt:lpstr>B. Population Description</vt:lpstr>
      <vt:lpstr>C. 5-Year Plan Goal Alignment</vt:lpstr>
      <vt:lpstr>C. 5-Year Plan Goal Alignment</vt:lpstr>
      <vt:lpstr>D. 5-Year Plan Values Alignment</vt:lpstr>
      <vt:lpstr>D. 5-Year Plan Values Alignment</vt:lpstr>
      <vt:lpstr>E. Data and Fiscal Management</vt:lpstr>
      <vt:lpstr>E. Data and Fiscal Management</vt:lpstr>
      <vt:lpstr>F. Capacity and Experience</vt:lpstr>
      <vt:lpstr>F. Capacity and Experience</vt:lpstr>
      <vt:lpstr>G. Partnerships and Collaborations</vt:lpstr>
      <vt:lpstr>G. Partnerships and Collaborations</vt:lpstr>
      <vt:lpstr>H. Budget</vt:lpstr>
      <vt:lpstr>H. Budget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Homeless Housing and Assistance Program Request for Proposal Informational Session</dc:title>
  <dc:creator>Esther Magasis</dc:creator>
  <cp:lastModifiedBy>Melissa Holm</cp:lastModifiedBy>
  <cp:revision>11</cp:revision>
  <dcterms:created xsi:type="dcterms:W3CDTF">2020-04-17T16:07:30Z</dcterms:created>
  <dcterms:modified xsi:type="dcterms:W3CDTF">2022-04-14T23:23:06Z</dcterms:modified>
</cp:coreProperties>
</file>