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1" d="100"/>
          <a:sy n="81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4D77F-4FDE-41C9-B479-03F006EC0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AB2B4-A699-4201-9BD9-A3F39685D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F1119-1ED8-41A3-A28A-C013BF6B2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4FC5D-8353-4C85-9C53-35E8E80D3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1D185-593A-45AA-BA0F-715C26F65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9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7B84A-16EC-43DB-94AB-EF4FA3B96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73DF9B-0F1B-4976-8AB1-F30BD8A43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A68F1-E518-423C-8D84-516B24FB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2CFDC-3532-44B2-860F-A0195284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6415C-A734-49CF-83FB-E41E7D3B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6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78405A-059D-4B93-AA42-04C17062C0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22845-837E-49E3-AE2F-00CF09103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5CE7-AB99-46BF-86CC-2E4DB1A17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2CC42-471C-4125-87CB-B8C1F9B6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CAB04-1CAF-4175-A6EC-3A6C5C8F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8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B52D-5C76-49EE-8AF5-8EE57B834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3DBB1-EAF9-4EFF-8A75-62E16FAF7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409A7-7368-49E2-8F0C-A8259673C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1ADD1-CC07-41F0-B39A-86D395F7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2EAA1-F534-4A66-8302-49AD0281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3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F4C18-239A-4FFB-83AC-6FB5094C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A76A8-1F90-499D-9D32-D24A57F7E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8183F-772C-4DF8-9B2F-DE494289F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6C165-372F-4968-AEC5-277E2173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2A2A-2A8B-41A6-A7F6-56C90744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B747E-6D5A-401E-9C42-253E7620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29AD1-BBC0-448F-90C2-573CB6649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C4706-0497-4FDC-9C8C-F4D52F533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B4A70-B861-4A1B-A5BB-30B44052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DF3D0-63FA-468C-8445-58C87724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D3C98-B15A-43C3-813F-B0DF2CBCD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7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B8874-6E82-4EEE-89DC-717ABD92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A20E2-5969-477C-834D-8CA53DA3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E1A649-C8BB-4AD7-A731-2C2E2D305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3302B5-4933-40BD-A54A-4AEC3EF452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0F4E0-999D-4478-BB00-7D87E63136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E4E762-8ABA-483D-931E-4A5878685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C50B9A-1BA3-48BF-85C8-079D54597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DE36A0-F28E-49E6-A6BF-FABCE6989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1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8EA41-01D0-433F-9B04-48361BE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7080DF-248E-4E16-8A80-A9C7D8368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F8412-0385-4D6A-8DD9-50E5AE7D0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E0993-AE7F-4380-8AAA-3CCCD7E1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3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7E99EE-CF77-417E-848F-2252D749F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DCA953-6D76-4409-8E7F-917D14442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18EBA-5186-4438-867D-F18A0215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0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5476-F3E5-4E80-8E59-7C060AE0E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08C1A-112B-49DC-8C8F-95A9F1446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6E211-8562-49E1-82DC-A0A6F22EA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DE0E9-02A8-42D0-B314-E14C3E058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5B84B-721F-4DA7-91B8-EF893E7FF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EEF66-8240-4050-937D-883C463F8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7C5AD-6893-488E-9509-DFA44561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222D69-555F-4946-8C47-0C5C446C06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EF97C-942F-42DE-B6B8-CF66AD160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1C86B-DA1B-41EA-A8F6-F010316A0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EECF7-6566-42A3-AAA8-D608DBB6C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C0882-8F15-4C0A-B5EC-364372A09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5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F30904-87CF-45ED-AE28-3BBE951EF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89480-5C60-4406-9785-7905E9411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A01D-B42A-4607-B26B-A2D0A54BC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5384-3BF1-4F56-8A71-D6F0213B06F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20D8B-63C6-406A-BE17-E9872AD49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F0576-8BC8-4915-9F71-8E43C1AE97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AEEBA-41E7-41DF-BC58-5AAE27A94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1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8C207-C31F-48E3-80FF-82CFE78088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Monkey pox, what is it?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035D2A-9040-48BE-B165-7512114012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4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B3B33-4238-4710-B554-B71DAEEB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Monkeypox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8788F-AB41-4761-8DAE-C223466D5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Belongs to Ortho poxvirus family</a:t>
            </a:r>
          </a:p>
          <a:p>
            <a:r>
              <a:rPr lang="en-US" dirty="0"/>
              <a:t>Related to smallpox, (variola), and cowpox (vaccinia)</a:t>
            </a:r>
          </a:p>
          <a:p>
            <a:r>
              <a:rPr lang="en-US" dirty="0"/>
              <a:t>Monkeypox primarily infects nonhuman primates</a:t>
            </a:r>
          </a:p>
        </p:txBody>
      </p:sp>
    </p:spTree>
    <p:extLst>
      <p:ext uri="{BB962C8B-B14F-4D97-AF65-F5344CB8AC3E}">
        <p14:creationId xmlns:p14="http://schemas.microsoft.com/office/powerpoint/2010/main" val="189694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C9166-5D4C-4800-B31A-BF357CD6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900FA-64E3-445B-B24B-F63971350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Primarily cases are seen in men with 10 or more sexual contacts</a:t>
            </a:r>
          </a:p>
          <a:p>
            <a:r>
              <a:rPr lang="en-US" dirty="0"/>
              <a:t>Those with travel abroad</a:t>
            </a:r>
          </a:p>
          <a:p>
            <a:r>
              <a:rPr lang="en-US" dirty="0"/>
              <a:t>Persons under 30 years of age</a:t>
            </a:r>
          </a:p>
          <a:p>
            <a:r>
              <a:rPr lang="en-US" dirty="0"/>
              <a:t>History of a sexually transmitted disease in the past year</a:t>
            </a:r>
          </a:p>
          <a:p>
            <a:r>
              <a:rPr lang="en-US" dirty="0"/>
              <a:t>Persons with risk of HIV infection</a:t>
            </a:r>
          </a:p>
          <a:p>
            <a:r>
              <a:rPr lang="en-US" dirty="0"/>
              <a:t>Worldwide, 500 new cases per day</a:t>
            </a:r>
          </a:p>
          <a:p>
            <a:r>
              <a:rPr lang="en-US" dirty="0"/>
              <a:t>Multiple laboratories now have testing capabilities</a:t>
            </a:r>
          </a:p>
        </p:txBody>
      </p:sp>
    </p:spTree>
    <p:extLst>
      <p:ext uri="{BB962C8B-B14F-4D97-AF65-F5344CB8AC3E}">
        <p14:creationId xmlns:p14="http://schemas.microsoft.com/office/powerpoint/2010/main" val="560134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C3A3-C0ED-4294-96CA-AD0BFD743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Symptoms of Monkeypox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2B1C6-005F-4EF6-BFEA-9DCC71234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Flulike illness prodrome</a:t>
            </a:r>
          </a:p>
          <a:p>
            <a:r>
              <a:rPr lang="en-US" dirty="0"/>
              <a:t>Localized rash often in the genital area next seen</a:t>
            </a:r>
          </a:p>
          <a:p>
            <a:r>
              <a:rPr lang="en-US" dirty="0"/>
              <a:t>After initial vesicle appearance new vesicles can be seen sequentially in other areas of the body</a:t>
            </a:r>
          </a:p>
          <a:p>
            <a:r>
              <a:rPr lang="en-US" dirty="0"/>
              <a:t>Vesicles can be very painful</a:t>
            </a:r>
          </a:p>
          <a:p>
            <a:r>
              <a:rPr lang="en-US" dirty="0"/>
              <a:t>Vesicles evolve into pustules which then scab over.  Scabs eventually fall off and heal at which time the patient is no longer infectious</a:t>
            </a:r>
          </a:p>
          <a:p>
            <a:r>
              <a:rPr lang="en-US" dirty="0"/>
              <a:t>Patients are hospitalized because of severe pain</a:t>
            </a:r>
          </a:p>
        </p:txBody>
      </p:sp>
    </p:spTree>
    <p:extLst>
      <p:ext uri="{BB962C8B-B14F-4D97-AF65-F5344CB8AC3E}">
        <p14:creationId xmlns:p14="http://schemas.microsoft.com/office/powerpoint/2010/main" val="204225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5FEFB-8859-436E-9083-1B0CDC148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40C73-ED3B-48FF-97F6-0871D73ED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Occurs with significant skin to skin contact</a:t>
            </a:r>
          </a:p>
          <a:p>
            <a:r>
              <a:rPr lang="en-US" dirty="0"/>
              <a:t>Can also be acquired by contact with patient secretions or with secretions that are on clothing, bedding, towels</a:t>
            </a:r>
          </a:p>
          <a:p>
            <a:r>
              <a:rPr lang="en-US" dirty="0"/>
              <a:t>Patient's continue to be infectious until all of the scabbed lesions are healed.  Virus is in the vesicles, the pustules, and the scabs</a:t>
            </a:r>
          </a:p>
        </p:txBody>
      </p:sp>
    </p:spTree>
    <p:extLst>
      <p:ext uri="{BB962C8B-B14F-4D97-AF65-F5344CB8AC3E}">
        <p14:creationId xmlns:p14="http://schemas.microsoft.com/office/powerpoint/2010/main" val="417055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8A2A-EE91-489B-8DFE-4E278DA64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A3D4A-2869-4122-B0BA-2E5FE14B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Antiviral capsule, TPOXX ( Tecovirimat)</a:t>
            </a:r>
          </a:p>
          <a:p>
            <a:r>
              <a:rPr lang="en-US" dirty="0"/>
              <a:t>Intravenous medication, cidofovir</a:t>
            </a:r>
          </a:p>
          <a:p>
            <a:r>
              <a:rPr lang="en-US" dirty="0"/>
              <a:t>Intravenous anti vaccinia immunoglobulin (immunoglobulin directed against smallpox)</a:t>
            </a:r>
          </a:p>
          <a:p>
            <a:r>
              <a:rPr lang="en-US" dirty="0"/>
              <a:t>TPOXX is in the national strategic stockpile</a:t>
            </a:r>
          </a:p>
          <a:p>
            <a:r>
              <a:rPr lang="en-US" dirty="0"/>
              <a:t>Treatment should be considered for patients </a:t>
            </a:r>
          </a:p>
          <a:p>
            <a:pPr lvl="1"/>
            <a:r>
              <a:rPr lang="en-US" dirty="0"/>
              <a:t>At risk for severe disease</a:t>
            </a:r>
          </a:p>
          <a:p>
            <a:pPr lvl="1"/>
            <a:r>
              <a:rPr lang="en-US" dirty="0"/>
              <a:t>Patients who have severe disease</a:t>
            </a:r>
          </a:p>
          <a:p>
            <a:pPr lvl="1"/>
            <a:r>
              <a:rPr lang="en-US" dirty="0"/>
              <a:t>Pregnant patients</a:t>
            </a:r>
          </a:p>
          <a:p>
            <a:pPr lvl="1"/>
            <a:r>
              <a:rPr lang="en-US" dirty="0"/>
              <a:t>Patients who are breast-feeding</a:t>
            </a:r>
          </a:p>
          <a:p>
            <a:pPr lvl="1"/>
            <a:r>
              <a:rPr lang="en-US" dirty="0"/>
              <a:t>Patients with eczema</a:t>
            </a:r>
          </a:p>
          <a:p>
            <a:pPr lvl="1"/>
            <a:r>
              <a:rPr lang="en-US" dirty="0"/>
              <a:t>Patients with untreated far progressed HIV infection</a:t>
            </a:r>
          </a:p>
        </p:txBody>
      </p:sp>
    </p:spTree>
    <p:extLst>
      <p:ext uri="{BB962C8B-B14F-4D97-AF65-F5344CB8AC3E}">
        <p14:creationId xmlns:p14="http://schemas.microsoft.com/office/powerpoint/2010/main" val="283870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40C8-3BDB-4017-BA42-E569955AD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Vaccines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4E9CB-9F78-4AFB-8EFE-CE9516E40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vaccines are available</a:t>
            </a:r>
          </a:p>
          <a:p>
            <a:pPr lvl="1"/>
            <a:r>
              <a:rPr lang="en-US" dirty="0" err="1"/>
              <a:t>Jynneos</a:t>
            </a:r>
            <a:endParaRPr lang="en-US" dirty="0"/>
          </a:p>
          <a:p>
            <a:pPr lvl="2"/>
            <a:r>
              <a:rPr lang="en-US" dirty="0"/>
              <a:t>This is a replication deficient virus</a:t>
            </a:r>
          </a:p>
          <a:p>
            <a:pPr lvl="2"/>
            <a:r>
              <a:rPr lang="en-US" dirty="0"/>
              <a:t>This is a 2 shot vaccine given 4 weeks apart</a:t>
            </a:r>
          </a:p>
          <a:p>
            <a:pPr lvl="2"/>
            <a:r>
              <a:rPr lang="en-US" dirty="0"/>
              <a:t>There is no risk for spread</a:t>
            </a:r>
          </a:p>
          <a:p>
            <a:pPr lvl="2"/>
            <a:r>
              <a:rPr lang="en-US" dirty="0"/>
              <a:t>The patient is immunized 2 weeks after the second dose</a:t>
            </a:r>
          </a:p>
          <a:p>
            <a:pPr lvl="1"/>
            <a:r>
              <a:rPr lang="en-US" dirty="0"/>
              <a:t>ACAM 2000</a:t>
            </a:r>
          </a:p>
          <a:p>
            <a:pPr lvl="2"/>
            <a:r>
              <a:rPr lang="en-US" dirty="0"/>
              <a:t>Live smallpox virus</a:t>
            </a:r>
          </a:p>
          <a:p>
            <a:pPr lvl="2"/>
            <a:r>
              <a:rPr lang="en-US" dirty="0"/>
              <a:t>Given as a single inoculation</a:t>
            </a:r>
          </a:p>
          <a:p>
            <a:pPr lvl="2"/>
            <a:r>
              <a:rPr lang="en-US" dirty="0"/>
              <a:t>Precautions should be taken after inoculation to prevent spread</a:t>
            </a:r>
          </a:p>
          <a:p>
            <a:pPr lvl="1"/>
            <a:r>
              <a:rPr lang="en-US" dirty="0"/>
              <a:t>Both vaccines are 85% effective at preventing Monkeypox infection</a:t>
            </a:r>
          </a:p>
        </p:txBody>
      </p:sp>
    </p:spTree>
    <p:extLst>
      <p:ext uri="{BB962C8B-B14F-4D97-AF65-F5344CB8AC3E}">
        <p14:creationId xmlns:p14="http://schemas.microsoft.com/office/powerpoint/2010/main" val="3008747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F20AB-D0C1-4FCB-994A-607793DBC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Vaccines as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FBC42-FD33-4C96-9FF8-27264F996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vaccines can be given with in 4 days of exposure and will prevent infection and or severe disease</a:t>
            </a:r>
          </a:p>
          <a:p>
            <a:r>
              <a:rPr lang="en-US" dirty="0"/>
              <a:t>Vaccines given between 4 and 14 days will decrease the severity of illness</a:t>
            </a:r>
          </a:p>
        </p:txBody>
      </p:sp>
    </p:spTree>
    <p:extLst>
      <p:ext uri="{BB962C8B-B14F-4D97-AF65-F5344CB8AC3E}">
        <p14:creationId xmlns:p14="http://schemas.microsoft.com/office/powerpoint/2010/main" val="3978446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367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Monkey pox, what is it?</vt:lpstr>
      <vt:lpstr>Monkeypox</vt:lpstr>
      <vt:lpstr>Epidemiology</vt:lpstr>
      <vt:lpstr>Symptoms of Monkeypox infection</vt:lpstr>
      <vt:lpstr>Transmission</vt:lpstr>
      <vt:lpstr>Treatment</vt:lpstr>
      <vt:lpstr>Vaccines</vt:lpstr>
      <vt:lpstr>Vaccines as treatment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Monkey pox, what is it?</dc:title>
  <dc:creator>Neil Barg</dc:creator>
  <cp:lastModifiedBy>Neil Barg</cp:lastModifiedBy>
  <cp:revision>4</cp:revision>
  <dcterms:created xsi:type="dcterms:W3CDTF">2022-07-27T00:19:43Z</dcterms:created>
  <dcterms:modified xsi:type="dcterms:W3CDTF">2022-07-27T00:45:40Z</dcterms:modified>
</cp:coreProperties>
</file>