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7E_D1A0B49F.xml" ContentType="application/vnd.ms-powerpoint.comment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1"/>
  </p:notesMasterIdLst>
  <p:handoutMasterIdLst>
    <p:handoutMasterId r:id="rId62"/>
  </p:handoutMasterIdLst>
  <p:sldIdLst>
    <p:sldId id="374" r:id="rId5"/>
    <p:sldId id="388" r:id="rId6"/>
    <p:sldId id="315" r:id="rId7"/>
    <p:sldId id="311" r:id="rId8"/>
    <p:sldId id="317" r:id="rId9"/>
    <p:sldId id="347" r:id="rId10"/>
    <p:sldId id="350" r:id="rId11"/>
    <p:sldId id="375" r:id="rId12"/>
    <p:sldId id="376" r:id="rId13"/>
    <p:sldId id="349" r:id="rId14"/>
    <p:sldId id="377" r:id="rId15"/>
    <p:sldId id="378" r:id="rId16"/>
    <p:sldId id="379" r:id="rId17"/>
    <p:sldId id="348" r:id="rId18"/>
    <p:sldId id="407" r:id="rId19"/>
    <p:sldId id="357" r:id="rId20"/>
    <p:sldId id="356" r:id="rId21"/>
    <p:sldId id="380" r:id="rId22"/>
    <p:sldId id="381" r:id="rId23"/>
    <p:sldId id="382" r:id="rId24"/>
    <p:sldId id="383" r:id="rId25"/>
    <p:sldId id="384" r:id="rId26"/>
    <p:sldId id="385" r:id="rId27"/>
    <p:sldId id="386" r:id="rId28"/>
    <p:sldId id="387" r:id="rId29"/>
    <p:sldId id="358" r:id="rId30"/>
    <p:sldId id="390" r:id="rId31"/>
    <p:sldId id="359" r:id="rId32"/>
    <p:sldId id="391" r:id="rId33"/>
    <p:sldId id="367" r:id="rId34"/>
    <p:sldId id="366" r:id="rId35"/>
    <p:sldId id="397" r:id="rId36"/>
    <p:sldId id="396" r:id="rId37"/>
    <p:sldId id="395" r:id="rId38"/>
    <p:sldId id="394" r:id="rId39"/>
    <p:sldId id="393" r:id="rId40"/>
    <p:sldId id="392" r:id="rId41"/>
    <p:sldId id="402" r:id="rId42"/>
    <p:sldId id="401" r:id="rId43"/>
    <p:sldId id="400" r:id="rId44"/>
    <p:sldId id="399" r:id="rId45"/>
    <p:sldId id="398" r:id="rId46"/>
    <p:sldId id="403" r:id="rId47"/>
    <p:sldId id="404" r:id="rId48"/>
    <p:sldId id="405" r:id="rId49"/>
    <p:sldId id="406" r:id="rId50"/>
    <p:sldId id="408" r:id="rId51"/>
    <p:sldId id="420" r:id="rId52"/>
    <p:sldId id="419" r:id="rId53"/>
    <p:sldId id="421" r:id="rId54"/>
    <p:sldId id="418" r:id="rId55"/>
    <p:sldId id="417" r:id="rId56"/>
    <p:sldId id="416" r:id="rId57"/>
    <p:sldId id="414" r:id="rId58"/>
    <p:sldId id="415" r:id="rId59"/>
    <p:sldId id="413" r:id="rId6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89AEF31E-D6B0-1353-DEAF-337C8D93B6A4}" name="Keith Wolf" initials="KW" userId="S::keith.wolf@co.yakima.wa.us::1a7d01be-ea6d-4d26-bb12-211faaab62f4" providerId="AD"/>
  <p188:author id="{78C1ADBB-F650-D774-C553-2A4855760478}" name="Nellie Soptich" initials="NS" userId="S::nellie.soptich@co.yakima.wa.us::bd88c2f3-77d4-43d4-892f-80668d6da59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A860"/>
    <a:srgbClr val="CEE0AD"/>
    <a:srgbClr val="ABBD8A"/>
    <a:srgbClr val="62763E"/>
    <a:srgbClr val="639729"/>
    <a:srgbClr val="F5FAE8"/>
    <a:srgbClr val="47697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989" autoAdjust="0"/>
    <p:restoredTop sz="95256" autoAdjust="0"/>
  </p:normalViewPr>
  <p:slideViewPr>
    <p:cSldViewPr snapToGrid="0">
      <p:cViewPr varScale="1">
        <p:scale>
          <a:sx n="99" d="100"/>
          <a:sy n="99" d="100"/>
        </p:scale>
        <p:origin x="78" y="96"/>
      </p:cViewPr>
      <p:guideLst/>
    </p:cSldViewPr>
  </p:slideViewPr>
  <p:notesTextViewPr>
    <p:cViewPr>
      <p:scale>
        <a:sx n="1" d="1"/>
        <a:sy n="1" d="1"/>
      </p:scale>
      <p:origin x="0" y="0"/>
    </p:cViewPr>
  </p:notesTextViewPr>
  <p:sorterViewPr>
    <p:cViewPr>
      <p:scale>
        <a:sx n="30" d="100"/>
        <a:sy n="3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th Wolf" userId="1a7d01be-ea6d-4d26-bb12-211faaab62f4" providerId="ADAL" clId="{3D8F8048-EA90-412D-B0B8-C79B4F1EA82C}"/>
    <pc:docChg chg="custSel modSld">
      <pc:chgData name="Keith Wolf" userId="1a7d01be-ea6d-4d26-bb12-211faaab62f4" providerId="ADAL" clId="{3D8F8048-EA90-412D-B0B8-C79B4F1EA82C}" dt="2025-12-04T18:59:40.123" v="467" actId="20577"/>
      <pc:docMkLst>
        <pc:docMk/>
      </pc:docMkLst>
      <pc:sldChg chg="modSp mod">
        <pc:chgData name="Keith Wolf" userId="1a7d01be-ea6d-4d26-bb12-211faaab62f4" providerId="ADAL" clId="{3D8F8048-EA90-412D-B0B8-C79B4F1EA82C}" dt="2025-12-04T18:59:40.123" v="467" actId="20577"/>
        <pc:sldMkLst>
          <pc:docMk/>
          <pc:sldMk cId="695078151" sldId="413"/>
        </pc:sldMkLst>
        <pc:spChg chg="mod">
          <ac:chgData name="Keith Wolf" userId="1a7d01be-ea6d-4d26-bb12-211faaab62f4" providerId="ADAL" clId="{3D8F8048-EA90-412D-B0B8-C79B4F1EA82C}" dt="2025-12-04T18:52:42.107" v="414" actId="1076"/>
          <ac:spMkLst>
            <pc:docMk/>
            <pc:sldMk cId="695078151" sldId="413"/>
            <ac:spMk id="3" creationId="{D1B90698-A838-CBB2-7C61-497D7416C893}"/>
          </ac:spMkLst>
        </pc:spChg>
        <pc:spChg chg="mod">
          <ac:chgData name="Keith Wolf" userId="1a7d01be-ea6d-4d26-bb12-211faaab62f4" providerId="ADAL" clId="{3D8F8048-EA90-412D-B0B8-C79B4F1EA82C}" dt="2025-12-04T18:59:40.123" v="467" actId="20577"/>
          <ac:spMkLst>
            <pc:docMk/>
            <pc:sldMk cId="695078151" sldId="413"/>
            <ac:spMk id="18" creationId="{0C15931D-6475-0EA9-DC55-3B00FCC926E9}"/>
          </ac:spMkLst>
        </pc:spChg>
      </pc:sldChg>
    </pc:docChg>
  </pc:docChgLst>
</pc:chgInfo>
</file>

<file path=ppt/comments/modernComment_17E_D1A0B49F.xml><?xml version="1.0" encoding="utf-8"?>
<p188:cmLst xmlns:a="http://schemas.openxmlformats.org/drawingml/2006/main" xmlns:r="http://schemas.openxmlformats.org/officeDocument/2006/relationships" xmlns:p188="http://schemas.microsoft.com/office/powerpoint/2018/8/main">
  <p188:cm id="{D4AB7264-20A9-461C-A9CF-4483B95844E6}" authorId="{78C1ADBB-F650-D774-C553-2A4855760478}" created="2025-12-01T19:05:18.792">
    <pc:sldMkLst xmlns:pc="http://schemas.microsoft.com/office/powerpoint/2013/main/command">
      <pc:docMk/>
      <pc:sldMk cId="3516970143" sldId="382"/>
    </pc:sldMkLst>
    <p188:replyLst>
      <p188:reply id="{C9F55D46-6C94-42EB-B58F-1F4200F2E6D9}" authorId="{89AEF31E-D6B0-1353-DEAF-337C8D93B6A4}" created="2025-12-02T14:44:57.268">
        <p188:txBody>
          <a:bodyPr/>
          <a:lstStyle/>
          <a:p>
            <a:r>
              <a:rPr lang="en-US"/>
              <a:t>Should now go in CH3, YC Fire Marshal, Doug Werts, approved all P&amp;G's.</a:t>
            </a:r>
          </a:p>
        </p188:txBody>
      </p188:reply>
      <p188:reply id="{4B0B7221-AA31-49CB-B3CD-64402CE0A0B4}" authorId="{89AEF31E-D6B0-1353-DEAF-337C8D93B6A4}" created="2025-12-02T14:45:42.442">
        <p188:txBody>
          <a:bodyPr/>
          <a:lstStyle/>
          <a:p>
            <a:r>
              <a:rPr lang="en-US"/>
              <a:t>If you can't find them, let me know.  There in one of the drafts</a:t>
            </a:r>
          </a:p>
        </p188:txBody>
      </p188:reply>
    </p188:replyLst>
    <p188:txBody>
      <a:bodyPr/>
      <a:lstStyle/>
      <a:p>
        <a:r>
          <a:rPr lang="en-US"/>
          <a:t>CHECK GOAL- WASNT IN THE DRAFT.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86252186-C111-43A8-A0F7-F77FFDE4DF82}" type="datetimeFigureOut">
              <a:rPr lang="en-US" smtClean="0"/>
              <a:t>12/4/2025</a:t>
            </a:fld>
            <a:endParaRPr lang="en-US"/>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DD56CFAD-C154-4C9C-AD01-665A5055065E}" type="slidenum">
              <a:rPr lang="en-US" smtClean="0"/>
              <a:t>‹#›</a:t>
            </a:fld>
            <a:endParaRPr lang="en-US"/>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E2BBB5B-F3DE-41D7-B279-483D20E8E363}" type="datetimeFigureOut">
              <a:rPr lang="en-US" smtClean="0"/>
              <a:t>12/4/2025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5B62BC0-7DC4-4569-951D-2BB9475345C6}" type="slidenum">
              <a:rPr lang="en-US" smtClean="0"/>
              <a:t>‹#›</a:t>
            </a:fld>
            <a:endParaRPr lang="en-US"/>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a typeface="Calibri"/>
                <a:cs typeface="Calibri"/>
              </a:rPr>
              <a:t>Need to add lines not shown (few words changed)</a:t>
            </a:r>
          </a:p>
        </p:txBody>
      </p:sp>
      <p:sp>
        <p:nvSpPr>
          <p:cNvPr id="4" name="Slide Number Placeholder 3"/>
          <p:cNvSpPr>
            <a:spLocks noGrp="1"/>
          </p:cNvSpPr>
          <p:nvPr>
            <p:ph type="sldNum" sz="quarter" idx="5"/>
          </p:nvPr>
        </p:nvSpPr>
        <p:spPr/>
        <p:txBody>
          <a:bodyPr/>
          <a:lstStyle/>
          <a:p>
            <a:fld id="{F5B62BC0-7DC4-4569-951D-2BB9475345C6}" type="slidenum">
              <a:rPr lang="en-US" smtClean="0"/>
              <a:t>5</a:t>
            </a:fld>
            <a:endParaRPr lang="en-US"/>
          </a:p>
        </p:txBody>
      </p:sp>
    </p:spTree>
    <p:extLst>
      <p:ext uri="{BB962C8B-B14F-4D97-AF65-F5344CB8AC3E}">
        <p14:creationId xmlns:p14="http://schemas.microsoft.com/office/powerpoint/2010/main" val="3008315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a typeface="Calibri"/>
                <a:cs typeface="Calibri"/>
              </a:rPr>
              <a:t>Need to add lines not shown (ones with few words changed)</a:t>
            </a:r>
          </a:p>
        </p:txBody>
      </p:sp>
      <p:sp>
        <p:nvSpPr>
          <p:cNvPr id="4" name="Slide Number Placeholder 3"/>
          <p:cNvSpPr>
            <a:spLocks noGrp="1"/>
          </p:cNvSpPr>
          <p:nvPr>
            <p:ph type="sldNum" sz="quarter" idx="5"/>
          </p:nvPr>
        </p:nvSpPr>
        <p:spPr/>
        <p:txBody>
          <a:bodyPr/>
          <a:lstStyle/>
          <a:p>
            <a:fld id="{F5B62BC0-7DC4-4569-951D-2BB9475345C6}" type="slidenum">
              <a:rPr lang="en-US" smtClean="0"/>
              <a:t>6</a:t>
            </a:fld>
            <a:endParaRPr lang="en-US"/>
          </a:p>
        </p:txBody>
      </p:sp>
    </p:spTree>
    <p:extLst>
      <p:ext uri="{BB962C8B-B14F-4D97-AF65-F5344CB8AC3E}">
        <p14:creationId xmlns:p14="http://schemas.microsoft.com/office/powerpoint/2010/main" val="1762612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4">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defRPr>
            </a:lvl1pPr>
          </a:lstStyle>
          <a:p>
            <a:r>
              <a:rPr lang="en-US"/>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1199909" y="2335192"/>
            <a:ext cx="9792182" cy="2187616"/>
          </a:xfrm>
          <a:prstGeom prst="rect">
            <a:avLst/>
          </a:prstGeom>
          <a:noFill/>
          <a:ln w="38100">
            <a:solidFill>
              <a:schemeClr val="accent1"/>
            </a:solidFill>
          </a:ln>
        </p:spPr>
        <p:txBody>
          <a:bodyPr lIns="914400" tIns="91440" rIns="914400" anchor="ctr"/>
          <a:lstStyle>
            <a:lvl1pPr algn="ctr">
              <a:defRPr sz="5400" b="1" cap="all" spc="100" baseline="0">
                <a:solidFill>
                  <a:schemeClr val="accent1"/>
                </a:solidFill>
              </a:defRPr>
            </a:lvl1pPr>
          </a:lstStyle>
          <a:p>
            <a:r>
              <a:rPr lang="en-US"/>
              <a:t>Click to add title</a:t>
            </a:r>
          </a:p>
        </p:txBody>
      </p:sp>
    </p:spTree>
    <p:extLst>
      <p:ext uri="{BB962C8B-B14F-4D97-AF65-F5344CB8AC3E}">
        <p14:creationId xmlns:p14="http://schemas.microsoft.com/office/powerpoint/2010/main" val="1148328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5E8994-67B0-7A02-C300-3232691564F0}"/>
              </a:ext>
              <a:ext uri="{C183D7F6-B498-43B3-948B-1728B52AA6E4}">
                <adec:decorative xmlns:adec="http://schemas.microsoft.com/office/drawing/2017/decorative" val="1"/>
              </a:ext>
            </a:extLst>
          </p:cNvPr>
          <p:cNvSpPr/>
          <p:nvPr userDrawn="1"/>
        </p:nvSpPr>
        <p:spPr>
          <a:xfrm>
            <a:off x="4532671" y="0"/>
            <a:ext cx="7659329" cy="6858000"/>
          </a:xfrm>
          <a:prstGeom prst="rect">
            <a:avLst/>
          </a:prstGeom>
          <a:solidFill>
            <a:schemeClr val="accent2">
              <a:lumMod val="40000"/>
              <a:lumOff val="6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933791" y="787869"/>
            <a:ext cx="2743200" cy="2142144"/>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Click to add title</a:t>
            </a:r>
          </a:p>
        </p:txBody>
      </p:sp>
      <p:sp>
        <p:nvSpPr>
          <p:cNvPr id="12" name="Text Placeholder 11">
            <a:extLst>
              <a:ext uri="{FF2B5EF4-FFF2-40B4-BE49-F238E27FC236}">
                <a16:creationId xmlns:a16="http://schemas.microsoft.com/office/drawing/2014/main" id="{2EA6B5C4-24E3-C021-071B-DFF6C6CC497B}"/>
              </a:ext>
            </a:extLst>
          </p:cNvPr>
          <p:cNvSpPr>
            <a:spLocks noGrp="1"/>
          </p:cNvSpPr>
          <p:nvPr>
            <p:ph type="body" sz="quarter" idx="16" hasCustomPrompt="1"/>
          </p:nvPr>
        </p:nvSpPr>
        <p:spPr>
          <a:xfrm>
            <a:off x="933449" y="3429000"/>
            <a:ext cx="2920796" cy="2927350"/>
          </a:xfrm>
          <a:prstGeom prst="rect">
            <a:avLst/>
          </a:prstGeom>
        </p:spPr>
        <p:txBody>
          <a:bodyPr/>
          <a:lstStyle>
            <a:lvl1pPr marL="0" indent="0">
              <a:lnSpc>
                <a:spcPct val="125000"/>
              </a:lnSpc>
              <a:spcBef>
                <a:spcPts val="0"/>
              </a:spcBef>
              <a:spcAft>
                <a:spcPts val="600"/>
              </a:spcAft>
              <a:buNone/>
              <a:defRPr sz="1800" spc="100" baseline="0"/>
            </a:lvl1pPr>
            <a:lvl2pPr marL="457200" indent="0">
              <a:lnSpc>
                <a:spcPct val="125000"/>
              </a:lnSpc>
              <a:spcBef>
                <a:spcPts val="0"/>
              </a:spcBef>
              <a:spcAft>
                <a:spcPts val="600"/>
              </a:spcAft>
              <a:buNone/>
              <a:defRPr sz="1600" spc="100" baseline="0"/>
            </a:lvl2pPr>
            <a:lvl3pPr marL="914400" indent="0">
              <a:lnSpc>
                <a:spcPct val="125000"/>
              </a:lnSpc>
              <a:spcBef>
                <a:spcPts val="0"/>
              </a:spcBef>
              <a:spcAft>
                <a:spcPts val="600"/>
              </a:spcAft>
              <a:buNone/>
              <a:defRPr sz="1400" spc="100" baseline="0"/>
            </a:lvl3pPr>
            <a:lvl4pPr marL="1371600" indent="0">
              <a:lnSpc>
                <a:spcPct val="125000"/>
              </a:lnSpc>
              <a:spcBef>
                <a:spcPts val="0"/>
              </a:spcBef>
              <a:spcAft>
                <a:spcPts val="600"/>
              </a:spcAft>
              <a:buNone/>
              <a:defRPr sz="1200" spc="100" baseline="0"/>
            </a:lvl4pPr>
            <a:lvl5pPr marL="1828800" indent="0">
              <a:lnSpc>
                <a:spcPct val="125000"/>
              </a:lnSpc>
              <a:spcBef>
                <a:spcPts val="0"/>
              </a:spcBef>
              <a:spcAft>
                <a:spcPts val="600"/>
              </a:spcAft>
              <a:buNone/>
              <a:defRPr sz="1200" spc="10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5220928" y="787869"/>
            <a:ext cx="6292646" cy="5432263"/>
          </a:xfrm>
          <a:prstGeom prst="rect">
            <a:avLst/>
          </a:prstGeom>
        </p:spPr>
        <p:txBody>
          <a:bodyPr/>
          <a:lstStyle>
            <a:lvl1pPr marL="0" indent="0" algn="ctr">
              <a:buNone/>
              <a:defRPr sz="1800" cap="all" baseline="0">
                <a:solidFill>
                  <a:schemeClr val="tx1"/>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378806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10559" y="1"/>
            <a:ext cx="4952999" cy="2182482"/>
          </a:xfrm>
          <a:prstGeom prst="rect">
            <a:avLst/>
          </a:prstGeom>
          <a:solidFill>
            <a:schemeClr val="accent2">
              <a:alpha val="92000"/>
            </a:schemeClr>
          </a:solidFill>
        </p:spPr>
        <p:txBody>
          <a:bodyPr lIns="731520" rIns="731520" anchor="ctr"/>
          <a:lstStyle>
            <a:lvl1pPr algn="ctr">
              <a:defRPr sz="2400" cap="all" spc="100" baseline="0">
                <a:solidFill>
                  <a:schemeClr val="bg1"/>
                </a:solidFill>
              </a:defRPr>
            </a:lvl1pPr>
          </a:lstStyle>
          <a:p>
            <a:r>
              <a:rPr lang="en-US"/>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942932" y="0"/>
            <a:ext cx="7249067" cy="2182483"/>
          </a:xfrm>
          <a:prstGeom prst="rect">
            <a:avLst/>
          </a:prstGeom>
        </p:spPr>
        <p:txBody>
          <a:bodyPr/>
          <a:lstStyle>
            <a:lvl1pPr marL="0" indent="0" algn="ctr">
              <a:buNone/>
              <a:defRPr/>
            </a:lvl1pPr>
          </a:lstStyle>
          <a:p>
            <a:r>
              <a:rPr lang="en-US"/>
              <a:t>Click to add photo</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2924355"/>
            <a:ext cx="3769525" cy="3300645"/>
          </a:xfrm>
          <a:prstGeom prst="rect">
            <a:avLst/>
          </a:prstGeom>
        </p:spPr>
        <p:txBody>
          <a:bodyPr anchor="t"/>
          <a:lstStyle>
            <a:lvl1pPr marL="0" indent="0" algn="l">
              <a:lnSpc>
                <a:spcPct val="125000"/>
              </a:lnSpc>
              <a:spcBef>
                <a:spcPts val="0"/>
              </a:spcBef>
              <a:spcAft>
                <a:spcPts val="600"/>
              </a:spcAft>
              <a:buNone/>
              <a:defRPr sz="1800" cap="none" spc="100" baseline="0">
                <a:solidFill>
                  <a:schemeClr val="tx1"/>
                </a:solidFill>
                <a:latin typeface="+mn-lt"/>
              </a:defRPr>
            </a:lvl1pPr>
          </a:lstStyle>
          <a:p>
            <a:pPr lvl="0"/>
            <a:r>
              <a:rPr lang="en-US"/>
              <a:t>Click to add text</a:t>
            </a:r>
          </a:p>
        </p:txBody>
      </p:sp>
      <p:sp>
        <p:nvSpPr>
          <p:cNvPr id="6" name="Content Placeholder 5">
            <a:extLst>
              <a:ext uri="{FF2B5EF4-FFF2-40B4-BE49-F238E27FC236}">
                <a16:creationId xmlns:a16="http://schemas.microsoft.com/office/drawing/2014/main" id="{46E5C19A-AE6A-FEDE-6B3C-9B1701F4C501}"/>
              </a:ext>
            </a:extLst>
          </p:cNvPr>
          <p:cNvSpPr>
            <a:spLocks noGrp="1"/>
          </p:cNvSpPr>
          <p:nvPr>
            <p:ph sz="quarter" idx="13" hasCustomPrompt="1"/>
          </p:nvPr>
        </p:nvSpPr>
        <p:spPr>
          <a:xfrm>
            <a:off x="4933262" y="2932801"/>
            <a:ext cx="6411912" cy="3300851"/>
          </a:xfrm>
          <a:prstGeom prst="rect">
            <a:avLst/>
          </a:prstGeom>
        </p:spPr>
        <p:txBody>
          <a:bodyPr/>
          <a:lstStyle>
            <a:lvl1pPr marL="283464" indent="-283464">
              <a:lnSpc>
                <a:spcPct val="125000"/>
              </a:lnSpc>
              <a:spcBef>
                <a:spcPts val="0"/>
              </a:spcBef>
              <a:spcAft>
                <a:spcPts val="0"/>
              </a:spcAft>
              <a:defRPr sz="1800" spc="100" baseline="0"/>
            </a:lvl1pPr>
            <a:lvl2pPr marL="914400" indent="-283464">
              <a:lnSpc>
                <a:spcPct val="125000"/>
              </a:lnSpc>
              <a:spcBef>
                <a:spcPts val="0"/>
              </a:spcBef>
              <a:spcAft>
                <a:spcPts val="0"/>
              </a:spcAft>
              <a:defRPr sz="1800" spc="100" baseline="0"/>
            </a:lvl2pPr>
            <a:lvl3pPr marL="1371600" indent="-283464">
              <a:lnSpc>
                <a:spcPct val="125000"/>
              </a:lnSpc>
              <a:spcBef>
                <a:spcPts val="0"/>
              </a:spcBef>
              <a:spcAft>
                <a:spcPts val="0"/>
              </a:spcAft>
              <a:defRPr sz="1800" spc="100" baseline="0"/>
            </a:lvl3pPr>
            <a:lvl4pPr marL="1828800" indent="-283464">
              <a:lnSpc>
                <a:spcPct val="125000"/>
              </a:lnSpc>
              <a:spcBef>
                <a:spcPts val="0"/>
              </a:spcBef>
              <a:spcAft>
                <a:spcPts val="0"/>
              </a:spcAft>
              <a:defRPr sz="1800" spc="100" baseline="0"/>
            </a:lvl4pPr>
            <a:lvl5pPr marL="2286000" indent="-283464">
              <a:lnSpc>
                <a:spcPct val="125000"/>
              </a:lnSpc>
              <a:spcBef>
                <a:spcPts val="0"/>
              </a:spcBef>
              <a:spcAft>
                <a:spcPts val="0"/>
              </a:spcAft>
              <a:defRPr sz="1800" spc="10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65195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6722F2-1968-8B82-9382-187D808D9CAE}"/>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838200" y="241541"/>
            <a:ext cx="10515600" cy="1215894"/>
          </a:xfrm>
          <a:prstGeom prst="rect">
            <a:avLst/>
          </a:prstGeom>
        </p:spPr>
        <p:txBody>
          <a:bodyPr anchor="b"/>
          <a:lstStyle>
            <a:lvl1pPr algn="ctr">
              <a:defRPr sz="2400" cap="all" spc="100" baseline="0">
                <a:solidFill>
                  <a:schemeClr val="tx2"/>
                </a:solidFill>
              </a:defRPr>
            </a:lvl1pPr>
          </a:lstStyle>
          <a:p>
            <a:r>
              <a:rPr lang="en-US"/>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859468" y="2674190"/>
            <a:ext cx="10494331" cy="360584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a:p>
        </p:txBody>
      </p:sp>
    </p:spTree>
    <p:extLst>
      <p:ext uri="{BB962C8B-B14F-4D97-AF65-F5344CB8AC3E}">
        <p14:creationId xmlns:p14="http://schemas.microsoft.com/office/powerpoint/2010/main" val="78116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accent5">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130061" y="1541398"/>
            <a:ext cx="4442603" cy="2124827"/>
          </a:xfrm>
          <a:prstGeom prst="rect">
            <a:avLst/>
          </a:prstGeom>
          <a:noFill/>
          <a:ln w="28575">
            <a:solidFill>
              <a:schemeClr val="tx1"/>
            </a:solidFill>
          </a:ln>
        </p:spPr>
        <p:txBody>
          <a:bodyPr anchor="ctr"/>
          <a:lstStyle>
            <a:lvl1pPr algn="ctr">
              <a:defRPr sz="2400" cap="all" spc="100" baseline="0">
                <a:solidFill>
                  <a:schemeClr val="tx1"/>
                </a:solidFill>
              </a:defRPr>
            </a:lvl1pPr>
          </a:lstStyle>
          <a:p>
            <a:r>
              <a:rPr lang="en-US"/>
              <a:t>Add 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1130061" y="3984426"/>
            <a:ext cx="4442603" cy="2424999"/>
          </a:xfrm>
          <a:prstGeom prst="rect">
            <a:avLst/>
          </a:prstGeom>
        </p:spPr>
        <p:txBody>
          <a:bodyPr anchor="t"/>
          <a:lstStyle>
            <a:lvl1pPr marL="0" indent="0" algn="ctr">
              <a:lnSpc>
                <a:spcPct val="125000"/>
              </a:lnSpc>
              <a:spcBef>
                <a:spcPts val="0"/>
              </a:spcBef>
              <a:spcAft>
                <a:spcPts val="600"/>
              </a:spcAft>
              <a:buNone/>
              <a:defRPr sz="1800" cap="none" spc="100" baseline="0">
                <a:solidFill>
                  <a:schemeClr val="tx1"/>
                </a:solidFill>
                <a:latin typeface="+mn-lt"/>
              </a:defRPr>
            </a:lvl1pPr>
          </a:lstStyle>
          <a:p>
            <a:pPr lvl="0"/>
            <a:r>
              <a:rPr lang="en-US"/>
              <a:t>Click to add text</a:t>
            </a:r>
          </a:p>
        </p:txBody>
      </p:sp>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6771736" y="0"/>
            <a:ext cx="5420263" cy="6858000"/>
          </a:xfrm>
          <a:prstGeom prst="rect">
            <a:avLst/>
          </a:prstGeom>
        </p:spPr>
        <p:txBody>
          <a:bodyPr/>
          <a:lstStyle>
            <a:lvl1pPr marL="0" indent="0" algn="ctr">
              <a:buNone/>
              <a:defRPr/>
            </a:lvl1pPr>
          </a:lstStyle>
          <a:p>
            <a:r>
              <a:rPr lang="en-US"/>
              <a:t>Click to add photo</a:t>
            </a:r>
          </a:p>
        </p:txBody>
      </p:sp>
    </p:spTree>
    <p:extLst>
      <p:ext uri="{BB962C8B-B14F-4D97-AF65-F5344CB8AC3E}">
        <p14:creationId xmlns:p14="http://schemas.microsoft.com/office/powerpoint/2010/main" val="4257799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0" y="0"/>
            <a:ext cx="6772276" cy="6858000"/>
          </a:xfrm>
          <a:prstGeom prst="rect">
            <a:avLst/>
          </a:prstGeom>
          <a:solidFill>
            <a:schemeClr val="accent4">
              <a:lumMod val="60000"/>
              <a:lumOff val="40000"/>
            </a:schemeClr>
          </a:solidFill>
        </p:spPr>
        <p:txBody>
          <a:bodyPr/>
          <a:lstStyle>
            <a:lvl1pPr marL="0" indent="0" algn="ctr">
              <a:buNone/>
              <a:defRPr>
                <a:solidFill>
                  <a:schemeClr val="tx1"/>
                </a:solidFill>
              </a:defRPr>
            </a:lvl1pPr>
          </a:lstStyle>
          <a:p>
            <a:r>
              <a:rPr lang="en-US"/>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224747" y="2365057"/>
            <a:ext cx="4377400" cy="2160644"/>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a:t>Add title</a:t>
            </a:r>
          </a:p>
        </p:txBody>
      </p:sp>
      <p:sp>
        <p:nvSpPr>
          <p:cNvPr id="12" name="Text Placeholder 11">
            <a:extLst>
              <a:ext uri="{FF2B5EF4-FFF2-40B4-BE49-F238E27FC236}">
                <a16:creationId xmlns:a16="http://schemas.microsoft.com/office/drawing/2014/main" id="{FB3EFFF7-FFC6-16DF-B4AB-DD5A1A1DA92A}"/>
              </a:ext>
            </a:extLst>
          </p:cNvPr>
          <p:cNvSpPr>
            <a:spLocks noGrp="1"/>
          </p:cNvSpPr>
          <p:nvPr>
            <p:ph type="body" sz="quarter" idx="12" hasCustomPrompt="1"/>
          </p:nvPr>
        </p:nvSpPr>
        <p:spPr>
          <a:xfrm>
            <a:off x="3427896" y="0"/>
            <a:ext cx="3344379" cy="6858000"/>
          </a:xfrm>
          <a:custGeom>
            <a:avLst/>
            <a:gdLst>
              <a:gd name="connsiteX0" fmla="*/ 0 w 3344379"/>
              <a:gd name="connsiteY0" fmla="*/ 0 h 6858000"/>
              <a:gd name="connsiteX1" fmla="*/ 3344379 w 3344379"/>
              <a:gd name="connsiteY1" fmla="*/ 0 h 6858000"/>
              <a:gd name="connsiteX2" fmla="*/ 3344379 w 3344379"/>
              <a:gd name="connsiteY2" fmla="*/ 6858000 h 6858000"/>
              <a:gd name="connsiteX3" fmla="*/ 0 w 33443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44379" h="6858000">
                <a:moveTo>
                  <a:pt x="0" y="0"/>
                </a:moveTo>
                <a:lnTo>
                  <a:pt x="3344379" y="0"/>
                </a:lnTo>
                <a:lnTo>
                  <a:pt x="3344379" y="6858000"/>
                </a:lnTo>
                <a:lnTo>
                  <a:pt x="0" y="6858000"/>
                </a:lnTo>
                <a:close/>
              </a:path>
            </a:pathLst>
          </a:custGeom>
          <a:solidFill>
            <a:schemeClr val="accent5">
              <a:alpha val="10000"/>
            </a:schemeClr>
          </a:solidFill>
        </p:spPr>
        <p:txBody>
          <a:bodyPr wrap="square">
            <a:noAutofit/>
          </a:bodyPr>
          <a:lstStyle>
            <a:lvl1pPr marL="0" indent="0">
              <a:buNone/>
              <a:defRPr>
                <a:noFill/>
              </a:defRPr>
            </a:lvl1pPr>
          </a:lstStyle>
          <a:p>
            <a:pPr lvl="0"/>
            <a:r>
              <a:rPr lang="en-US"/>
              <a:t>Blank</a:t>
            </a:r>
          </a:p>
        </p:txBody>
      </p:sp>
      <p:sp>
        <p:nvSpPr>
          <p:cNvPr id="6" name="Text Placeholder 5">
            <a:extLst>
              <a:ext uri="{FF2B5EF4-FFF2-40B4-BE49-F238E27FC236}">
                <a16:creationId xmlns:a16="http://schemas.microsoft.com/office/drawing/2014/main" id="{DE6E802E-B214-0AE3-69C8-CBCA885C703A}"/>
              </a:ext>
            </a:extLst>
          </p:cNvPr>
          <p:cNvSpPr>
            <a:spLocks noGrp="1"/>
          </p:cNvSpPr>
          <p:nvPr>
            <p:ph type="body" sz="quarter" idx="11" hasCustomPrompt="1"/>
          </p:nvPr>
        </p:nvSpPr>
        <p:spPr>
          <a:xfrm>
            <a:off x="7835900" y="2071688"/>
            <a:ext cx="3773488" cy="2732087"/>
          </a:xfrm>
          <a:prstGeom prst="rect">
            <a:avLst/>
          </a:prstGeom>
        </p:spPr>
        <p:txBody>
          <a:bodyPr anchor="ctr"/>
          <a:lstStyle>
            <a:lvl1pPr marL="0" indent="0">
              <a:lnSpc>
                <a:spcPct val="125000"/>
              </a:lnSpc>
              <a:spcBef>
                <a:spcPts val="0"/>
              </a:spcBef>
              <a:spcAft>
                <a:spcPts val="600"/>
              </a:spcAft>
              <a:buNone/>
              <a:defRPr sz="1800" spc="100" baseline="0"/>
            </a:lvl1pPr>
            <a:lvl2pPr marL="457200" indent="0">
              <a:lnSpc>
                <a:spcPct val="125000"/>
              </a:lnSpc>
              <a:spcBef>
                <a:spcPts val="0"/>
              </a:spcBef>
              <a:spcAft>
                <a:spcPts val="600"/>
              </a:spcAft>
              <a:buNone/>
              <a:defRPr sz="1800" spc="100" baseline="0"/>
            </a:lvl2pPr>
            <a:lvl3pPr marL="914400" indent="0">
              <a:lnSpc>
                <a:spcPct val="125000"/>
              </a:lnSpc>
              <a:spcBef>
                <a:spcPts val="0"/>
              </a:spcBef>
              <a:spcAft>
                <a:spcPts val="600"/>
              </a:spcAft>
              <a:buNone/>
              <a:defRPr sz="1800" spc="100" baseline="0"/>
            </a:lvl3pPr>
            <a:lvl4pPr marL="1371600" indent="0">
              <a:lnSpc>
                <a:spcPct val="125000"/>
              </a:lnSpc>
              <a:spcBef>
                <a:spcPts val="0"/>
              </a:spcBef>
              <a:spcAft>
                <a:spcPts val="600"/>
              </a:spcAft>
              <a:buNone/>
              <a:defRPr sz="1800" spc="100" baseline="0"/>
            </a:lvl4pPr>
            <a:lvl5pPr marL="1828800" indent="0">
              <a:lnSpc>
                <a:spcPct val="125000"/>
              </a:lnSpc>
              <a:spcBef>
                <a:spcPts val="0"/>
              </a:spcBef>
              <a:spcAft>
                <a:spcPts val="600"/>
              </a:spcAft>
              <a:buNone/>
              <a:defRPr sz="1800" spc="100" baseline="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00423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4">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defRPr>
            </a:lvl1pPr>
          </a:lstStyle>
          <a:p>
            <a:r>
              <a:rPr lang="en-US"/>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1199909" y="2335192"/>
            <a:ext cx="9792182" cy="2187616"/>
          </a:xfrm>
          <a:prstGeom prst="rect">
            <a:avLst/>
          </a:prstGeom>
          <a:noFill/>
          <a:ln w="38100">
            <a:solidFill>
              <a:schemeClr val="accent5"/>
            </a:solidFill>
          </a:ln>
        </p:spPr>
        <p:txBody>
          <a:bodyPr lIns="914400" tIns="182880" rIns="914400" anchor="ctr"/>
          <a:lstStyle>
            <a:lvl1pPr algn="ctr">
              <a:defRPr sz="5400" b="1" cap="all" spc="100" baseline="0">
                <a:solidFill>
                  <a:schemeClr val="accent5"/>
                </a:solidFill>
              </a:defRPr>
            </a:lvl1pPr>
          </a:lstStyle>
          <a:p>
            <a:r>
              <a:rPr lang="en-US"/>
              <a:t>Click to add title</a:t>
            </a:r>
          </a:p>
        </p:txBody>
      </p:sp>
    </p:spTree>
    <p:extLst>
      <p:ext uri="{BB962C8B-B14F-4D97-AF65-F5344CB8AC3E}">
        <p14:creationId xmlns:p14="http://schemas.microsoft.com/office/powerpoint/2010/main" val="1737129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alpha val="1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C6C658-B6F5-98D2-4D95-EA3030D6F090}"/>
              </a:ext>
              <a:ext uri="{C183D7F6-B498-43B3-948B-1728B52AA6E4}">
                <adec:decorative xmlns:adec="http://schemas.microsoft.com/office/drawing/2017/decorative" val="1"/>
              </a:ext>
            </a:extLst>
          </p:cNvPr>
          <p:cNvSpPr/>
          <p:nvPr userDrawn="1"/>
        </p:nvSpPr>
        <p:spPr>
          <a:xfrm>
            <a:off x="-20322" y="-7084"/>
            <a:ext cx="12212321"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250065" y="2372810"/>
            <a:ext cx="4352081" cy="2129742"/>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a:t>Add title</a:t>
            </a:r>
          </a:p>
        </p:txBody>
      </p:sp>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6789480" y="0"/>
            <a:ext cx="5394960" cy="6858000"/>
          </a:xfrm>
          <a:prstGeom prst="rect">
            <a:avLst/>
          </a:prstGeom>
        </p:spPr>
        <p:txBody>
          <a:bodyPr/>
          <a:lstStyle>
            <a:lvl1pPr marL="0" indent="0" algn="ctr">
              <a:buNone/>
              <a:defRPr/>
            </a:lvl1pPr>
          </a:lstStyle>
          <a:p>
            <a:r>
              <a:rPr lang="en-US"/>
              <a:t>Click to add photo</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67133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3FAF69-7EBE-817B-DCEA-4A1595820E3E}"/>
              </a:ext>
              <a:ext uri="{C183D7F6-B498-43B3-948B-1728B52AA6E4}">
                <adec:decorative xmlns:adec="http://schemas.microsoft.com/office/drawing/2017/decorative" val="1"/>
              </a:ext>
            </a:extLst>
          </p:cNvPr>
          <p:cNvSpPr/>
          <p:nvPr userDrawn="1"/>
        </p:nvSpPr>
        <p:spPr>
          <a:xfrm>
            <a:off x="-1" y="-7515"/>
            <a:ext cx="4661648" cy="6871651"/>
          </a:xfrm>
          <a:prstGeom prst="rect">
            <a:avLst/>
          </a:prstGeom>
          <a:solidFill>
            <a:srgbClr val="476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636608" y="804862"/>
            <a:ext cx="3401992" cy="5121375"/>
          </a:xfrm>
          <a:prstGeom prst="rect">
            <a:avLst/>
          </a:prstGeom>
          <a:ln w="28575">
            <a:noFill/>
          </a:ln>
        </p:spPr>
        <p:txBody>
          <a:bodyPr anchor="ctr"/>
          <a:lstStyle>
            <a:lvl1pPr algn="ctr">
              <a:defRPr sz="2400" cap="all" spc="100" baseline="0">
                <a:solidFill>
                  <a:schemeClr val="bg1"/>
                </a:solidFill>
              </a:defRPr>
            </a:lvl1pPr>
          </a:lstStyle>
          <a:p>
            <a:r>
              <a:rPr lang="en-US"/>
              <a:t>Title</a:t>
            </a:r>
          </a:p>
        </p:txBody>
      </p:sp>
      <p:sp>
        <p:nvSpPr>
          <p:cNvPr id="6" name="Content Placeholder 5">
            <a:extLst>
              <a:ext uri="{FF2B5EF4-FFF2-40B4-BE49-F238E27FC236}">
                <a16:creationId xmlns:a16="http://schemas.microsoft.com/office/drawing/2014/main" id="{6F4F9403-8AE5-DF79-EFCF-E99EABB83417}"/>
              </a:ext>
            </a:extLst>
          </p:cNvPr>
          <p:cNvSpPr>
            <a:spLocks noGrp="1"/>
          </p:cNvSpPr>
          <p:nvPr>
            <p:ph sz="quarter" idx="10" hasCustomPrompt="1"/>
          </p:nvPr>
        </p:nvSpPr>
        <p:spPr>
          <a:xfrm>
            <a:off x="5579338" y="804863"/>
            <a:ext cx="5716587" cy="5248276"/>
          </a:xfrm>
          <a:prstGeom prst="rect">
            <a:avLst/>
          </a:prstGeom>
        </p:spPr>
        <p:txBody>
          <a:bodyPr anchor="ctr"/>
          <a:lstStyle>
            <a:lvl1pPr marL="283464" indent="-283464">
              <a:lnSpc>
                <a:spcPct val="125000"/>
              </a:lnSpc>
              <a:spcBef>
                <a:spcPts val="0"/>
              </a:spcBef>
              <a:spcAft>
                <a:spcPts val="600"/>
              </a:spcAft>
              <a:defRPr sz="1800"/>
            </a:lvl1pPr>
            <a:lvl2pPr marL="731520" indent="-283464">
              <a:lnSpc>
                <a:spcPct val="125000"/>
              </a:lnSpc>
              <a:spcBef>
                <a:spcPts val="0"/>
              </a:spcBef>
              <a:spcAft>
                <a:spcPts val="600"/>
              </a:spcAft>
              <a:defRPr sz="1800"/>
            </a:lvl2pPr>
            <a:lvl3pPr marL="1097280" indent="-283464">
              <a:lnSpc>
                <a:spcPct val="125000"/>
              </a:lnSpc>
              <a:spcBef>
                <a:spcPts val="0"/>
              </a:spcBef>
              <a:spcAft>
                <a:spcPts val="600"/>
              </a:spcAft>
              <a:defRPr sz="1800"/>
            </a:lvl3pPr>
            <a:lvl4pPr marL="1463040" indent="-283464">
              <a:lnSpc>
                <a:spcPct val="125000"/>
              </a:lnSpc>
              <a:spcBef>
                <a:spcPts val="0"/>
              </a:spcBef>
              <a:spcAft>
                <a:spcPts val="600"/>
              </a:spcAft>
              <a:defRPr sz="1800"/>
            </a:lvl4pPr>
            <a:lvl5pPr marL="1828800" indent="-283464">
              <a:lnSpc>
                <a:spcPct val="125000"/>
              </a:lnSpc>
              <a:spcBef>
                <a:spcPts val="0"/>
              </a:spcBef>
              <a:spcAft>
                <a:spcPts val="600"/>
              </a:spcAft>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3476491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5">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6647727" y="2060294"/>
            <a:ext cx="4359795" cy="2141316"/>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a:t>Add title</a:t>
            </a:r>
          </a:p>
        </p:txBody>
      </p:sp>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0" y="-9009"/>
            <a:ext cx="5521124" cy="6878584"/>
          </a:xfrm>
          <a:prstGeom prst="rect">
            <a:avLst/>
          </a:prstGeom>
        </p:spPr>
        <p:txBody>
          <a:bodyPr/>
          <a:lstStyle>
            <a:lvl1pPr marL="0" indent="0" algn="ctr">
              <a:buNone/>
              <a:defRPr/>
            </a:lvl1pPr>
          </a:lstStyle>
          <a:p>
            <a:r>
              <a:rPr lang="en-US"/>
              <a:t>Click to add photo</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6670878" y="4550199"/>
            <a:ext cx="4359795" cy="1790164"/>
          </a:xfrm>
          <a:prstGeom prst="rect">
            <a:avLst/>
          </a:prstGeom>
        </p:spPr>
        <p:txBody>
          <a:bodyPr anchor="t"/>
          <a:lstStyle>
            <a:lvl1pPr marL="0" indent="0" algn="ctr">
              <a:lnSpc>
                <a:spcPct val="80000"/>
              </a:lnSpc>
              <a:spcBef>
                <a:spcPts val="0"/>
              </a:spcBef>
              <a:buNone/>
              <a:defRPr sz="1800" b="1" cap="all" spc="100" baseline="0">
                <a:solidFill>
                  <a:schemeClr val="accent4">
                    <a:lumMod val="50000"/>
                  </a:schemeClr>
                </a:solidFill>
                <a:latin typeface="+mn-lt"/>
              </a:defRPr>
            </a:lvl1pPr>
          </a:lstStyle>
          <a:p>
            <a:pPr lvl="0"/>
            <a:r>
              <a:rPr lang="en-US"/>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00191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706056"/>
            <a:ext cx="6323957" cy="1088020"/>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sz="2000"/>
            </a:lvl1pPr>
          </a:lstStyle>
          <a:p>
            <a:r>
              <a:rPr lang="en-US"/>
              <a:t>Click to add photo</a:t>
            </a:r>
          </a:p>
        </p:txBody>
      </p:sp>
      <p:sp>
        <p:nvSpPr>
          <p:cNvPr id="6" name="Content Placeholder 5">
            <a:extLst>
              <a:ext uri="{FF2B5EF4-FFF2-40B4-BE49-F238E27FC236}">
                <a16:creationId xmlns:a16="http://schemas.microsoft.com/office/drawing/2014/main" id="{3BC3273F-AE8F-21E6-A06E-52686D65496D}"/>
              </a:ext>
            </a:extLst>
          </p:cNvPr>
          <p:cNvSpPr>
            <a:spLocks noGrp="1"/>
          </p:cNvSpPr>
          <p:nvPr>
            <p:ph sz="quarter" idx="11" hasCustomPrompt="1"/>
          </p:nvPr>
        </p:nvSpPr>
        <p:spPr>
          <a:xfrm>
            <a:off x="5135563" y="2291786"/>
            <a:ext cx="3017837" cy="3967224"/>
          </a:xfrm>
          <a:prstGeom prst="rect">
            <a:avLst/>
          </a:prstGeom>
        </p:spPr>
        <p:txBody>
          <a:bodyPr/>
          <a:lstStyle>
            <a:lvl1pPr marL="0" indent="0">
              <a:lnSpc>
                <a:spcPct val="125000"/>
              </a:lnSpc>
              <a:spcBef>
                <a:spcPts val="0"/>
              </a:spcBef>
              <a:spcAft>
                <a:spcPts val="600"/>
              </a:spcAft>
              <a:buNone/>
              <a:defRPr sz="1800" spc="100" baseline="0"/>
            </a:lvl1pPr>
            <a:lvl2pPr marL="283464" indent="-283464">
              <a:lnSpc>
                <a:spcPct val="125000"/>
              </a:lnSpc>
              <a:spcBef>
                <a:spcPts val="0"/>
              </a:spcBef>
              <a:spcAft>
                <a:spcPts val="600"/>
              </a:spcAft>
              <a:defRPr sz="1800" spc="100" baseline="0"/>
            </a:lvl2pPr>
            <a:lvl3pPr marL="685800" indent="-283464">
              <a:lnSpc>
                <a:spcPct val="125000"/>
              </a:lnSpc>
              <a:spcBef>
                <a:spcPts val="0"/>
              </a:spcBef>
              <a:spcAft>
                <a:spcPts val="600"/>
              </a:spcAft>
              <a:defRPr sz="1800" spc="100" baseline="0"/>
            </a:lvl3pPr>
            <a:lvl4pPr marL="1143000" indent="-283464">
              <a:lnSpc>
                <a:spcPct val="125000"/>
              </a:lnSpc>
              <a:spcBef>
                <a:spcPts val="0"/>
              </a:spcBef>
              <a:spcAft>
                <a:spcPts val="600"/>
              </a:spcAft>
              <a:defRPr sz="1800" spc="100" baseline="0"/>
            </a:lvl4pPr>
            <a:lvl5pPr marL="1600200" indent="-283464">
              <a:lnSpc>
                <a:spcPct val="125000"/>
              </a:lnSpc>
              <a:spcBef>
                <a:spcPts val="0"/>
              </a:spcBef>
              <a:spcAft>
                <a:spcPts val="600"/>
              </a:spcAft>
              <a:defRPr sz="1800" spc="10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a:extLst>
              <a:ext uri="{FF2B5EF4-FFF2-40B4-BE49-F238E27FC236}">
                <a16:creationId xmlns:a16="http://schemas.microsoft.com/office/drawing/2014/main" id="{A011C768-FB8E-F917-0CF9-C9B7DA4CAA62}"/>
              </a:ext>
            </a:extLst>
          </p:cNvPr>
          <p:cNvSpPr>
            <a:spLocks noGrp="1"/>
          </p:cNvSpPr>
          <p:nvPr>
            <p:ph sz="quarter" idx="12" hasCustomPrompt="1"/>
          </p:nvPr>
        </p:nvSpPr>
        <p:spPr>
          <a:xfrm>
            <a:off x="8473281" y="2294680"/>
            <a:ext cx="3136127" cy="3967224"/>
          </a:xfrm>
          <a:prstGeom prst="rect">
            <a:avLst/>
          </a:prstGeom>
        </p:spPr>
        <p:txBody>
          <a:bodyPr/>
          <a:lstStyle>
            <a:lvl1pPr marL="0" indent="0">
              <a:lnSpc>
                <a:spcPct val="125000"/>
              </a:lnSpc>
              <a:spcBef>
                <a:spcPts val="0"/>
              </a:spcBef>
              <a:spcAft>
                <a:spcPts val="600"/>
              </a:spcAft>
              <a:buNone/>
              <a:defRPr sz="1800" spc="100" baseline="0"/>
            </a:lvl1pPr>
            <a:lvl2pPr marL="283464" indent="-283464">
              <a:lnSpc>
                <a:spcPct val="125000"/>
              </a:lnSpc>
              <a:spcBef>
                <a:spcPts val="0"/>
              </a:spcBef>
              <a:spcAft>
                <a:spcPts val="600"/>
              </a:spcAft>
              <a:defRPr sz="1800" spc="100" baseline="0"/>
            </a:lvl2pPr>
            <a:lvl3pPr marL="685800" indent="-283464">
              <a:lnSpc>
                <a:spcPct val="125000"/>
              </a:lnSpc>
              <a:spcBef>
                <a:spcPts val="0"/>
              </a:spcBef>
              <a:spcAft>
                <a:spcPts val="600"/>
              </a:spcAft>
              <a:defRPr sz="1800" spc="100" baseline="0"/>
            </a:lvl3pPr>
            <a:lvl4pPr marL="1143000" indent="-283464">
              <a:lnSpc>
                <a:spcPct val="125000"/>
              </a:lnSpc>
              <a:spcBef>
                <a:spcPts val="0"/>
              </a:spcBef>
              <a:spcAft>
                <a:spcPts val="600"/>
              </a:spcAft>
              <a:defRPr sz="1800" spc="100" baseline="0"/>
            </a:lvl4pPr>
            <a:lvl5pPr marL="1600200" indent="-283464">
              <a:lnSpc>
                <a:spcPct val="125000"/>
              </a:lnSpc>
              <a:spcBef>
                <a:spcPts val="0"/>
              </a:spcBef>
              <a:spcAft>
                <a:spcPts val="600"/>
              </a:spcAft>
              <a:defRPr sz="1800" spc="10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031209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D970D0-182D-96E3-04B5-5D634F9C4F08}"/>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226143"/>
            <a:ext cx="10515600" cy="1229033"/>
          </a:xfrm>
          <a:prstGeom prst="rect">
            <a:avLst/>
          </a:prstGeom>
        </p:spPr>
        <p:txBody>
          <a:bodyPr anchor="b"/>
          <a:lstStyle>
            <a:lvl1pPr algn="ctr">
              <a:defRPr sz="2400" cap="all" spc="100" baseline="0">
                <a:solidFill>
                  <a:schemeClr val="tx2">
                    <a:lumMod val="75000"/>
                  </a:schemeClr>
                </a:solidFill>
              </a:defRPr>
            </a:lvl1pPr>
          </a:lstStyle>
          <a:p>
            <a:r>
              <a:rPr lang="en-US"/>
              <a:t>Click to add title</a:t>
            </a:r>
          </a:p>
        </p:txBody>
      </p:sp>
      <p:sp>
        <p:nvSpPr>
          <p:cNvPr id="8" name="Content Placeholder 7">
            <a:extLst>
              <a:ext uri="{FF2B5EF4-FFF2-40B4-BE49-F238E27FC236}">
                <a16:creationId xmlns:a16="http://schemas.microsoft.com/office/drawing/2014/main" id="{9E453354-6167-7227-F443-F984688CC493}"/>
              </a:ext>
            </a:extLst>
          </p:cNvPr>
          <p:cNvSpPr>
            <a:spLocks noGrp="1"/>
          </p:cNvSpPr>
          <p:nvPr>
            <p:ph sz="quarter" idx="10" hasCustomPrompt="1"/>
          </p:nvPr>
        </p:nvSpPr>
        <p:spPr>
          <a:xfrm>
            <a:off x="849775" y="2858625"/>
            <a:ext cx="3941763" cy="3338513"/>
          </a:xfrm>
          <a:prstGeom prst="rect">
            <a:avLst/>
          </a:prstGeom>
        </p:spPr>
        <p:txBody>
          <a:bodyPr/>
          <a:lstStyle>
            <a:lvl1pPr marL="347472" indent="-347472">
              <a:lnSpc>
                <a:spcPct val="125000"/>
              </a:lnSpc>
              <a:spcBef>
                <a:spcPts val="0"/>
              </a:spcBef>
              <a:spcAft>
                <a:spcPts val="600"/>
              </a:spcAft>
              <a:buFont typeface="+mj-lt"/>
              <a:buAutoNum type="arabicPeriod"/>
              <a:defRPr sz="1800" spc="100" baseline="0"/>
            </a:lvl1pPr>
            <a:lvl2pPr marL="685800" indent="-347472">
              <a:lnSpc>
                <a:spcPct val="125000"/>
              </a:lnSpc>
              <a:spcBef>
                <a:spcPts val="0"/>
              </a:spcBef>
              <a:spcAft>
                <a:spcPts val="600"/>
              </a:spcAft>
              <a:buFont typeface="+mj-lt"/>
              <a:buAutoNum type="alphaLcPeriod"/>
              <a:defRPr sz="1600" spc="100" baseline="0"/>
            </a:lvl2pPr>
            <a:lvl3pPr marL="1143000" indent="-347472">
              <a:lnSpc>
                <a:spcPct val="125000"/>
              </a:lnSpc>
              <a:spcBef>
                <a:spcPts val="0"/>
              </a:spcBef>
              <a:spcAft>
                <a:spcPts val="600"/>
              </a:spcAft>
              <a:buFont typeface="+mj-lt"/>
              <a:buAutoNum type="arabicParenR"/>
              <a:defRPr sz="1400" spc="100" baseline="0"/>
            </a:lvl3pPr>
            <a:lvl4pPr marL="1600200" indent="-347472">
              <a:lnSpc>
                <a:spcPct val="125000"/>
              </a:lnSpc>
              <a:spcBef>
                <a:spcPts val="0"/>
              </a:spcBef>
              <a:spcAft>
                <a:spcPts val="600"/>
              </a:spcAft>
              <a:buFont typeface="+mj-lt"/>
              <a:buAutoNum type="alphaLcParenR"/>
              <a:defRPr sz="1200" spc="100" baseline="0"/>
            </a:lvl4pPr>
            <a:lvl5pPr marL="2057400" indent="-347472">
              <a:lnSpc>
                <a:spcPct val="125000"/>
              </a:lnSpc>
              <a:spcBef>
                <a:spcPts val="0"/>
              </a:spcBef>
              <a:spcAft>
                <a:spcPts val="600"/>
              </a:spcAft>
              <a:buFont typeface="+mj-lt"/>
              <a:buAutoNum type="romanLcPeriod"/>
              <a:defRPr sz="1200" spc="10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a:extLst>
              <a:ext uri="{FF2B5EF4-FFF2-40B4-BE49-F238E27FC236}">
                <a16:creationId xmlns:a16="http://schemas.microsoft.com/office/drawing/2014/main" id="{DDA14B5C-C6A4-65FB-34DD-E1C0FF465FF7}"/>
              </a:ext>
            </a:extLst>
          </p:cNvPr>
          <p:cNvSpPr>
            <a:spLocks noGrp="1"/>
          </p:cNvSpPr>
          <p:nvPr>
            <p:ph sz="quarter" idx="11" hasCustomPrompt="1"/>
          </p:nvPr>
        </p:nvSpPr>
        <p:spPr>
          <a:xfrm>
            <a:off x="5342681" y="2858625"/>
            <a:ext cx="6011119" cy="3338513"/>
          </a:xfrm>
          <a:prstGeom prst="rect">
            <a:avLst/>
          </a:prstGeom>
        </p:spPr>
        <p:txBody>
          <a:bodyPr/>
          <a:lstStyle>
            <a:lvl1pPr marL="0" indent="0">
              <a:lnSpc>
                <a:spcPct val="125000"/>
              </a:lnSpc>
              <a:spcBef>
                <a:spcPts val="0"/>
              </a:spcBef>
              <a:spcAft>
                <a:spcPts val="600"/>
              </a:spcAft>
              <a:buFont typeface="+mj-lt"/>
              <a:buNone/>
              <a:defRPr sz="1800" spc="100" baseline="0"/>
            </a:lvl1pPr>
            <a:lvl2pPr marL="285750" indent="-285750">
              <a:lnSpc>
                <a:spcPct val="125000"/>
              </a:lnSpc>
              <a:spcBef>
                <a:spcPts val="0"/>
              </a:spcBef>
              <a:spcAft>
                <a:spcPts val="600"/>
              </a:spcAft>
              <a:buFont typeface="Arial" panose="020B0604020202020204" pitchFamily="34" charset="0"/>
              <a:buChar char="•"/>
              <a:defRPr sz="1800" spc="100" baseline="0"/>
            </a:lvl2pPr>
            <a:lvl3pPr marL="685800" indent="-285750">
              <a:lnSpc>
                <a:spcPct val="125000"/>
              </a:lnSpc>
              <a:spcBef>
                <a:spcPts val="0"/>
              </a:spcBef>
              <a:spcAft>
                <a:spcPts val="600"/>
              </a:spcAft>
              <a:buFont typeface="Arial" panose="020B0604020202020204" pitchFamily="34" charset="0"/>
              <a:buChar char="•"/>
              <a:defRPr sz="1800" spc="100" baseline="0"/>
            </a:lvl3pPr>
            <a:lvl4pPr marL="1143000" indent="-285750">
              <a:lnSpc>
                <a:spcPct val="125000"/>
              </a:lnSpc>
              <a:spcBef>
                <a:spcPts val="0"/>
              </a:spcBef>
              <a:spcAft>
                <a:spcPts val="600"/>
              </a:spcAft>
              <a:buFont typeface="Arial" panose="020B0604020202020204" pitchFamily="34" charset="0"/>
              <a:buChar char="•"/>
              <a:defRPr sz="1800" spc="100" baseline="0"/>
            </a:lvl4pPr>
            <a:lvl5pPr marL="1600200" indent="-285750">
              <a:lnSpc>
                <a:spcPct val="125000"/>
              </a:lnSpc>
              <a:spcBef>
                <a:spcPts val="0"/>
              </a:spcBef>
              <a:spcAft>
                <a:spcPts val="600"/>
              </a:spcAft>
              <a:buFont typeface="Arial" panose="020B0604020202020204" pitchFamily="34" charset="0"/>
              <a:buChar char="•"/>
              <a:defRPr sz="1800" spc="10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4147655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914400" y="766915"/>
            <a:ext cx="2782529" cy="21630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864796" y="960385"/>
            <a:ext cx="6341212" cy="1969628"/>
          </a:xfrm>
          <a:prstGeom prst="rect">
            <a:avLst/>
          </a:prstGeom>
        </p:spPr>
        <p:txBody>
          <a:bodyPr anchor="t"/>
          <a:lstStyle>
            <a:lvl1pPr marL="0" indent="0" algn="l">
              <a:lnSpc>
                <a:spcPct val="125000"/>
              </a:lnSpc>
              <a:spcBef>
                <a:spcPts val="0"/>
              </a:spcBef>
              <a:spcAft>
                <a:spcPts val="600"/>
              </a:spcAft>
              <a:buNone/>
              <a:defRPr sz="18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716594"/>
            <a:ext cx="12192000" cy="3141406"/>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691211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73" r:id="rId3"/>
    <p:sldLayoutId id="2147483669" r:id="rId4"/>
    <p:sldLayoutId id="2147483651" r:id="rId5"/>
    <p:sldLayoutId id="2147483671" r:id="rId6"/>
    <p:sldLayoutId id="2147483652" r:id="rId7"/>
    <p:sldLayoutId id="2147483653" r:id="rId8"/>
    <p:sldLayoutId id="2147483650" r:id="rId9"/>
    <p:sldLayoutId id="2147483664" r:id="rId10"/>
    <p:sldLayoutId id="2147483659" r:id="rId11"/>
    <p:sldLayoutId id="2147483662" r:id="rId12"/>
    <p:sldLayoutId id="2147483670"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microsoft.com/office/2018/10/relationships/comments" Target="../comments/modernComment_17E_D1A0B49F.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9.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1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11.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5.xml"/><Relationship Id="rId1" Type="http://schemas.openxmlformats.org/officeDocument/2006/relationships/themeOverride" Target="../theme/themeOverride1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13.xml"/></Relationships>
</file>

<file path=ppt/slides/_rels/slide44.xml.rels><?xml version="1.0" encoding="UTF-8" standalone="yes"?>
<Relationships xmlns="http://schemas.openxmlformats.org/package/2006/relationships"><Relationship Id="rId3" Type="http://schemas.openxmlformats.org/officeDocument/2006/relationships/hyperlink" Target="https://nccwsc.usgs.gov/display-project/4f8c652fe4b0546c0c397b4a/551ebff1e4b027f0aee3b93f" TargetMode="External"/><Relationship Id="rId2" Type="http://schemas.openxmlformats.org/officeDocument/2006/relationships/slideLayout" Target="../slideLayouts/slideLayout5.xml"/><Relationship Id="rId1" Type="http://schemas.openxmlformats.org/officeDocument/2006/relationships/themeOverride" Target="../theme/themeOverride14.xml"/></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3.xml"/><Relationship Id="rId1" Type="http://schemas.openxmlformats.org/officeDocument/2006/relationships/themeOverride" Target="../theme/themeOverride1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1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1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18.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20.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2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2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23.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24.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25.xml"/></Relationships>
</file>

<file path=ppt/slides/_rels/slide5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26.xml"/><Relationship Id="rId5" Type="http://schemas.openxmlformats.org/officeDocument/2006/relationships/image" Target="../media/image8.png"/><Relationship Id="rId4"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documents illustration">
            <a:extLst>
              <a:ext uri="{FF2B5EF4-FFF2-40B4-BE49-F238E27FC236}">
                <a16:creationId xmlns:a16="http://schemas.microsoft.com/office/drawing/2014/main" id="{D77CA8AC-5A39-CD9C-2E9D-9D96C35C88DF}"/>
              </a:ext>
            </a:extLst>
          </p:cNvPr>
          <p:cNvPicPr>
            <a:picLocks noGrp="1" noChangeAspect="1"/>
          </p:cNvPicPr>
          <p:nvPr>
            <p:ph type="pic" sz="quarter" idx="10"/>
          </p:nvPr>
        </p:nvPicPr>
        <p:blipFill>
          <a:blip r:embed="rId2">
            <a:alphaModFix amt="41000"/>
          </a:blip>
          <a:srcRect l="7336" r="2441" b="-1"/>
          <a:stretch>
            <a:fillRect/>
          </a:stretch>
        </p:blipFill>
        <p:spPr>
          <a:xfrm>
            <a:off x="20" y="-2"/>
            <a:ext cx="12191980" cy="6858000"/>
          </a:xfrm>
          <a:solidFill>
            <a:schemeClr val="accent1">
              <a:alpha val="42000"/>
            </a:schemeClr>
          </a:solidFill>
        </p:spPr>
      </p:pic>
      <p:sp>
        <p:nvSpPr>
          <p:cNvPr id="14" name="Title 2">
            <a:extLst>
              <a:ext uri="{FF2B5EF4-FFF2-40B4-BE49-F238E27FC236}">
                <a16:creationId xmlns:a16="http://schemas.microsoft.com/office/drawing/2014/main" id="{5EE690CB-9550-BE44-117A-DA469961F081}"/>
              </a:ext>
            </a:extLst>
          </p:cNvPr>
          <p:cNvSpPr>
            <a:spLocks noGrp="1"/>
          </p:cNvSpPr>
          <p:nvPr>
            <p:ph type="title"/>
          </p:nvPr>
        </p:nvSpPr>
        <p:spPr>
          <a:xfrm>
            <a:off x="1199909" y="361950"/>
            <a:ext cx="9792182" cy="6000750"/>
          </a:xfrm>
        </p:spPr>
        <p:txBody>
          <a:bodyPr/>
          <a:lstStyle/>
          <a:p>
            <a:r>
              <a:rPr lang="en-US" dirty="0">
                <a:solidFill>
                  <a:schemeClr val="tx1"/>
                </a:solidFill>
              </a:rPr>
              <a:t>Review of </a:t>
            </a:r>
            <a:r>
              <a:rPr lang="en-US" strike="sngStrike" dirty="0">
                <a:solidFill>
                  <a:srgbClr val="FF0000"/>
                </a:solidFill>
              </a:rPr>
              <a:t>Redline</a:t>
            </a:r>
            <a:r>
              <a:rPr lang="en-US" dirty="0">
                <a:solidFill>
                  <a:schemeClr val="tx1"/>
                </a:solidFill>
              </a:rPr>
              <a:t>/</a:t>
            </a:r>
            <a:r>
              <a:rPr lang="en-US" u="sng" dirty="0">
                <a:solidFill>
                  <a:schemeClr val="accent1">
                    <a:lumMod val="50000"/>
                  </a:schemeClr>
                </a:solidFill>
              </a:rPr>
              <a:t>Blueline</a:t>
            </a:r>
            <a:r>
              <a:rPr lang="en-US" dirty="0">
                <a:solidFill>
                  <a:schemeClr val="tx1"/>
                </a:solidFill>
              </a:rPr>
              <a:t> changes </a:t>
            </a:r>
            <a:br>
              <a:rPr lang="en-US" dirty="0">
                <a:solidFill>
                  <a:schemeClr val="tx1"/>
                </a:solidFill>
              </a:rPr>
            </a:br>
            <a:br>
              <a:rPr lang="en-US" dirty="0">
                <a:solidFill>
                  <a:schemeClr val="tx1"/>
                </a:solidFill>
              </a:rPr>
            </a:br>
            <a:r>
              <a:rPr lang="en-US" sz="3200" dirty="0">
                <a:solidFill>
                  <a:schemeClr val="tx1"/>
                </a:solidFill>
              </a:rPr>
              <a:t>Chapter 2 – Natural Settings</a:t>
            </a:r>
            <a:br>
              <a:rPr lang="en-US" sz="3200" dirty="0">
                <a:solidFill>
                  <a:schemeClr val="tx1"/>
                </a:solidFill>
              </a:rPr>
            </a:br>
            <a:r>
              <a:rPr lang="en-US" sz="3200" dirty="0">
                <a:solidFill>
                  <a:schemeClr val="tx1"/>
                </a:solidFill>
              </a:rPr>
              <a:t>Chapter 3 – Natural Hazards</a:t>
            </a:r>
          </a:p>
        </p:txBody>
      </p:sp>
    </p:spTree>
    <p:extLst>
      <p:ext uri="{BB962C8B-B14F-4D97-AF65-F5344CB8AC3E}">
        <p14:creationId xmlns:p14="http://schemas.microsoft.com/office/powerpoint/2010/main" val="1943499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a:extLst>
            <a:ext uri="{FF2B5EF4-FFF2-40B4-BE49-F238E27FC236}">
              <a16:creationId xmlns:a16="http://schemas.microsoft.com/office/drawing/2014/main" id="{DDE77AC4-36E0-D7CD-89F9-3BD19351AA99}"/>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3B1FCA33-154F-2030-2801-512C4E577B21}"/>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a:solidFill>
                  <a:schemeClr val="tx1"/>
                </a:solidFill>
              </a:rPr>
              <a:t>3.5 Yakima County's strategy for resilient and sustainable growth</a:t>
            </a:r>
            <a:br>
              <a:rPr lang="en-US"/>
            </a:br>
            <a:r>
              <a:rPr lang="en-US" sz="1200" u="sng">
                <a:solidFill>
                  <a:schemeClr val="tx1"/>
                </a:solidFill>
              </a:rPr>
              <a:t>new section</a:t>
            </a:r>
          </a:p>
        </p:txBody>
      </p:sp>
      <p:sp>
        <p:nvSpPr>
          <p:cNvPr id="19" name="Content Placeholder 2">
            <a:extLst>
              <a:ext uri="{FF2B5EF4-FFF2-40B4-BE49-F238E27FC236}">
                <a16:creationId xmlns:a16="http://schemas.microsoft.com/office/drawing/2014/main" id="{5F2BFED2-77F0-D4C7-88C3-5803B53C4026}"/>
              </a:ext>
            </a:extLst>
          </p:cNvPr>
          <p:cNvSpPr>
            <a:spLocks noGrp="1"/>
          </p:cNvSpPr>
          <p:nvPr>
            <p:ph sz="quarter" idx="10"/>
          </p:nvPr>
        </p:nvSpPr>
        <p:spPr>
          <a:xfrm>
            <a:off x="5579338" y="804863"/>
            <a:ext cx="5716587" cy="5248276"/>
          </a:xfrm>
        </p:spPr>
        <p:txBody>
          <a:bodyPr lIns="91440" tIns="45720" rIns="91440" bIns="45720" anchor="ctr"/>
          <a:lstStyle/>
          <a:p>
            <a:pPr marL="0" indent="0">
              <a:buNone/>
            </a:pPr>
            <a:r>
              <a:rPr lang="en-US" sz="1600" u="sng">
                <a:solidFill>
                  <a:schemeClr val="accent3">
                    <a:lumMod val="49000"/>
                  </a:schemeClr>
                </a:solidFill>
              </a:rPr>
              <a:t>1. ☐ </a:t>
            </a:r>
            <a:r>
              <a:rPr lang="en-US" sz="1600" b="1" u="sng">
                <a:solidFill>
                  <a:schemeClr val="accent3">
                    <a:lumMod val="49000"/>
                  </a:schemeClr>
                </a:solidFill>
              </a:rPr>
              <a:t>Page 11 line 29 - Page 15 line 11: 3.5:</a:t>
            </a:r>
            <a:r>
              <a:rPr lang="en-US" sz="1600" u="sng">
                <a:solidFill>
                  <a:schemeClr val="accent3">
                    <a:lumMod val="49000"/>
                  </a:schemeClr>
                </a:solidFill>
              </a:rPr>
              <a:t> introduction to section and purpose. In-depth look at Yakima County's ecological factors.</a:t>
            </a:r>
          </a:p>
          <a:p>
            <a:pPr marL="0" indent="0">
              <a:buNone/>
            </a:pPr>
            <a:r>
              <a:rPr lang="en-US" sz="1600" u="sng">
                <a:solidFill>
                  <a:schemeClr val="accent3">
                    <a:lumMod val="49000"/>
                  </a:schemeClr>
                </a:solidFill>
              </a:rPr>
              <a:t>2. ☐ </a:t>
            </a:r>
            <a:r>
              <a:rPr lang="en-US" sz="1600" b="1" u="sng">
                <a:solidFill>
                  <a:schemeClr val="accent3">
                    <a:lumMod val="49000"/>
                  </a:schemeClr>
                </a:solidFill>
              </a:rPr>
              <a:t>Page 12, lines 8-20: 3.5</a:t>
            </a:r>
            <a:r>
              <a:rPr lang="en-US" sz="1600" u="sng">
                <a:solidFill>
                  <a:schemeClr val="accent3">
                    <a:lumMod val="49000"/>
                  </a:schemeClr>
                </a:solidFill>
              </a:rPr>
              <a:t>: overarching goals for the new section.</a:t>
            </a:r>
          </a:p>
          <a:p>
            <a:pPr marL="0" indent="0">
              <a:buNone/>
            </a:pPr>
            <a:r>
              <a:rPr lang="en-US" sz="1600" u="sng">
                <a:solidFill>
                  <a:schemeClr val="accent3">
                    <a:lumMod val="49000"/>
                  </a:schemeClr>
                </a:solidFill>
              </a:rPr>
              <a:t>3. ☐ </a:t>
            </a:r>
            <a:r>
              <a:rPr lang="en-US" sz="1600" b="1" u="sng">
                <a:solidFill>
                  <a:schemeClr val="accent3">
                    <a:lumMod val="49000"/>
                  </a:schemeClr>
                </a:solidFill>
              </a:rPr>
              <a:t>Page 13, lines 13-41: 3.5: </a:t>
            </a:r>
            <a:r>
              <a:rPr lang="en-US" sz="1600" u="sng">
                <a:solidFill>
                  <a:schemeClr val="accent3">
                    <a:lumMod val="49000"/>
                  </a:schemeClr>
                </a:solidFill>
              </a:rPr>
              <a:t>observed and projected changes to extreme weather and events. History of weather in Yakima County, introducing UW modeling tool. Section finishes on page 18 lines, 1 &amp; 2.</a:t>
            </a:r>
          </a:p>
        </p:txBody>
      </p:sp>
      <p:sp>
        <p:nvSpPr>
          <p:cNvPr id="20" name="Slide Number Placeholder 3">
            <a:extLst>
              <a:ext uri="{FF2B5EF4-FFF2-40B4-BE49-F238E27FC236}">
                <a16:creationId xmlns:a16="http://schemas.microsoft.com/office/drawing/2014/main" id="{DAD8190B-1F2A-16B6-C194-B895CE356D31}"/>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10</a:t>
            </a:fld>
            <a:endParaRPr lang="en-US"/>
          </a:p>
        </p:txBody>
      </p:sp>
    </p:spTree>
    <p:extLst>
      <p:ext uri="{BB962C8B-B14F-4D97-AF65-F5344CB8AC3E}">
        <p14:creationId xmlns:p14="http://schemas.microsoft.com/office/powerpoint/2010/main" val="3308364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a:extLst>
            <a:ext uri="{FF2B5EF4-FFF2-40B4-BE49-F238E27FC236}">
              <a16:creationId xmlns:a16="http://schemas.microsoft.com/office/drawing/2014/main" id="{1570F34F-E774-9291-A5BE-5038EC2A8488}"/>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A22BD2E9-CF36-C936-C576-E0890699CA7D}"/>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a:solidFill>
                  <a:schemeClr val="tx1"/>
                </a:solidFill>
              </a:rPr>
              <a:t>3.5 Yakima County's strategy for resilient and sustainable growth </a:t>
            </a:r>
            <a:br>
              <a:rPr lang="en-US" u="sng"/>
            </a:br>
            <a:r>
              <a:rPr lang="en-US" u="sng">
                <a:solidFill>
                  <a:schemeClr val="tx1"/>
                </a:solidFill>
              </a:rPr>
              <a:t>continued</a:t>
            </a:r>
            <a:br>
              <a:rPr lang="en-US"/>
            </a:br>
            <a:r>
              <a:rPr lang="en-US" sz="1200" u="sng">
                <a:solidFill>
                  <a:schemeClr val="tx1"/>
                </a:solidFill>
              </a:rPr>
              <a:t>new section</a:t>
            </a:r>
          </a:p>
        </p:txBody>
      </p:sp>
      <p:sp>
        <p:nvSpPr>
          <p:cNvPr id="19" name="Content Placeholder 2">
            <a:extLst>
              <a:ext uri="{FF2B5EF4-FFF2-40B4-BE49-F238E27FC236}">
                <a16:creationId xmlns:a16="http://schemas.microsoft.com/office/drawing/2014/main" id="{FCEBB059-E3AF-6004-0914-2CD4019AD1DE}"/>
              </a:ext>
            </a:extLst>
          </p:cNvPr>
          <p:cNvSpPr>
            <a:spLocks noGrp="1"/>
          </p:cNvSpPr>
          <p:nvPr>
            <p:ph sz="quarter" idx="10"/>
          </p:nvPr>
        </p:nvSpPr>
        <p:spPr>
          <a:xfrm>
            <a:off x="5567432" y="1019175"/>
            <a:ext cx="5716587" cy="5248276"/>
          </a:xfrm>
        </p:spPr>
        <p:txBody>
          <a:bodyPr lIns="91440" tIns="45720" rIns="91440" bIns="45720" anchor="ctr"/>
          <a:lstStyle/>
          <a:p>
            <a:pPr marL="0" indent="0">
              <a:buNone/>
            </a:pPr>
            <a:r>
              <a:rPr lang="en-US" sz="1600" u="sng">
                <a:solidFill>
                  <a:schemeClr val="accent3">
                    <a:lumMod val="49000"/>
                  </a:schemeClr>
                </a:solidFill>
              </a:rPr>
              <a:t>1. ☐ </a:t>
            </a:r>
            <a:r>
              <a:rPr lang="en-US" sz="1600" b="1" u="sng">
                <a:solidFill>
                  <a:schemeClr val="accent3">
                    <a:lumMod val="49000"/>
                  </a:schemeClr>
                </a:solidFill>
              </a:rPr>
              <a:t>Page 16-24, all lines: 3.5:</a:t>
            </a:r>
            <a:r>
              <a:rPr lang="en-US" sz="1600" u="sng">
                <a:solidFill>
                  <a:schemeClr val="accent3">
                    <a:lumMod val="49000"/>
                  </a:schemeClr>
                </a:solidFill>
              </a:rPr>
              <a:t> analysis of all the cumulative natural hazards and the potential impacts to the citizens of Yakima County.</a:t>
            </a:r>
          </a:p>
          <a:p>
            <a:pPr marL="734060" lvl="1" indent="-285750"/>
            <a:r>
              <a:rPr lang="en-US" sz="1600" u="sng">
                <a:solidFill>
                  <a:schemeClr val="accent3">
                    <a:lumMod val="49000"/>
                  </a:schemeClr>
                </a:solidFill>
              </a:rPr>
              <a:t>☐ </a:t>
            </a:r>
            <a:r>
              <a:rPr lang="en-US" sz="1600" b="1" u="sng">
                <a:solidFill>
                  <a:schemeClr val="accent3">
                    <a:lumMod val="49000"/>
                  </a:schemeClr>
                </a:solidFill>
              </a:rPr>
              <a:t>Page 18-20, line 25: Cumulative Natural Hazards: </a:t>
            </a:r>
            <a:r>
              <a:rPr lang="en-US" sz="1600" u="sng">
                <a:solidFill>
                  <a:schemeClr val="accent3">
                    <a:lumMod val="49000"/>
                  </a:schemeClr>
                </a:solidFill>
              </a:rPr>
              <a:t>how all hazards are interconnected and how those combined effects can take a toll on Yakima County. Projections show more historic and unprecedented conditions that will affect everybody, but will have devastating effects on lower income households and rural communities</a:t>
            </a:r>
          </a:p>
          <a:p>
            <a:pPr marL="734060" lvl="1" indent="-285750"/>
            <a:r>
              <a:rPr lang="en-US" sz="1600" u="sng">
                <a:solidFill>
                  <a:schemeClr val="accent3">
                    <a:lumMod val="49000"/>
                  </a:schemeClr>
                </a:solidFill>
                <a:latin typeface="Tenorite"/>
                <a:cs typeface="Arial"/>
              </a:rPr>
              <a:t>☐ </a:t>
            </a:r>
            <a:r>
              <a:rPr lang="en-US" sz="1600" b="1" u="sng">
                <a:solidFill>
                  <a:schemeClr val="accent3">
                    <a:lumMod val="49000"/>
                  </a:schemeClr>
                </a:solidFill>
                <a:latin typeface="Tenorite "/>
                <a:cs typeface="Arial"/>
              </a:rPr>
              <a:t>Page 20, lines 28-32: Cascading Natural Hazards: </a:t>
            </a:r>
            <a:r>
              <a:rPr lang="en-US" sz="1600" u="sng">
                <a:solidFill>
                  <a:schemeClr val="accent3">
                    <a:lumMod val="49000"/>
                  </a:schemeClr>
                </a:solidFill>
                <a:latin typeface="Tenorite "/>
                <a:ea typeface="Calibri"/>
                <a:cs typeface="Arial"/>
              </a:rPr>
              <a:t>human activities and climate change require that Yakima County fundamentally rethink how it manages growth, protects critical resources, and builds adaptive capacity for an uncertain future. The county faces an interconnected web of natural hazards that threaten every aspect of community life, economic stability, and environmental health.</a:t>
            </a:r>
          </a:p>
          <a:p>
            <a:pPr marL="0" indent="0">
              <a:buNone/>
            </a:pPr>
            <a:endParaRPr lang="en-US"/>
          </a:p>
        </p:txBody>
      </p:sp>
      <p:sp>
        <p:nvSpPr>
          <p:cNvPr id="20" name="Slide Number Placeholder 3">
            <a:extLst>
              <a:ext uri="{FF2B5EF4-FFF2-40B4-BE49-F238E27FC236}">
                <a16:creationId xmlns:a16="http://schemas.microsoft.com/office/drawing/2014/main" id="{A2642ECF-3F1A-8380-0309-3384F998880B}"/>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11</a:t>
            </a:fld>
            <a:endParaRPr lang="en-US"/>
          </a:p>
        </p:txBody>
      </p:sp>
    </p:spTree>
    <p:extLst>
      <p:ext uri="{BB962C8B-B14F-4D97-AF65-F5344CB8AC3E}">
        <p14:creationId xmlns:p14="http://schemas.microsoft.com/office/powerpoint/2010/main" val="2241927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a:extLst>
            <a:ext uri="{FF2B5EF4-FFF2-40B4-BE49-F238E27FC236}">
              <a16:creationId xmlns:a16="http://schemas.microsoft.com/office/drawing/2014/main" id="{6896E721-72BB-6A53-B32F-21A4EF3E10A5}"/>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6609B711-63D5-A8D5-51D1-4BDCF7A96D0B}"/>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a:solidFill>
                  <a:schemeClr val="tx1"/>
                </a:solidFill>
              </a:rPr>
              <a:t>3.5 Yakima County's strategy for resilient and sustainable growth </a:t>
            </a:r>
            <a:br>
              <a:rPr lang="en-US" u="sng"/>
            </a:br>
            <a:r>
              <a:rPr lang="en-US" u="sng">
                <a:solidFill>
                  <a:schemeClr val="tx1"/>
                </a:solidFill>
              </a:rPr>
              <a:t>continued</a:t>
            </a:r>
            <a:br>
              <a:rPr lang="en-US"/>
            </a:br>
            <a:r>
              <a:rPr lang="en-US" sz="1200" u="sng">
                <a:solidFill>
                  <a:schemeClr val="tx1"/>
                </a:solidFill>
              </a:rPr>
              <a:t>New Section</a:t>
            </a:r>
          </a:p>
        </p:txBody>
      </p:sp>
      <p:sp>
        <p:nvSpPr>
          <p:cNvPr id="19" name="Content Placeholder 2">
            <a:extLst>
              <a:ext uri="{FF2B5EF4-FFF2-40B4-BE49-F238E27FC236}">
                <a16:creationId xmlns:a16="http://schemas.microsoft.com/office/drawing/2014/main" id="{F8BA9B49-8CE7-B0C8-B354-DDD2DF5CD1DE}"/>
              </a:ext>
            </a:extLst>
          </p:cNvPr>
          <p:cNvSpPr>
            <a:spLocks noGrp="1"/>
          </p:cNvSpPr>
          <p:nvPr>
            <p:ph sz="quarter" idx="10"/>
          </p:nvPr>
        </p:nvSpPr>
        <p:spPr>
          <a:xfrm>
            <a:off x="5579338" y="804863"/>
            <a:ext cx="5716587" cy="5248276"/>
          </a:xfrm>
        </p:spPr>
        <p:txBody>
          <a:bodyPr lIns="91440" tIns="45720" rIns="91440" bIns="45720" anchor="ctr"/>
          <a:lstStyle/>
          <a:p>
            <a:pPr marL="0" indent="0">
              <a:buNone/>
            </a:pPr>
            <a:r>
              <a:rPr lang="en-US" sz="1600" u="sng">
                <a:solidFill>
                  <a:schemeClr val="accent3">
                    <a:lumMod val="49000"/>
                  </a:schemeClr>
                </a:solidFill>
              </a:rPr>
              <a:t>1. ☐ </a:t>
            </a:r>
            <a:r>
              <a:rPr lang="en-US" sz="1600" b="1" u="sng">
                <a:solidFill>
                  <a:schemeClr val="accent3">
                    <a:lumMod val="49000"/>
                  </a:schemeClr>
                </a:solidFill>
              </a:rPr>
              <a:t>Page 16-24, all lines: 3.5:</a:t>
            </a:r>
            <a:r>
              <a:rPr lang="en-US" sz="1600" u="sng">
                <a:solidFill>
                  <a:schemeClr val="accent3">
                    <a:lumMod val="49000"/>
                  </a:schemeClr>
                </a:solidFill>
              </a:rPr>
              <a:t> analysis of all the cumulative natural hazards and the potential impacts to the citizens of Yakima County.</a:t>
            </a:r>
          </a:p>
          <a:p>
            <a:pPr marL="734060" lvl="1" indent="-285750"/>
            <a:r>
              <a:rPr lang="en-US" sz="1600" u="sng">
                <a:solidFill>
                  <a:schemeClr val="accent3">
                    <a:lumMod val="49000"/>
                  </a:schemeClr>
                </a:solidFill>
              </a:rPr>
              <a:t>☐ </a:t>
            </a:r>
            <a:r>
              <a:rPr lang="en-US" sz="1600" b="1" u="sng">
                <a:solidFill>
                  <a:schemeClr val="accent3">
                    <a:lumMod val="49000"/>
                  </a:schemeClr>
                </a:solidFill>
              </a:rPr>
              <a:t>Page 20 line 34 – Page 21 line 6: Wildfire:</a:t>
            </a:r>
            <a:r>
              <a:rPr lang="en-US" sz="1600" u="sng">
                <a:solidFill>
                  <a:schemeClr val="accent3">
                    <a:lumMod val="49000"/>
                  </a:schemeClr>
                </a:solidFill>
              </a:rPr>
              <a:t> relatively new threat to the county. States facts on a few large fires in the area. Shows how fires can threaten lives, economy, insurance rates, air and water quality.</a:t>
            </a:r>
          </a:p>
          <a:p>
            <a:pPr marL="734060" lvl="1" indent="-285750"/>
            <a:r>
              <a:rPr lang="en-US" sz="1600" u="sng">
                <a:solidFill>
                  <a:schemeClr val="accent3">
                    <a:lumMod val="49000"/>
                  </a:schemeClr>
                </a:solidFill>
              </a:rPr>
              <a:t>☐ </a:t>
            </a:r>
            <a:r>
              <a:rPr lang="en-US" sz="1600" b="1" u="sng">
                <a:solidFill>
                  <a:schemeClr val="accent3">
                    <a:lumMod val="49000"/>
                  </a:schemeClr>
                </a:solidFill>
              </a:rPr>
              <a:t>Page 21, lines 8-33: Drought:</a:t>
            </a:r>
            <a:r>
              <a:rPr lang="en-US" sz="1600" u="sng">
                <a:solidFill>
                  <a:schemeClr val="accent3">
                    <a:lumMod val="49000"/>
                  </a:schemeClr>
                </a:solidFill>
              </a:rPr>
              <a:t> history of drought in Yakima County, noting emergency declarations, impacts to residential communities, municipal infrastructure, and agricultural impacts. Highlighting economic effects. </a:t>
            </a:r>
          </a:p>
          <a:p>
            <a:pPr marL="734060" lvl="1" indent="-285750"/>
            <a:r>
              <a:rPr lang="en-US" sz="1600" u="sng">
                <a:solidFill>
                  <a:schemeClr val="accent3">
                    <a:lumMod val="49000"/>
                  </a:schemeClr>
                </a:solidFill>
              </a:rPr>
              <a:t>☐ </a:t>
            </a:r>
            <a:r>
              <a:rPr lang="en-US" sz="1600" b="1" u="sng">
                <a:solidFill>
                  <a:schemeClr val="accent3">
                    <a:lumMod val="49000"/>
                  </a:schemeClr>
                </a:solidFill>
              </a:rPr>
              <a:t>Page 21 line 35 - Page 22 line 20: Flooding:</a:t>
            </a:r>
            <a:r>
              <a:rPr lang="en-US" sz="1600" u="sng">
                <a:solidFill>
                  <a:schemeClr val="accent3">
                    <a:lumMod val="49000"/>
                  </a:schemeClr>
                </a:solidFill>
              </a:rPr>
              <a:t> brief history of the 1996 flood, highlighting historic damages, future risk to residential areas, critical infrastructures, and agricultural infrastructure.</a:t>
            </a:r>
          </a:p>
          <a:p>
            <a:pPr marL="0" indent="0">
              <a:buNone/>
            </a:pPr>
            <a:endParaRPr lang="en-US"/>
          </a:p>
        </p:txBody>
      </p:sp>
      <p:sp>
        <p:nvSpPr>
          <p:cNvPr id="20" name="Slide Number Placeholder 3">
            <a:extLst>
              <a:ext uri="{FF2B5EF4-FFF2-40B4-BE49-F238E27FC236}">
                <a16:creationId xmlns:a16="http://schemas.microsoft.com/office/drawing/2014/main" id="{AB78E1D7-56B9-C2A8-A976-6FC6687AA9FD}"/>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12</a:t>
            </a:fld>
            <a:endParaRPr lang="en-US"/>
          </a:p>
        </p:txBody>
      </p:sp>
    </p:spTree>
    <p:extLst>
      <p:ext uri="{BB962C8B-B14F-4D97-AF65-F5344CB8AC3E}">
        <p14:creationId xmlns:p14="http://schemas.microsoft.com/office/powerpoint/2010/main" val="2038482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a:extLst>
            <a:ext uri="{FF2B5EF4-FFF2-40B4-BE49-F238E27FC236}">
              <a16:creationId xmlns:a16="http://schemas.microsoft.com/office/drawing/2014/main" id="{896EC7E4-8056-B55A-42B3-70B3FE61126C}"/>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A384BE84-9FDC-E830-E2C0-C5EFB95B2E2B}"/>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a:solidFill>
                  <a:schemeClr val="tx1"/>
                </a:solidFill>
              </a:rPr>
              <a:t>3.5 Yakima County's strategy for resilient and sustainable growth </a:t>
            </a:r>
            <a:br>
              <a:rPr lang="en-US" u="sng"/>
            </a:br>
            <a:r>
              <a:rPr lang="en-US" u="sng">
                <a:solidFill>
                  <a:schemeClr val="tx1"/>
                </a:solidFill>
              </a:rPr>
              <a:t>continued</a:t>
            </a:r>
            <a:br>
              <a:rPr lang="en-US"/>
            </a:br>
            <a:r>
              <a:rPr lang="en-US" sz="1200" u="sng">
                <a:solidFill>
                  <a:schemeClr val="tx1"/>
                </a:solidFill>
              </a:rPr>
              <a:t>new section</a:t>
            </a:r>
          </a:p>
        </p:txBody>
      </p:sp>
      <p:sp>
        <p:nvSpPr>
          <p:cNvPr id="19" name="Content Placeholder 2">
            <a:extLst>
              <a:ext uri="{FF2B5EF4-FFF2-40B4-BE49-F238E27FC236}">
                <a16:creationId xmlns:a16="http://schemas.microsoft.com/office/drawing/2014/main" id="{E4F30BC2-A063-6F5A-8987-26399DF44DAA}"/>
              </a:ext>
            </a:extLst>
          </p:cNvPr>
          <p:cNvSpPr>
            <a:spLocks noGrp="1"/>
          </p:cNvSpPr>
          <p:nvPr>
            <p:ph sz="quarter" idx="10"/>
          </p:nvPr>
        </p:nvSpPr>
        <p:spPr>
          <a:xfrm>
            <a:off x="5579338" y="804863"/>
            <a:ext cx="5716587" cy="5248276"/>
          </a:xfrm>
        </p:spPr>
        <p:txBody>
          <a:bodyPr lIns="91440" tIns="45720" rIns="91440" bIns="45720" anchor="ctr"/>
          <a:lstStyle/>
          <a:p>
            <a:pPr marL="0" indent="0">
              <a:buNone/>
            </a:pPr>
            <a:r>
              <a:rPr lang="en-US" sz="1600" u="sng">
                <a:solidFill>
                  <a:schemeClr val="accent3">
                    <a:lumMod val="49000"/>
                  </a:schemeClr>
                </a:solidFill>
              </a:rPr>
              <a:t>1. ☐ </a:t>
            </a:r>
            <a:r>
              <a:rPr lang="en-US" sz="1600" b="1" u="sng">
                <a:solidFill>
                  <a:schemeClr val="accent3">
                    <a:lumMod val="49000"/>
                  </a:schemeClr>
                </a:solidFill>
              </a:rPr>
              <a:t>Page 16-24, all lines: 3.5:</a:t>
            </a:r>
            <a:r>
              <a:rPr lang="en-US" sz="1600" u="sng">
                <a:solidFill>
                  <a:schemeClr val="accent3">
                    <a:lumMod val="49000"/>
                  </a:schemeClr>
                </a:solidFill>
              </a:rPr>
              <a:t> analysis of all the cumulative natural hazards and the potential impacts to the citizens of Yakima County.</a:t>
            </a:r>
          </a:p>
          <a:p>
            <a:pPr marL="734060" lvl="1" indent="-285750"/>
            <a:r>
              <a:rPr lang="en-US" sz="1600" u="sng">
                <a:solidFill>
                  <a:schemeClr val="accent3">
                    <a:lumMod val="49000"/>
                  </a:schemeClr>
                </a:solidFill>
              </a:rPr>
              <a:t>☐ </a:t>
            </a:r>
            <a:r>
              <a:rPr lang="en-US" sz="1600" b="1" u="sng">
                <a:solidFill>
                  <a:schemeClr val="accent3">
                    <a:lumMod val="49000"/>
                  </a:schemeClr>
                </a:solidFill>
              </a:rPr>
              <a:t>Page 22 line 22 – Page 23 line 14: Aquifer Protection:</a:t>
            </a:r>
            <a:r>
              <a:rPr lang="en-US" sz="1600" u="sng">
                <a:solidFill>
                  <a:schemeClr val="accent3">
                    <a:lumMod val="49000"/>
                  </a:schemeClr>
                </a:solidFill>
              </a:rPr>
              <a:t> thorough explanation of aquifer ecology. Section shows the importance of aquifer protection for the environment, infrastructure systems, and economic resilience.</a:t>
            </a:r>
          </a:p>
          <a:p>
            <a:pPr marL="734060" lvl="1" indent="-285750"/>
            <a:r>
              <a:rPr lang="en-US" sz="1600" u="sng">
                <a:solidFill>
                  <a:schemeClr val="accent3">
                    <a:lumMod val="49000"/>
                  </a:schemeClr>
                </a:solidFill>
              </a:rPr>
              <a:t>☐ </a:t>
            </a:r>
            <a:r>
              <a:rPr lang="en-US" sz="1600" b="1" u="sng">
                <a:solidFill>
                  <a:schemeClr val="accent3">
                    <a:lumMod val="49000"/>
                  </a:schemeClr>
                </a:solidFill>
              </a:rPr>
              <a:t>Page 23 line 16 – Page 24 line 6: The Imperative for Integrated Planning:</a:t>
            </a:r>
            <a:r>
              <a:rPr lang="en-US" sz="1600" u="sng">
                <a:solidFill>
                  <a:schemeClr val="accent3">
                    <a:lumMod val="49000"/>
                  </a:schemeClr>
                </a:solidFill>
              </a:rPr>
              <a:t> shows how important and how enmeshed all the natural hazards and their consequences can be. Call to action.</a:t>
            </a:r>
          </a:p>
          <a:p>
            <a:pPr marL="0" indent="0">
              <a:buNone/>
            </a:pPr>
            <a:endParaRPr lang="en-US"/>
          </a:p>
        </p:txBody>
      </p:sp>
      <p:sp>
        <p:nvSpPr>
          <p:cNvPr id="20" name="Slide Number Placeholder 3">
            <a:extLst>
              <a:ext uri="{FF2B5EF4-FFF2-40B4-BE49-F238E27FC236}">
                <a16:creationId xmlns:a16="http://schemas.microsoft.com/office/drawing/2014/main" id="{8B1FA4EC-C446-3D55-D2A6-5E2D09DB6010}"/>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13</a:t>
            </a:fld>
            <a:endParaRPr lang="en-US"/>
          </a:p>
        </p:txBody>
      </p:sp>
    </p:spTree>
    <p:extLst>
      <p:ext uri="{BB962C8B-B14F-4D97-AF65-F5344CB8AC3E}">
        <p14:creationId xmlns:p14="http://schemas.microsoft.com/office/powerpoint/2010/main" val="3856754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a:extLst>
            <a:ext uri="{FF2B5EF4-FFF2-40B4-BE49-F238E27FC236}">
              <a16:creationId xmlns:a16="http://schemas.microsoft.com/office/drawing/2014/main" id="{853D6FA2-3970-1F54-EDD9-25E44D2336D7}"/>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26B23242-ACF2-9454-326C-FECC7FE08675}"/>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a:solidFill>
                  <a:schemeClr val="tx1"/>
                </a:solidFill>
              </a:rPr>
              <a:t>3.4 Hazard Mitigation</a:t>
            </a:r>
            <a:br>
              <a:rPr lang="en-US" u="sng"/>
            </a:br>
            <a:r>
              <a:rPr lang="en-US" sz="1200" u="sng">
                <a:solidFill>
                  <a:schemeClr val="tx1"/>
                </a:solidFill>
              </a:rPr>
              <a:t>22 updates</a:t>
            </a:r>
          </a:p>
        </p:txBody>
      </p:sp>
      <p:sp>
        <p:nvSpPr>
          <p:cNvPr id="19" name="Content Placeholder 2">
            <a:extLst>
              <a:ext uri="{FF2B5EF4-FFF2-40B4-BE49-F238E27FC236}">
                <a16:creationId xmlns:a16="http://schemas.microsoft.com/office/drawing/2014/main" id="{27311A59-7A24-2655-2AAA-32B642C19567}"/>
              </a:ext>
            </a:extLst>
          </p:cNvPr>
          <p:cNvSpPr>
            <a:spLocks noGrp="1"/>
          </p:cNvSpPr>
          <p:nvPr>
            <p:ph sz="quarter" idx="10"/>
          </p:nvPr>
        </p:nvSpPr>
        <p:spPr>
          <a:xfrm>
            <a:off x="5579338" y="804863"/>
            <a:ext cx="5716587" cy="5248276"/>
          </a:xfrm>
        </p:spPr>
        <p:txBody>
          <a:bodyPr lIns="91440" tIns="45720" rIns="91440" bIns="45720" anchor="ctr"/>
          <a:lstStyle/>
          <a:p>
            <a:pPr marL="0" indent="0">
              <a:buNone/>
            </a:pPr>
            <a:r>
              <a:rPr lang="en-US" sz="1600" u="sng">
                <a:solidFill>
                  <a:schemeClr val="accent3">
                    <a:lumMod val="49000"/>
                  </a:schemeClr>
                </a:solidFill>
              </a:rPr>
              <a:t>1. ☐ </a:t>
            </a:r>
            <a:r>
              <a:rPr lang="en-US" sz="1600" b="1" u="sng">
                <a:solidFill>
                  <a:schemeClr val="accent3">
                    <a:lumMod val="49000"/>
                  </a:schemeClr>
                </a:solidFill>
              </a:rPr>
              <a:t>Page 25: 3.4</a:t>
            </a:r>
            <a:r>
              <a:rPr lang="en-US" sz="1600" u="sng">
                <a:solidFill>
                  <a:schemeClr val="accent3">
                    <a:lumMod val="49000"/>
                  </a:schemeClr>
                </a:solidFill>
              </a:rPr>
              <a:t>: flood tables added (acreage, buildings, and parcels in floodplains and floodways).</a:t>
            </a:r>
          </a:p>
          <a:p>
            <a:pPr marL="0" indent="0">
              <a:buNone/>
            </a:pPr>
            <a:r>
              <a:rPr lang="en-US" sz="1600" u="sng">
                <a:solidFill>
                  <a:schemeClr val="accent3">
                    <a:lumMod val="49000"/>
                  </a:schemeClr>
                </a:solidFill>
              </a:rPr>
              <a:t>2. ☐ </a:t>
            </a:r>
            <a:r>
              <a:rPr lang="en-US" sz="1600" b="1" u="sng">
                <a:solidFill>
                  <a:schemeClr val="accent3">
                    <a:lumMod val="49000"/>
                  </a:schemeClr>
                </a:solidFill>
              </a:rPr>
              <a:t>Page 26, lines 4-24: 3.4</a:t>
            </a:r>
            <a:r>
              <a:rPr lang="en-US" sz="1600" u="sng">
                <a:solidFill>
                  <a:schemeClr val="accent3">
                    <a:lumMod val="49000"/>
                  </a:schemeClr>
                </a:solidFill>
              </a:rPr>
              <a:t>: more context to tables provided. Updated information about projects, grant programs, and levees in Yakima County. </a:t>
            </a:r>
          </a:p>
          <a:p>
            <a:pPr marL="0" indent="0">
              <a:buNone/>
            </a:pPr>
            <a:r>
              <a:rPr lang="en-US" sz="1600" u="sng">
                <a:solidFill>
                  <a:schemeClr val="accent3">
                    <a:lumMod val="49000"/>
                  </a:schemeClr>
                </a:solidFill>
              </a:rPr>
              <a:t>3</a:t>
            </a:r>
            <a:r>
              <a:rPr lang="en-US" sz="1600" b="1" u="sng">
                <a:solidFill>
                  <a:schemeClr val="accent3">
                    <a:lumMod val="49000"/>
                  </a:schemeClr>
                </a:solidFill>
              </a:rPr>
              <a:t>. </a:t>
            </a:r>
            <a:r>
              <a:rPr lang="en-US" sz="1600" u="sng">
                <a:solidFill>
                  <a:schemeClr val="accent3">
                    <a:lumMod val="49000"/>
                  </a:schemeClr>
                </a:solidFill>
              </a:rPr>
              <a:t>☐ </a:t>
            </a:r>
            <a:r>
              <a:rPr lang="en-US" sz="1600" b="1" u="sng">
                <a:solidFill>
                  <a:schemeClr val="accent3">
                    <a:lumMod val="49000"/>
                  </a:schemeClr>
                </a:solidFill>
              </a:rPr>
              <a:t>Page 27, lines 13-14: 3.4.3: </a:t>
            </a:r>
            <a:r>
              <a:rPr lang="en-US" sz="1600" u="sng">
                <a:solidFill>
                  <a:schemeClr val="accent3">
                    <a:lumMod val="49000"/>
                  </a:schemeClr>
                </a:solidFill>
              </a:rPr>
              <a:t>"In 2025, the Department of Ecology declared a drought in Yakima County for the third consecutive year."</a:t>
            </a:r>
          </a:p>
          <a:p>
            <a:pPr marL="0" indent="0">
              <a:buNone/>
            </a:pPr>
            <a:r>
              <a:rPr lang="en-US" sz="1600" u="sng">
                <a:solidFill>
                  <a:schemeClr val="accent3">
                    <a:lumMod val="49000"/>
                  </a:schemeClr>
                </a:solidFill>
              </a:rPr>
              <a:t>4</a:t>
            </a:r>
            <a:r>
              <a:rPr lang="en-US" sz="1600" b="1" u="sng">
                <a:solidFill>
                  <a:schemeClr val="accent3">
                    <a:lumMod val="49000"/>
                  </a:schemeClr>
                </a:solidFill>
              </a:rPr>
              <a:t>. </a:t>
            </a:r>
            <a:r>
              <a:rPr lang="en-US" sz="1600" u="sng">
                <a:solidFill>
                  <a:schemeClr val="accent3">
                    <a:lumMod val="49000"/>
                  </a:schemeClr>
                </a:solidFill>
              </a:rPr>
              <a:t>☐ </a:t>
            </a:r>
            <a:r>
              <a:rPr lang="en-US" sz="1600" b="1" u="sng">
                <a:solidFill>
                  <a:schemeClr val="accent3">
                    <a:lumMod val="49000"/>
                  </a:schemeClr>
                </a:solidFill>
              </a:rPr>
              <a:t>Page 28, line 14: 3.4.5: </a:t>
            </a:r>
            <a:r>
              <a:rPr lang="en-US" sz="1600" u="sng">
                <a:solidFill>
                  <a:schemeClr val="accent3">
                    <a:lumMod val="49000"/>
                  </a:schemeClr>
                </a:solidFill>
              </a:rPr>
              <a:t>"...an extreme weather, natural, or otherwise significant event."</a:t>
            </a:r>
          </a:p>
        </p:txBody>
      </p:sp>
      <p:sp>
        <p:nvSpPr>
          <p:cNvPr id="20" name="Slide Number Placeholder 3">
            <a:extLst>
              <a:ext uri="{FF2B5EF4-FFF2-40B4-BE49-F238E27FC236}">
                <a16:creationId xmlns:a16="http://schemas.microsoft.com/office/drawing/2014/main" id="{5E2AABAF-4051-F9FB-7F31-63A984D446EB}"/>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14</a:t>
            </a:fld>
            <a:endParaRPr lang="en-US"/>
          </a:p>
        </p:txBody>
      </p:sp>
    </p:spTree>
    <p:extLst>
      <p:ext uri="{BB962C8B-B14F-4D97-AF65-F5344CB8AC3E}">
        <p14:creationId xmlns:p14="http://schemas.microsoft.com/office/powerpoint/2010/main" val="3969284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75000"/>
            <a:alpha val="42000"/>
          </a:schemeClr>
        </a:solidFill>
        <a:effectLst/>
      </p:bgPr>
    </p:bg>
    <p:spTree>
      <p:nvGrpSpPr>
        <p:cNvPr id="1" name="">
          <a:extLst>
            <a:ext uri="{FF2B5EF4-FFF2-40B4-BE49-F238E27FC236}">
              <a16:creationId xmlns:a16="http://schemas.microsoft.com/office/drawing/2014/main" id="{502DB6DF-8A5C-56B5-E4E5-B3164D850F98}"/>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215B61CC-F68D-F2EF-94F2-CA44324238CE}"/>
              </a:ext>
            </a:extLst>
          </p:cNvPr>
          <p:cNvSpPr>
            <a:spLocks noGrp="1"/>
          </p:cNvSpPr>
          <p:nvPr>
            <p:ph type="title"/>
          </p:nvPr>
        </p:nvSpPr>
        <p:spPr>
          <a:xfrm>
            <a:off x="1130061" y="877824"/>
            <a:ext cx="4831827" cy="4888992"/>
          </a:xfrm>
        </p:spPr>
        <p:txBody>
          <a:bodyPr anchor="ctr">
            <a:normAutofit/>
          </a:bodyPr>
          <a:lstStyle/>
          <a:p>
            <a:br>
              <a:rPr lang="en-US" dirty="0"/>
            </a:br>
            <a:r>
              <a:rPr lang="en-US" dirty="0"/>
              <a:t>chapter 3 natural hazards</a:t>
            </a:r>
            <a:br>
              <a:rPr lang="en-US" dirty="0"/>
            </a:br>
            <a:br>
              <a:rPr lang="en-US" dirty="0"/>
            </a:br>
            <a:r>
              <a:rPr lang="en-US" dirty="0"/>
              <a:t>Policy and goals</a:t>
            </a:r>
          </a:p>
        </p:txBody>
      </p:sp>
      <p:sp>
        <p:nvSpPr>
          <p:cNvPr id="19" name="Content Placeholder 2">
            <a:extLst>
              <a:ext uri="{FF2B5EF4-FFF2-40B4-BE49-F238E27FC236}">
                <a16:creationId xmlns:a16="http://schemas.microsoft.com/office/drawing/2014/main" id="{1668C062-BAE5-48F1-5A9B-8A80B208CB6B}"/>
              </a:ext>
            </a:extLst>
          </p:cNvPr>
          <p:cNvSpPr>
            <a:spLocks noGrp="1"/>
          </p:cNvSpPr>
          <p:nvPr>
            <p:ph type="body" sz="quarter" idx="19"/>
          </p:nvPr>
        </p:nvSpPr>
        <p:spPr>
          <a:xfrm>
            <a:off x="1130061" y="3984426"/>
            <a:ext cx="4442603" cy="2424999"/>
          </a:xfrm>
        </p:spPr>
        <p:txBody>
          <a:bodyPr anchor="t">
            <a:normAutofit/>
          </a:bodyPr>
          <a:lstStyle/>
          <a:p>
            <a:pPr marL="0" indent="0">
              <a:buNone/>
            </a:pPr>
            <a:r>
              <a:rPr lang="en-US" dirty="0"/>
              <a:t>.</a:t>
            </a:r>
          </a:p>
        </p:txBody>
      </p:sp>
      <p:pic>
        <p:nvPicPr>
          <p:cNvPr id="3" name="Picture 2" descr="Drawing of plant">
            <a:extLst>
              <a:ext uri="{FF2B5EF4-FFF2-40B4-BE49-F238E27FC236}">
                <a16:creationId xmlns:a16="http://schemas.microsoft.com/office/drawing/2014/main" id="{0E81E80A-4556-5871-0BF2-F713CE5CAF78}"/>
              </a:ext>
            </a:extLst>
          </p:cNvPr>
          <p:cNvPicPr>
            <a:picLocks noChangeAspect="1"/>
          </p:cNvPicPr>
          <p:nvPr/>
        </p:nvPicPr>
        <p:blipFill>
          <a:blip r:embed="rId2"/>
          <a:srcRect b="6055"/>
          <a:stretch>
            <a:fillRect/>
          </a:stretch>
        </p:blipFill>
        <p:spPr>
          <a:xfrm>
            <a:off x="6771736" y="10"/>
            <a:ext cx="5420263" cy="6857990"/>
          </a:xfrm>
          <a:prstGeom prst="rect">
            <a:avLst/>
          </a:prstGeom>
          <a:noFill/>
        </p:spPr>
      </p:pic>
      <p:sp>
        <p:nvSpPr>
          <p:cNvPr id="20" name="Slide Number Placeholder 3" hidden="1">
            <a:extLst>
              <a:ext uri="{FF2B5EF4-FFF2-40B4-BE49-F238E27FC236}">
                <a16:creationId xmlns:a16="http://schemas.microsoft.com/office/drawing/2014/main" id="{343DDE52-F0A3-7519-4F8B-D94E15A794DF}"/>
              </a:ext>
            </a:extLst>
          </p:cNvPr>
          <p:cNvSpPr>
            <a:spLocks noGrp="1"/>
          </p:cNvSpPr>
          <p:nvPr>
            <p:ph type="sldNum" sz="quarter" idx="4294967295"/>
          </p:nvPr>
        </p:nvSpPr>
        <p:spPr>
          <a:xfrm>
            <a:off x="8610600" y="6356350"/>
            <a:ext cx="2743200" cy="365125"/>
          </a:xfrm>
        </p:spPr>
        <p:txBody>
          <a:bodyPr/>
          <a:lstStyle/>
          <a:p>
            <a:pPr>
              <a:spcAft>
                <a:spcPts val="600"/>
              </a:spcAft>
            </a:pPr>
            <a:fld id="{EA87306C-81BA-4795-A5CA-9392456A8C1E}" type="slidenum">
              <a:rPr lang="en-US" smtClean="0"/>
              <a:pPr>
                <a:spcAft>
                  <a:spcPts val="600"/>
                </a:spcAft>
              </a:pPr>
              <a:t>15</a:t>
            </a:fld>
            <a:endParaRPr lang="en-US"/>
          </a:p>
        </p:txBody>
      </p:sp>
    </p:spTree>
    <p:extLst>
      <p:ext uri="{BB962C8B-B14F-4D97-AF65-F5344CB8AC3E}">
        <p14:creationId xmlns:p14="http://schemas.microsoft.com/office/powerpoint/2010/main" val="2464518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43ED753A-2652-E9C4-8982-C74E9CEE557E}"/>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B35246EB-C58B-66EB-1358-0CE1DC7A3C99}"/>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a:solidFill>
                  <a:schemeClr val="tx1"/>
                </a:solidFill>
              </a:rPr>
              <a:t>NH1: Flooding</a:t>
            </a:r>
          </a:p>
        </p:txBody>
      </p:sp>
      <p:sp>
        <p:nvSpPr>
          <p:cNvPr id="19" name="Content Placeholder 2">
            <a:extLst>
              <a:ext uri="{FF2B5EF4-FFF2-40B4-BE49-F238E27FC236}">
                <a16:creationId xmlns:a16="http://schemas.microsoft.com/office/drawing/2014/main" id="{B4CFB947-902F-0983-07A2-5B3D1A5642FE}"/>
              </a:ext>
            </a:extLst>
          </p:cNvPr>
          <p:cNvSpPr>
            <a:spLocks noGrp="1"/>
          </p:cNvSpPr>
          <p:nvPr>
            <p:ph sz="quarter" idx="10"/>
          </p:nvPr>
        </p:nvSpPr>
        <p:spPr>
          <a:xfrm>
            <a:off x="5650776" y="1031082"/>
            <a:ext cx="5716587" cy="5248276"/>
          </a:xfrm>
        </p:spPr>
        <p:txBody>
          <a:bodyPr lIns="91440" tIns="45720" rIns="91440" bIns="45720" anchor="ctr"/>
          <a:lstStyle/>
          <a:p>
            <a:pPr marL="0" indent="0">
              <a:buNone/>
            </a:pPr>
            <a:r>
              <a:rPr lang="en-US">
                <a:solidFill>
                  <a:schemeClr val="accent3">
                    <a:lumMod val="49000"/>
                  </a:schemeClr>
                </a:solidFill>
              </a:rPr>
              <a:t>1. ☐ </a:t>
            </a:r>
            <a:r>
              <a:rPr lang="en-US" sz="1600" b="1">
                <a:solidFill>
                  <a:schemeClr val="accent3">
                    <a:lumMod val="49000"/>
                  </a:schemeClr>
                </a:solidFill>
              </a:rPr>
              <a:t>Page 28-30</a:t>
            </a:r>
            <a:r>
              <a:rPr lang="en-US" sz="1600">
                <a:solidFill>
                  <a:schemeClr val="accent3">
                    <a:lumMod val="49000"/>
                  </a:schemeClr>
                </a:solidFill>
              </a:rPr>
              <a:t>: </a:t>
            </a:r>
          </a:p>
          <a:p>
            <a:pPr marL="734060" lvl="1" indent="-285750"/>
            <a:r>
              <a:rPr lang="en-US" sz="1600" u="sng">
                <a:solidFill>
                  <a:schemeClr val="accent3">
                    <a:lumMod val="49000"/>
                  </a:schemeClr>
                </a:solidFill>
                <a:latin typeface="Tenorite"/>
              </a:rPr>
              <a:t>☐ </a:t>
            </a:r>
            <a:r>
              <a:rPr lang="en-US" sz="1600" b="1" u="sng">
                <a:solidFill>
                  <a:schemeClr val="accent3">
                    <a:lumMod val="49000"/>
                  </a:schemeClr>
                </a:solidFill>
              </a:rPr>
              <a:t>Page 28, lines 21-27: n</a:t>
            </a:r>
            <a:r>
              <a:rPr lang="en-US" sz="1600" u="sng">
                <a:solidFill>
                  <a:schemeClr val="accent3">
                    <a:lumMod val="49000"/>
                  </a:schemeClr>
                </a:solidFill>
              </a:rPr>
              <a:t>ew purpose statement.</a:t>
            </a:r>
          </a:p>
          <a:p>
            <a:pPr marL="734060" lvl="1" indent="-285750"/>
            <a:r>
              <a:rPr lang="en-US" sz="1600" u="sng">
                <a:solidFill>
                  <a:schemeClr val="accent3">
                    <a:lumMod val="49000"/>
                  </a:schemeClr>
                </a:solidFill>
                <a:latin typeface="Tenorite"/>
              </a:rPr>
              <a:t>☐ </a:t>
            </a:r>
            <a:r>
              <a:rPr lang="en-US" sz="1600" b="1" u="sng">
                <a:solidFill>
                  <a:schemeClr val="accent3">
                    <a:lumMod val="49000"/>
                  </a:schemeClr>
                </a:solidFill>
              </a:rPr>
              <a:t>Goal NH1:</a:t>
            </a:r>
            <a:r>
              <a:rPr lang="en-US" sz="1600" u="sng">
                <a:solidFill>
                  <a:schemeClr val="accent3">
                    <a:lumMod val="49000"/>
                  </a:schemeClr>
                </a:solidFill>
              </a:rPr>
              <a:t> </a:t>
            </a:r>
            <a:r>
              <a:rPr lang="en-US" sz="1550" u="sng">
                <a:solidFill>
                  <a:schemeClr val="accent3">
                    <a:lumMod val="49000"/>
                  </a:schemeClr>
                </a:solidFill>
              </a:rPr>
              <a:t>"Prevent the loss of life or property and minimize public and private costs associated with repairing or preventing flood damages from development in frequently flooded and or flood hazard areas."</a:t>
            </a:r>
          </a:p>
          <a:p>
            <a:pPr marL="734060" lvl="1" indent="-285750"/>
            <a:r>
              <a:rPr lang="en-US" sz="1600" b="1" u="sng">
                <a:solidFill>
                  <a:schemeClr val="accent3">
                    <a:lumMod val="49000"/>
                  </a:schemeClr>
                </a:solidFill>
              </a:rPr>
              <a:t>Page 28:</a:t>
            </a:r>
            <a:r>
              <a:rPr lang="en-US" sz="1600" u="sng">
                <a:solidFill>
                  <a:schemeClr val="accent3">
                    <a:lumMod val="49000"/>
                  </a:schemeClr>
                </a:solidFill>
              </a:rPr>
              <a:t> NH1.1</a:t>
            </a:r>
          </a:p>
          <a:p>
            <a:pPr marL="734060" lvl="1" indent="-285750"/>
            <a:r>
              <a:rPr lang="en-US" sz="1600" b="1" u="sng">
                <a:solidFill>
                  <a:schemeClr val="accent3">
                    <a:lumMod val="49000"/>
                  </a:schemeClr>
                </a:solidFill>
              </a:rPr>
              <a:t>Page 28:</a:t>
            </a:r>
            <a:r>
              <a:rPr lang="en-US" sz="1600" u="sng">
                <a:solidFill>
                  <a:schemeClr val="accent3">
                    <a:lumMod val="49000"/>
                  </a:schemeClr>
                </a:solidFill>
              </a:rPr>
              <a:t> NH 1.2</a:t>
            </a:r>
          </a:p>
          <a:p>
            <a:pPr marL="734060" lvl="1" indent="-285750"/>
            <a:r>
              <a:rPr lang="en-US" sz="1600" b="1" u="sng">
                <a:solidFill>
                  <a:schemeClr val="accent3">
                    <a:lumMod val="49000"/>
                  </a:schemeClr>
                </a:solidFill>
              </a:rPr>
              <a:t>Page 28:</a:t>
            </a:r>
            <a:r>
              <a:rPr lang="en-US" sz="1600" u="sng">
                <a:solidFill>
                  <a:schemeClr val="accent3">
                    <a:lumMod val="49000"/>
                  </a:schemeClr>
                </a:solidFill>
              </a:rPr>
              <a:t> NH 1.3</a:t>
            </a:r>
          </a:p>
          <a:p>
            <a:pPr marL="734060" lvl="1" indent="-285750"/>
            <a:r>
              <a:rPr lang="en-US" sz="1600" b="1" u="sng">
                <a:solidFill>
                  <a:schemeClr val="accent3">
                    <a:lumMod val="49000"/>
                  </a:schemeClr>
                </a:solidFill>
                <a:latin typeface="Tenorite"/>
              </a:rPr>
              <a:t>Page 28: </a:t>
            </a:r>
            <a:r>
              <a:rPr lang="en-US" sz="1600" u="sng">
                <a:solidFill>
                  <a:schemeClr val="accent3">
                    <a:lumMod val="49000"/>
                  </a:schemeClr>
                </a:solidFill>
                <a:latin typeface="Tenorite"/>
              </a:rPr>
              <a:t>NH 1.4</a:t>
            </a:r>
            <a:endParaRPr lang="en-US" sz="1600" u="sng">
              <a:solidFill>
                <a:schemeClr val="accent3">
                  <a:lumMod val="49000"/>
                </a:schemeClr>
              </a:solidFill>
            </a:endParaRPr>
          </a:p>
          <a:p>
            <a:pPr marL="734060" lvl="1" indent="-285750"/>
            <a:r>
              <a:rPr lang="en-US" sz="1600" b="1" u="sng">
                <a:solidFill>
                  <a:schemeClr val="accent3">
                    <a:lumMod val="49000"/>
                  </a:schemeClr>
                </a:solidFill>
                <a:latin typeface="Tenorite"/>
              </a:rPr>
              <a:t>Page 28:</a:t>
            </a:r>
            <a:r>
              <a:rPr lang="en-US" sz="1600" u="sng">
                <a:solidFill>
                  <a:schemeClr val="accent3">
                    <a:lumMod val="49000"/>
                  </a:schemeClr>
                </a:solidFill>
                <a:latin typeface="Tenorite"/>
              </a:rPr>
              <a:t> NH 1.5</a:t>
            </a:r>
          </a:p>
          <a:p>
            <a:pPr marL="734060" lvl="1" indent="-285750"/>
            <a:r>
              <a:rPr lang="en-US" sz="1600" b="1" u="sng">
                <a:solidFill>
                  <a:schemeClr val="accent3">
                    <a:lumMod val="49000"/>
                  </a:schemeClr>
                </a:solidFill>
                <a:latin typeface="Tenorite"/>
              </a:rPr>
              <a:t>Page 29:</a:t>
            </a:r>
            <a:r>
              <a:rPr lang="en-US" sz="1600" u="sng">
                <a:solidFill>
                  <a:schemeClr val="accent3">
                    <a:lumMod val="49000"/>
                  </a:schemeClr>
                </a:solidFill>
                <a:latin typeface="Tenorite"/>
              </a:rPr>
              <a:t> NH 1.6</a:t>
            </a:r>
          </a:p>
          <a:p>
            <a:pPr marL="734060" lvl="1" indent="-285750"/>
            <a:r>
              <a:rPr lang="en-US" sz="1600" b="1" u="sng">
                <a:solidFill>
                  <a:schemeClr val="accent3">
                    <a:lumMod val="49000"/>
                  </a:schemeClr>
                </a:solidFill>
                <a:latin typeface="Tenorite"/>
              </a:rPr>
              <a:t>Page 29:</a:t>
            </a:r>
            <a:r>
              <a:rPr lang="en-US" sz="1600" u="sng">
                <a:solidFill>
                  <a:schemeClr val="accent3">
                    <a:lumMod val="49000"/>
                  </a:schemeClr>
                </a:solidFill>
                <a:latin typeface="Tenorite"/>
              </a:rPr>
              <a:t> NH 1.7</a:t>
            </a:r>
          </a:p>
          <a:p>
            <a:pPr marL="734060" lvl="1" indent="-285750"/>
            <a:r>
              <a:rPr lang="en-US" sz="1600" b="1" u="sng">
                <a:solidFill>
                  <a:schemeClr val="accent3">
                    <a:lumMod val="49000"/>
                  </a:schemeClr>
                </a:solidFill>
                <a:latin typeface="Tenorite"/>
              </a:rPr>
              <a:t>Page 29:</a:t>
            </a:r>
            <a:r>
              <a:rPr lang="en-US" sz="1600" u="sng">
                <a:solidFill>
                  <a:schemeClr val="accent3">
                    <a:lumMod val="49000"/>
                  </a:schemeClr>
                </a:solidFill>
                <a:latin typeface="Tenorite"/>
              </a:rPr>
              <a:t> NH 1.8</a:t>
            </a:r>
          </a:p>
          <a:p>
            <a:pPr marL="734060" lvl="1" indent="-285750"/>
            <a:r>
              <a:rPr lang="en-US" sz="1600" b="1" u="sng">
                <a:solidFill>
                  <a:schemeClr val="accent3">
                    <a:lumMod val="49000"/>
                  </a:schemeClr>
                </a:solidFill>
                <a:latin typeface="Tenorite"/>
              </a:rPr>
              <a:t>Page 29:</a:t>
            </a:r>
            <a:r>
              <a:rPr lang="en-US" sz="1600" u="sng">
                <a:solidFill>
                  <a:schemeClr val="accent3">
                    <a:lumMod val="49000"/>
                  </a:schemeClr>
                </a:solidFill>
                <a:latin typeface="Tenorite"/>
              </a:rPr>
              <a:t> NH 1.9</a:t>
            </a:r>
          </a:p>
          <a:p>
            <a:pPr marL="734060" lvl="1" indent="-285750"/>
            <a:r>
              <a:rPr lang="en-US" sz="1600" b="1" u="sng">
                <a:solidFill>
                  <a:schemeClr val="accent3">
                    <a:lumMod val="49000"/>
                  </a:schemeClr>
                </a:solidFill>
                <a:latin typeface="Tenorite"/>
              </a:rPr>
              <a:t>Page 29:</a:t>
            </a:r>
            <a:r>
              <a:rPr lang="en-US" sz="1600" u="sng">
                <a:solidFill>
                  <a:schemeClr val="accent3">
                    <a:lumMod val="49000"/>
                  </a:schemeClr>
                </a:solidFill>
                <a:latin typeface="Tenorite"/>
              </a:rPr>
              <a:t> NH 1.10</a:t>
            </a:r>
          </a:p>
          <a:p>
            <a:pPr marL="734060" lvl="1" indent="-285750"/>
            <a:endParaRPr lang="en-US" sz="1600" u="sng">
              <a:solidFill>
                <a:schemeClr val="accent3">
                  <a:lumMod val="49000"/>
                </a:schemeClr>
              </a:solidFill>
              <a:latin typeface="Tenorite"/>
            </a:endParaRPr>
          </a:p>
        </p:txBody>
      </p:sp>
      <p:sp>
        <p:nvSpPr>
          <p:cNvPr id="20" name="Slide Number Placeholder 3">
            <a:extLst>
              <a:ext uri="{FF2B5EF4-FFF2-40B4-BE49-F238E27FC236}">
                <a16:creationId xmlns:a16="http://schemas.microsoft.com/office/drawing/2014/main" id="{0C9179EB-FED2-2579-A5E2-4B8DAEF699C5}"/>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16</a:t>
            </a:fld>
            <a:endParaRPr lang="en-US"/>
          </a:p>
        </p:txBody>
      </p:sp>
      <p:sp>
        <p:nvSpPr>
          <p:cNvPr id="4" name="Content Placeholder 2">
            <a:extLst>
              <a:ext uri="{FF2B5EF4-FFF2-40B4-BE49-F238E27FC236}">
                <a16:creationId xmlns:a16="http://schemas.microsoft.com/office/drawing/2014/main" id="{98D75DF5-08E9-42F7-7959-F35DB4ABBAB6}"/>
              </a:ext>
            </a:extLst>
          </p:cNvPr>
          <p:cNvSpPr txBox="1">
            <a:spLocks/>
          </p:cNvSpPr>
          <p:nvPr/>
        </p:nvSpPr>
        <p:spPr>
          <a:xfrm>
            <a:off x="8041892" y="1943782"/>
            <a:ext cx="3132931" cy="4593433"/>
          </a:xfrm>
          <a:prstGeom prst="rect">
            <a:avLst/>
          </a:prstGeom>
        </p:spPr>
        <p:txBody>
          <a:bodyPr lIns="91440" tIns="45720" rIns="91440" bIns="45720" anchor="ctr"/>
          <a:lstStyle>
            <a:lvl1pPr marL="283464"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1pPr>
            <a:lvl2pPr marL="73152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09728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46304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182880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a:solidFill>
                <a:schemeClr val="accent3">
                  <a:lumMod val="49000"/>
                </a:schemeClr>
              </a:solidFill>
            </a:endParaRPr>
          </a:p>
          <a:p>
            <a:pPr marL="734060" lvl="1" indent="-285750"/>
            <a:endParaRPr lang="en-US" sz="1600" u="sng">
              <a:solidFill>
                <a:schemeClr val="accent3">
                  <a:lumMod val="49000"/>
                </a:schemeClr>
              </a:solidFill>
              <a:latin typeface="Tenorite"/>
            </a:endParaRPr>
          </a:p>
          <a:p>
            <a:pPr marL="734060" lvl="1" indent="-285750"/>
            <a:endParaRPr lang="en-US" sz="1600" u="sng">
              <a:solidFill>
                <a:schemeClr val="accent3">
                  <a:lumMod val="49000"/>
                </a:schemeClr>
              </a:solidFill>
              <a:latin typeface="Tenorite"/>
            </a:endParaRPr>
          </a:p>
          <a:p>
            <a:pPr marL="731520" indent="-285750">
              <a:lnSpc>
                <a:spcPct val="150000"/>
              </a:lnSpc>
              <a:buFont typeface="Arial,Sans-Serif" panose="020B0604020202020204" pitchFamily="34" charset="0"/>
            </a:pPr>
            <a:r>
              <a:rPr lang="en-US" sz="1600" b="1" u="sng">
                <a:solidFill>
                  <a:schemeClr val="accent3">
                    <a:lumMod val="49000"/>
                  </a:schemeClr>
                </a:solidFill>
                <a:latin typeface="Tenorite"/>
              </a:rPr>
              <a:t>Page 29: </a:t>
            </a:r>
            <a:r>
              <a:rPr lang="en-US" sz="1600" u="sng">
                <a:solidFill>
                  <a:schemeClr val="accent3">
                    <a:lumMod val="49000"/>
                  </a:schemeClr>
                </a:solidFill>
                <a:latin typeface="Tenorite"/>
              </a:rPr>
              <a:t>NH 1.11</a:t>
            </a:r>
            <a:endParaRPr lang="en-US" sz="1600">
              <a:solidFill>
                <a:schemeClr val="accent3">
                  <a:lumMod val="49000"/>
                </a:schemeClr>
              </a:solidFill>
              <a:latin typeface="Tenorite"/>
            </a:endParaRPr>
          </a:p>
          <a:p>
            <a:pPr marL="731520" indent="-285750">
              <a:lnSpc>
                <a:spcPct val="150000"/>
              </a:lnSpc>
              <a:buFont typeface="Arial,Sans-Serif" panose="020B0604020202020204" pitchFamily="34" charset="0"/>
            </a:pPr>
            <a:r>
              <a:rPr lang="en-US" sz="1600" b="1" u="sng">
                <a:solidFill>
                  <a:schemeClr val="accent3">
                    <a:lumMod val="49000"/>
                  </a:schemeClr>
                </a:solidFill>
                <a:latin typeface="Tenorite"/>
              </a:rPr>
              <a:t>Page 29:</a:t>
            </a:r>
            <a:r>
              <a:rPr lang="en-US" sz="1600" u="sng">
                <a:solidFill>
                  <a:schemeClr val="accent3">
                    <a:lumMod val="49000"/>
                  </a:schemeClr>
                </a:solidFill>
                <a:latin typeface="Tenorite"/>
              </a:rPr>
              <a:t> NH 1.12</a:t>
            </a:r>
            <a:endParaRPr lang="en-US" sz="1600">
              <a:solidFill>
                <a:schemeClr val="accent3">
                  <a:lumMod val="49000"/>
                </a:schemeClr>
              </a:solidFill>
              <a:latin typeface="Tenorite"/>
            </a:endParaRPr>
          </a:p>
          <a:p>
            <a:pPr marL="731520" indent="-285750">
              <a:lnSpc>
                <a:spcPct val="150000"/>
              </a:lnSpc>
              <a:buFont typeface="Arial,Sans-Serif" panose="020B0604020202020204" pitchFamily="34" charset="0"/>
            </a:pPr>
            <a:r>
              <a:rPr lang="en-US" sz="1600" b="1" u="sng">
                <a:solidFill>
                  <a:schemeClr val="accent3">
                    <a:lumMod val="49000"/>
                  </a:schemeClr>
                </a:solidFill>
                <a:latin typeface="Tenorite"/>
              </a:rPr>
              <a:t>Page 29:</a:t>
            </a:r>
            <a:r>
              <a:rPr lang="en-US" sz="1600" u="sng">
                <a:solidFill>
                  <a:schemeClr val="accent3">
                    <a:lumMod val="49000"/>
                  </a:schemeClr>
                </a:solidFill>
                <a:latin typeface="Tenorite"/>
              </a:rPr>
              <a:t> NH 1.13</a:t>
            </a:r>
            <a:endParaRPr lang="en-US" sz="1600">
              <a:solidFill>
                <a:schemeClr val="accent3">
                  <a:lumMod val="49000"/>
                </a:schemeClr>
              </a:solidFill>
              <a:latin typeface="Tenorite"/>
            </a:endParaRPr>
          </a:p>
          <a:p>
            <a:pPr marL="731520" indent="-285750">
              <a:lnSpc>
                <a:spcPct val="150000"/>
              </a:lnSpc>
              <a:buFont typeface="Arial,Sans-Serif" panose="020B0604020202020204" pitchFamily="34" charset="0"/>
            </a:pPr>
            <a:r>
              <a:rPr lang="en-US" sz="1600" b="1" u="sng">
                <a:solidFill>
                  <a:schemeClr val="accent3">
                    <a:lumMod val="49000"/>
                  </a:schemeClr>
                </a:solidFill>
                <a:latin typeface="Tenorite"/>
              </a:rPr>
              <a:t>Page 29:</a:t>
            </a:r>
            <a:r>
              <a:rPr lang="en-US" sz="1600" u="sng">
                <a:solidFill>
                  <a:schemeClr val="accent3">
                    <a:lumMod val="49000"/>
                  </a:schemeClr>
                </a:solidFill>
                <a:latin typeface="Tenorite"/>
              </a:rPr>
              <a:t> NH 1.14</a:t>
            </a:r>
            <a:endParaRPr lang="en-US" sz="1600">
              <a:solidFill>
                <a:schemeClr val="accent3">
                  <a:lumMod val="49000"/>
                </a:schemeClr>
              </a:solidFill>
              <a:latin typeface="Tenorite"/>
            </a:endParaRPr>
          </a:p>
          <a:p>
            <a:pPr marL="731520" indent="-285750">
              <a:lnSpc>
                <a:spcPct val="150000"/>
              </a:lnSpc>
              <a:buFont typeface="Arial,Sans-Serif" panose="020B0604020202020204" pitchFamily="34" charset="0"/>
            </a:pPr>
            <a:r>
              <a:rPr lang="en-US" sz="1600" b="1" u="sng">
                <a:solidFill>
                  <a:schemeClr val="accent3">
                    <a:lumMod val="49000"/>
                  </a:schemeClr>
                </a:solidFill>
                <a:latin typeface="Tenorite"/>
              </a:rPr>
              <a:t>Page 29:</a:t>
            </a:r>
            <a:r>
              <a:rPr lang="en-US" sz="1600" u="sng">
                <a:solidFill>
                  <a:schemeClr val="accent3">
                    <a:lumMod val="49000"/>
                  </a:schemeClr>
                </a:solidFill>
                <a:latin typeface="Tenorite"/>
              </a:rPr>
              <a:t> NH 1.15</a:t>
            </a:r>
            <a:endParaRPr lang="en-US" sz="1600">
              <a:solidFill>
                <a:schemeClr val="accent3">
                  <a:lumMod val="49000"/>
                </a:schemeClr>
              </a:solidFill>
              <a:latin typeface="Tenorite"/>
            </a:endParaRPr>
          </a:p>
          <a:p>
            <a:pPr marL="731520" indent="-285750">
              <a:lnSpc>
                <a:spcPct val="150000"/>
              </a:lnSpc>
              <a:buFont typeface="Arial,Sans-Serif" panose="020B0604020202020204" pitchFamily="34" charset="0"/>
            </a:pPr>
            <a:r>
              <a:rPr lang="en-US" sz="1600" b="1" u="sng">
                <a:solidFill>
                  <a:schemeClr val="accent3">
                    <a:lumMod val="49000"/>
                  </a:schemeClr>
                </a:solidFill>
                <a:latin typeface="Tenorite"/>
              </a:rPr>
              <a:t>Page 29:</a:t>
            </a:r>
            <a:r>
              <a:rPr lang="en-US" sz="1600" u="sng">
                <a:solidFill>
                  <a:schemeClr val="accent3">
                    <a:lumMod val="49000"/>
                  </a:schemeClr>
                </a:solidFill>
                <a:latin typeface="Tenorite"/>
              </a:rPr>
              <a:t> NH 1.16</a:t>
            </a:r>
            <a:endParaRPr lang="en-US" sz="1600">
              <a:solidFill>
                <a:schemeClr val="accent3">
                  <a:lumMod val="49000"/>
                </a:schemeClr>
              </a:solidFill>
              <a:latin typeface="Tenorite"/>
            </a:endParaRPr>
          </a:p>
          <a:p>
            <a:pPr marL="731520" indent="-285750">
              <a:lnSpc>
                <a:spcPct val="150000"/>
              </a:lnSpc>
              <a:buFont typeface="Arial,Sans-Serif" panose="020B0604020202020204" pitchFamily="34" charset="0"/>
            </a:pPr>
            <a:r>
              <a:rPr lang="en-US" sz="1600" b="1" u="sng">
                <a:solidFill>
                  <a:schemeClr val="accent3">
                    <a:lumMod val="49000"/>
                  </a:schemeClr>
                </a:solidFill>
                <a:latin typeface="Tenorite"/>
              </a:rPr>
              <a:t>Page 29:</a:t>
            </a:r>
            <a:r>
              <a:rPr lang="en-US" sz="1600" u="sng">
                <a:solidFill>
                  <a:schemeClr val="accent3">
                    <a:lumMod val="49000"/>
                  </a:schemeClr>
                </a:solidFill>
                <a:latin typeface="Tenorite"/>
              </a:rPr>
              <a:t> NH 1.17</a:t>
            </a:r>
            <a:endParaRPr lang="en-US" sz="1600">
              <a:solidFill>
                <a:schemeClr val="accent3">
                  <a:lumMod val="49000"/>
                </a:schemeClr>
              </a:solidFill>
              <a:latin typeface="Tenorite"/>
            </a:endParaRPr>
          </a:p>
          <a:p>
            <a:pPr marL="731520" indent="-285750">
              <a:lnSpc>
                <a:spcPct val="150000"/>
              </a:lnSpc>
              <a:buFont typeface="Arial,Sans-Serif" panose="020B0604020202020204" pitchFamily="34" charset="0"/>
            </a:pPr>
            <a:r>
              <a:rPr lang="en-US" sz="1600" b="1" u="sng">
                <a:solidFill>
                  <a:schemeClr val="accent3">
                    <a:lumMod val="49000"/>
                  </a:schemeClr>
                </a:solidFill>
                <a:latin typeface="Tenorite"/>
              </a:rPr>
              <a:t>Page 30:</a:t>
            </a:r>
            <a:r>
              <a:rPr lang="en-US" sz="1600" u="sng">
                <a:solidFill>
                  <a:schemeClr val="accent3">
                    <a:lumMod val="49000"/>
                  </a:schemeClr>
                </a:solidFill>
                <a:latin typeface="Tenorite"/>
              </a:rPr>
              <a:t> NH 1.18</a:t>
            </a:r>
            <a:endParaRPr lang="en-US" sz="1600">
              <a:solidFill>
                <a:schemeClr val="accent3">
                  <a:lumMod val="49000"/>
                </a:schemeClr>
              </a:solidFill>
              <a:latin typeface="Tenorite"/>
            </a:endParaRPr>
          </a:p>
          <a:p>
            <a:pPr marL="731520" indent="-285750">
              <a:lnSpc>
                <a:spcPct val="150000"/>
              </a:lnSpc>
              <a:buFont typeface="Arial,Sans-Serif" panose="020B0604020202020204" pitchFamily="34" charset="0"/>
            </a:pPr>
            <a:r>
              <a:rPr lang="en-US" sz="1600" b="1" u="sng">
                <a:solidFill>
                  <a:schemeClr val="accent3">
                    <a:lumMod val="49000"/>
                  </a:schemeClr>
                </a:solidFill>
                <a:latin typeface="Tenorite"/>
              </a:rPr>
              <a:t>Page 30:</a:t>
            </a:r>
            <a:r>
              <a:rPr lang="en-US" sz="1600" u="sng">
                <a:solidFill>
                  <a:schemeClr val="accent3">
                    <a:lumMod val="49000"/>
                  </a:schemeClr>
                </a:solidFill>
                <a:latin typeface="Tenorite"/>
              </a:rPr>
              <a:t> NH 1.19</a:t>
            </a:r>
            <a:endParaRPr lang="en-US" sz="1600">
              <a:solidFill>
                <a:schemeClr val="accent3">
                  <a:lumMod val="49000"/>
                </a:schemeClr>
              </a:solidFill>
            </a:endParaRPr>
          </a:p>
          <a:p>
            <a:pPr marL="734060" lvl="1" indent="-285750"/>
            <a:endParaRPr lang="en-US" sz="1600" u="sng">
              <a:solidFill>
                <a:schemeClr val="accent3">
                  <a:lumMod val="49000"/>
                </a:schemeClr>
              </a:solidFill>
              <a:latin typeface="Tenorite"/>
            </a:endParaRPr>
          </a:p>
        </p:txBody>
      </p:sp>
    </p:spTree>
    <p:extLst>
      <p:ext uri="{BB962C8B-B14F-4D97-AF65-F5344CB8AC3E}">
        <p14:creationId xmlns:p14="http://schemas.microsoft.com/office/powerpoint/2010/main" val="402053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0D965BB1-67FD-4504-6FFE-6E9C25BFD102}"/>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315D565E-3EE3-979A-262C-E1BB9873ED26}"/>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dirty="0">
                <a:solidFill>
                  <a:schemeClr val="tx1"/>
                </a:solidFill>
              </a:rPr>
              <a:t>NH 2 stormwater management</a:t>
            </a:r>
          </a:p>
        </p:txBody>
      </p:sp>
      <p:sp>
        <p:nvSpPr>
          <p:cNvPr id="19" name="Content Placeholder 2">
            <a:extLst>
              <a:ext uri="{FF2B5EF4-FFF2-40B4-BE49-F238E27FC236}">
                <a16:creationId xmlns:a16="http://schemas.microsoft.com/office/drawing/2014/main" id="{E314E389-C64F-8AE7-23EF-C941FDA0F780}"/>
              </a:ext>
            </a:extLst>
          </p:cNvPr>
          <p:cNvSpPr>
            <a:spLocks noGrp="1"/>
          </p:cNvSpPr>
          <p:nvPr>
            <p:ph sz="quarter" idx="10"/>
          </p:nvPr>
        </p:nvSpPr>
        <p:spPr>
          <a:xfrm>
            <a:off x="5579338" y="804863"/>
            <a:ext cx="5716587" cy="5248276"/>
          </a:xfrm>
        </p:spPr>
        <p:txBody>
          <a:bodyPr lIns="91440" tIns="45720" rIns="91440" bIns="45720" anchor="ctr"/>
          <a:lstStyle/>
          <a:p>
            <a:pPr marL="0" indent="0">
              <a:buNone/>
            </a:pPr>
            <a:r>
              <a:rPr lang="en-US" sz="1600" u="sng" dirty="0">
                <a:solidFill>
                  <a:schemeClr val="accent3">
                    <a:lumMod val="49000"/>
                  </a:schemeClr>
                </a:solidFill>
              </a:rPr>
              <a:t>1. ☐ </a:t>
            </a:r>
            <a:r>
              <a:rPr lang="en-US" sz="1600" b="1" u="sng" dirty="0">
                <a:solidFill>
                  <a:schemeClr val="accent3">
                    <a:lumMod val="49000"/>
                  </a:schemeClr>
                </a:solidFill>
              </a:rPr>
              <a:t>Pages 30-31: NH 2</a:t>
            </a:r>
            <a:r>
              <a:rPr lang="en-US" sz="1600" u="sng" dirty="0">
                <a:solidFill>
                  <a:schemeClr val="accent3">
                    <a:lumMod val="49000"/>
                  </a:schemeClr>
                </a:solidFill>
              </a:rPr>
              <a:t>:</a:t>
            </a:r>
          </a:p>
          <a:p>
            <a:pPr marL="734060" lvl="1" indent="-285750"/>
            <a:r>
              <a:rPr lang="en-US" sz="1600" u="sng" dirty="0">
                <a:solidFill>
                  <a:schemeClr val="accent3">
                    <a:lumMod val="49000"/>
                  </a:schemeClr>
                </a:solidFill>
                <a:latin typeface="Tenorite"/>
              </a:rPr>
              <a:t>☐ </a:t>
            </a:r>
            <a:r>
              <a:rPr lang="en-US" sz="1600" b="1" u="sng" dirty="0">
                <a:solidFill>
                  <a:schemeClr val="accent3">
                    <a:lumMod val="49000"/>
                  </a:schemeClr>
                </a:solidFill>
              </a:rPr>
              <a:t>Page 30, Lines 4-9:</a:t>
            </a:r>
            <a:r>
              <a:rPr lang="en-US" sz="1600" u="sng" dirty="0">
                <a:solidFill>
                  <a:schemeClr val="accent3">
                    <a:lumMod val="49000"/>
                  </a:schemeClr>
                </a:solidFill>
              </a:rPr>
              <a:t> new purpose statement.</a:t>
            </a:r>
          </a:p>
          <a:p>
            <a:pPr marL="734060" lvl="1" indent="-285750"/>
            <a:r>
              <a:rPr lang="en-US" sz="1600" u="sng" dirty="0">
                <a:solidFill>
                  <a:schemeClr val="accent3">
                    <a:lumMod val="49000"/>
                  </a:schemeClr>
                </a:solidFill>
                <a:latin typeface="Tenorite"/>
              </a:rPr>
              <a:t>☐ </a:t>
            </a:r>
            <a:r>
              <a:rPr lang="en-US" sz="1600" b="1" u="sng" dirty="0">
                <a:solidFill>
                  <a:schemeClr val="accent3">
                    <a:lumMod val="49000"/>
                  </a:schemeClr>
                </a:solidFill>
              </a:rPr>
              <a:t>Page 30, Goal NH 2: </a:t>
            </a:r>
            <a:r>
              <a:rPr lang="en-US" sz="1600" u="sng" dirty="0">
                <a:solidFill>
                  <a:schemeClr val="accent3">
                    <a:lumMod val="49000"/>
                  </a:schemeClr>
                </a:solidFill>
              </a:rPr>
              <a:t>"Prevent increased flooding from stormwater runoff."</a:t>
            </a:r>
          </a:p>
          <a:p>
            <a:pPr marL="1099820" lvl="2" indent="-285750"/>
            <a:r>
              <a:rPr lang="en-US" sz="1600" b="1" u="sng" dirty="0">
                <a:solidFill>
                  <a:schemeClr val="accent3">
                    <a:lumMod val="49000"/>
                  </a:schemeClr>
                </a:solidFill>
              </a:rPr>
              <a:t>Page 30: </a:t>
            </a:r>
            <a:r>
              <a:rPr lang="en-US" sz="1600" u="sng" dirty="0">
                <a:solidFill>
                  <a:schemeClr val="accent3">
                    <a:lumMod val="49000"/>
                  </a:schemeClr>
                </a:solidFill>
              </a:rPr>
              <a:t>NH 2.1</a:t>
            </a:r>
          </a:p>
          <a:p>
            <a:pPr marL="1099820" lvl="2" indent="-285750"/>
            <a:r>
              <a:rPr lang="en-US" sz="1600" b="1" u="sng" dirty="0">
                <a:solidFill>
                  <a:schemeClr val="accent3">
                    <a:lumMod val="49000"/>
                  </a:schemeClr>
                </a:solidFill>
                <a:latin typeface="Tenorite"/>
              </a:rPr>
              <a:t>Page 30: </a:t>
            </a:r>
            <a:r>
              <a:rPr lang="en-US" sz="1600" u="sng" dirty="0">
                <a:solidFill>
                  <a:schemeClr val="accent3">
                    <a:lumMod val="49000"/>
                  </a:schemeClr>
                </a:solidFill>
                <a:latin typeface="Tenorite"/>
              </a:rPr>
              <a:t>NH 2.2</a:t>
            </a:r>
          </a:p>
          <a:p>
            <a:pPr marL="1099820" lvl="2" indent="-285750"/>
            <a:r>
              <a:rPr lang="en-US" sz="1600" b="1" u="sng" dirty="0">
                <a:solidFill>
                  <a:schemeClr val="accent3">
                    <a:lumMod val="49000"/>
                  </a:schemeClr>
                </a:solidFill>
                <a:latin typeface="Tenorite"/>
              </a:rPr>
              <a:t>Page 30: </a:t>
            </a:r>
            <a:r>
              <a:rPr lang="en-US" sz="1600" u="sng" dirty="0">
                <a:solidFill>
                  <a:schemeClr val="accent3">
                    <a:lumMod val="49000"/>
                  </a:schemeClr>
                </a:solidFill>
                <a:latin typeface="Tenorite"/>
              </a:rPr>
              <a:t>NH 2.3</a:t>
            </a:r>
          </a:p>
          <a:p>
            <a:pPr marL="1099820" lvl="2" indent="-285750"/>
            <a:r>
              <a:rPr lang="en-US" sz="1600" b="1" u="sng" dirty="0">
                <a:solidFill>
                  <a:schemeClr val="accent3">
                    <a:lumMod val="49000"/>
                  </a:schemeClr>
                </a:solidFill>
                <a:latin typeface="Tenorite"/>
              </a:rPr>
              <a:t>Page 30: </a:t>
            </a:r>
            <a:r>
              <a:rPr lang="en-US" sz="1600" u="sng" dirty="0">
                <a:solidFill>
                  <a:schemeClr val="accent3">
                    <a:lumMod val="49000"/>
                  </a:schemeClr>
                </a:solidFill>
                <a:latin typeface="Tenorite"/>
              </a:rPr>
              <a:t>NH 2.4</a:t>
            </a:r>
          </a:p>
          <a:p>
            <a:pPr marL="1099820" lvl="2" indent="-285750"/>
            <a:r>
              <a:rPr lang="en-US" sz="1600" b="1" u="sng" dirty="0">
                <a:solidFill>
                  <a:schemeClr val="accent3">
                    <a:lumMod val="49000"/>
                  </a:schemeClr>
                </a:solidFill>
                <a:latin typeface="Tenorite"/>
              </a:rPr>
              <a:t>Page 31: </a:t>
            </a:r>
            <a:r>
              <a:rPr lang="en-US" sz="1600" u="sng" dirty="0">
                <a:solidFill>
                  <a:schemeClr val="accent3">
                    <a:lumMod val="49000"/>
                  </a:schemeClr>
                </a:solidFill>
                <a:latin typeface="Tenorite"/>
              </a:rPr>
              <a:t>NH 2.5</a:t>
            </a:r>
          </a:p>
          <a:p>
            <a:pPr marL="1099820" lvl="2" indent="-285750"/>
            <a:r>
              <a:rPr lang="en-US" sz="1600" b="1" u="sng" dirty="0">
                <a:solidFill>
                  <a:schemeClr val="accent3">
                    <a:lumMod val="49000"/>
                  </a:schemeClr>
                </a:solidFill>
                <a:latin typeface="Tenorite"/>
              </a:rPr>
              <a:t>Page 30: </a:t>
            </a:r>
            <a:r>
              <a:rPr lang="en-US" sz="1600" u="sng" dirty="0">
                <a:solidFill>
                  <a:schemeClr val="accent3">
                    <a:lumMod val="49000"/>
                  </a:schemeClr>
                </a:solidFill>
                <a:latin typeface="Tenorite"/>
              </a:rPr>
              <a:t>NH 2.6</a:t>
            </a:r>
          </a:p>
          <a:p>
            <a:pPr marL="1099820" lvl="2" indent="-285750"/>
            <a:r>
              <a:rPr lang="en-US" sz="1600" b="1" u="sng" dirty="0">
                <a:solidFill>
                  <a:schemeClr val="accent3">
                    <a:lumMod val="49000"/>
                  </a:schemeClr>
                </a:solidFill>
                <a:latin typeface="Tenorite"/>
              </a:rPr>
              <a:t>Page 30: </a:t>
            </a:r>
            <a:r>
              <a:rPr lang="en-US" sz="1600" u="sng" dirty="0">
                <a:solidFill>
                  <a:schemeClr val="accent3">
                    <a:lumMod val="49000"/>
                  </a:schemeClr>
                </a:solidFill>
                <a:latin typeface="Tenorite"/>
              </a:rPr>
              <a:t>NH 2.7</a:t>
            </a:r>
          </a:p>
        </p:txBody>
      </p:sp>
      <p:sp>
        <p:nvSpPr>
          <p:cNvPr id="20" name="Slide Number Placeholder 3">
            <a:extLst>
              <a:ext uri="{FF2B5EF4-FFF2-40B4-BE49-F238E27FC236}">
                <a16:creationId xmlns:a16="http://schemas.microsoft.com/office/drawing/2014/main" id="{1B94CD91-0C99-5264-B6E4-5F581F309831}"/>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17</a:t>
            </a:fld>
            <a:endParaRPr lang="en-US"/>
          </a:p>
        </p:txBody>
      </p:sp>
    </p:spTree>
    <p:extLst>
      <p:ext uri="{BB962C8B-B14F-4D97-AF65-F5344CB8AC3E}">
        <p14:creationId xmlns:p14="http://schemas.microsoft.com/office/powerpoint/2010/main" val="4187697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2C9261C3-B078-D28F-439A-3990499E7821}"/>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081B323F-8C67-0D5E-E152-6EEC5791619E}"/>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a:solidFill>
                  <a:schemeClr val="tx1"/>
                </a:solidFill>
              </a:rPr>
              <a:t>NH 3 flood control</a:t>
            </a:r>
          </a:p>
        </p:txBody>
      </p:sp>
      <p:sp>
        <p:nvSpPr>
          <p:cNvPr id="19" name="Content Placeholder 2">
            <a:extLst>
              <a:ext uri="{FF2B5EF4-FFF2-40B4-BE49-F238E27FC236}">
                <a16:creationId xmlns:a16="http://schemas.microsoft.com/office/drawing/2014/main" id="{B2F6BBF8-2BF3-DB5E-CA04-F1E5C0682B43}"/>
              </a:ext>
            </a:extLst>
          </p:cNvPr>
          <p:cNvSpPr>
            <a:spLocks noGrp="1"/>
          </p:cNvSpPr>
          <p:nvPr>
            <p:ph sz="quarter" idx="10"/>
          </p:nvPr>
        </p:nvSpPr>
        <p:spPr>
          <a:xfrm>
            <a:off x="5579338" y="804863"/>
            <a:ext cx="5716587" cy="5248276"/>
          </a:xfrm>
        </p:spPr>
        <p:txBody>
          <a:bodyPr lIns="91440" tIns="45720" rIns="91440" bIns="45720" anchor="ctr"/>
          <a:lstStyle/>
          <a:p>
            <a:pPr marL="0" indent="0">
              <a:buNone/>
            </a:pPr>
            <a:r>
              <a:rPr lang="en-US" sz="1600" u="sng">
                <a:solidFill>
                  <a:schemeClr val="accent3">
                    <a:lumMod val="49000"/>
                  </a:schemeClr>
                </a:solidFill>
              </a:rPr>
              <a:t>1. ☐ </a:t>
            </a:r>
            <a:r>
              <a:rPr lang="en-US" sz="1600" b="1" u="sng">
                <a:solidFill>
                  <a:schemeClr val="accent3">
                    <a:lumMod val="49000"/>
                  </a:schemeClr>
                </a:solidFill>
              </a:rPr>
              <a:t>Page 31: NH 3</a:t>
            </a:r>
            <a:r>
              <a:rPr lang="en-US" sz="1600" u="sng">
                <a:solidFill>
                  <a:schemeClr val="accent3">
                    <a:lumMod val="49000"/>
                  </a:schemeClr>
                </a:solidFill>
              </a:rPr>
              <a:t>:</a:t>
            </a:r>
          </a:p>
          <a:p>
            <a:pPr marL="734060" lvl="1" indent="-285750"/>
            <a:r>
              <a:rPr lang="en-US" sz="1600" u="sng">
                <a:solidFill>
                  <a:schemeClr val="accent3">
                    <a:lumMod val="49000"/>
                  </a:schemeClr>
                </a:solidFill>
                <a:latin typeface="Tenorite"/>
              </a:rPr>
              <a:t>☐ </a:t>
            </a:r>
            <a:r>
              <a:rPr lang="en-US" sz="1600" b="1" u="sng">
                <a:solidFill>
                  <a:schemeClr val="accent3">
                    <a:lumMod val="49000"/>
                  </a:schemeClr>
                </a:solidFill>
              </a:rPr>
              <a:t>Page 31, Goal NH 3: </a:t>
            </a:r>
            <a:r>
              <a:rPr lang="en-US" sz="1600" u="sng">
                <a:solidFill>
                  <a:schemeClr val="accent3">
                    <a:lumMod val="49000"/>
                  </a:schemeClr>
                </a:solidFill>
              </a:rPr>
              <a:t>"Protect the hydrologic functions of natural systems to store and slowly release floodwaters, reduce flood velocities, and filter sediment."</a:t>
            </a:r>
          </a:p>
          <a:p>
            <a:pPr marL="1099820" lvl="2" indent="-285750"/>
            <a:r>
              <a:rPr lang="en-US" sz="1600" b="1" u="sng">
                <a:solidFill>
                  <a:schemeClr val="accent3">
                    <a:lumMod val="49000"/>
                  </a:schemeClr>
                </a:solidFill>
              </a:rPr>
              <a:t>Page 31: </a:t>
            </a:r>
            <a:r>
              <a:rPr lang="en-US" sz="1600" u="sng">
                <a:solidFill>
                  <a:schemeClr val="accent3">
                    <a:lumMod val="49000"/>
                  </a:schemeClr>
                </a:solidFill>
              </a:rPr>
              <a:t>NH 3.1</a:t>
            </a:r>
          </a:p>
          <a:p>
            <a:pPr marL="1099820" lvl="2" indent="-285750"/>
            <a:r>
              <a:rPr lang="en-US" sz="1600" b="1" u="sng">
                <a:solidFill>
                  <a:schemeClr val="accent3">
                    <a:lumMod val="49000"/>
                  </a:schemeClr>
                </a:solidFill>
                <a:latin typeface="Tenorite "/>
              </a:rPr>
              <a:t>Page 31: </a:t>
            </a:r>
            <a:r>
              <a:rPr lang="en-US" sz="1600" u="sng">
                <a:solidFill>
                  <a:schemeClr val="accent3">
                    <a:lumMod val="49000"/>
                  </a:schemeClr>
                </a:solidFill>
                <a:latin typeface="Tenorite "/>
              </a:rPr>
              <a:t>NH 3.2</a:t>
            </a:r>
          </a:p>
          <a:p>
            <a:pPr marL="734060" lvl="1" indent="-285750"/>
            <a:endParaRPr lang="en-US" sz="1600" u="sng">
              <a:solidFill>
                <a:schemeClr val="accent3">
                  <a:lumMod val="49000"/>
                </a:schemeClr>
              </a:solidFill>
              <a:latin typeface="Tenorite"/>
            </a:endParaRPr>
          </a:p>
        </p:txBody>
      </p:sp>
      <p:sp>
        <p:nvSpPr>
          <p:cNvPr id="20" name="Slide Number Placeholder 3">
            <a:extLst>
              <a:ext uri="{FF2B5EF4-FFF2-40B4-BE49-F238E27FC236}">
                <a16:creationId xmlns:a16="http://schemas.microsoft.com/office/drawing/2014/main" id="{A5022BA1-1A53-89B1-AD75-BF3A744E2E9F}"/>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18</a:t>
            </a:fld>
            <a:endParaRPr lang="en-US"/>
          </a:p>
        </p:txBody>
      </p:sp>
    </p:spTree>
    <p:extLst>
      <p:ext uri="{BB962C8B-B14F-4D97-AF65-F5344CB8AC3E}">
        <p14:creationId xmlns:p14="http://schemas.microsoft.com/office/powerpoint/2010/main" val="3141561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BFF0C80-5253-F98F-2909-F3786CD7BE36}"/>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48DDABAB-76F9-4960-0A91-5541B4EDB566}"/>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a:solidFill>
                  <a:schemeClr val="tx1"/>
                </a:solidFill>
              </a:rPr>
              <a:t>NH 4 Geologic Hazards</a:t>
            </a:r>
          </a:p>
        </p:txBody>
      </p:sp>
      <p:sp>
        <p:nvSpPr>
          <p:cNvPr id="19" name="Content Placeholder 2">
            <a:extLst>
              <a:ext uri="{FF2B5EF4-FFF2-40B4-BE49-F238E27FC236}">
                <a16:creationId xmlns:a16="http://schemas.microsoft.com/office/drawing/2014/main" id="{C8DBEEDE-5F0E-0E14-4829-C66F82548DA8}"/>
              </a:ext>
            </a:extLst>
          </p:cNvPr>
          <p:cNvSpPr>
            <a:spLocks noGrp="1"/>
          </p:cNvSpPr>
          <p:nvPr>
            <p:ph sz="quarter" idx="10"/>
          </p:nvPr>
        </p:nvSpPr>
        <p:spPr>
          <a:xfrm>
            <a:off x="5579338" y="804863"/>
            <a:ext cx="5716587" cy="5248276"/>
          </a:xfrm>
        </p:spPr>
        <p:txBody>
          <a:bodyPr lIns="91440" tIns="45720" rIns="91440" bIns="45720" anchor="ctr"/>
          <a:lstStyle/>
          <a:p>
            <a:pPr marL="0" indent="0">
              <a:buNone/>
            </a:pPr>
            <a:r>
              <a:rPr lang="en-US" sz="1600" u="sng">
                <a:solidFill>
                  <a:schemeClr val="accent3">
                    <a:lumMod val="49000"/>
                  </a:schemeClr>
                </a:solidFill>
              </a:rPr>
              <a:t>1. ☐ </a:t>
            </a:r>
            <a:r>
              <a:rPr lang="en-US" sz="1600" b="1" u="sng">
                <a:solidFill>
                  <a:schemeClr val="accent3">
                    <a:lumMod val="49000"/>
                  </a:schemeClr>
                </a:solidFill>
              </a:rPr>
              <a:t>Page 31-32: NH 4</a:t>
            </a:r>
            <a:r>
              <a:rPr lang="en-US" sz="1600" u="sng">
                <a:solidFill>
                  <a:schemeClr val="accent3">
                    <a:lumMod val="49000"/>
                  </a:schemeClr>
                </a:solidFill>
              </a:rPr>
              <a:t>:</a:t>
            </a:r>
          </a:p>
          <a:p>
            <a:pPr marL="734060" lvl="1" indent="-285750"/>
            <a:r>
              <a:rPr lang="en-US" sz="1600" u="sng">
                <a:solidFill>
                  <a:schemeClr val="accent3">
                    <a:lumMod val="49000"/>
                  </a:schemeClr>
                </a:solidFill>
                <a:latin typeface="Tenorite"/>
              </a:rPr>
              <a:t>☐ </a:t>
            </a:r>
            <a:r>
              <a:rPr lang="en-US" sz="1600" b="1" u="sng">
                <a:solidFill>
                  <a:schemeClr val="accent3">
                    <a:lumMod val="49000"/>
                  </a:schemeClr>
                </a:solidFill>
              </a:rPr>
              <a:t>Page 32, lines 1-6: </a:t>
            </a:r>
            <a:r>
              <a:rPr lang="en-US" sz="1600" u="sng">
                <a:solidFill>
                  <a:schemeClr val="accent3">
                    <a:lumMod val="49000"/>
                  </a:schemeClr>
                </a:solidFill>
              </a:rPr>
              <a:t>new purpose statement.</a:t>
            </a:r>
            <a:endParaRPr lang="en-US" sz="1600" b="1" u="sng">
              <a:solidFill>
                <a:schemeClr val="accent3">
                  <a:lumMod val="49000"/>
                </a:schemeClr>
              </a:solidFill>
            </a:endParaRPr>
          </a:p>
          <a:p>
            <a:pPr marL="734060" lvl="1" indent="-285750"/>
            <a:r>
              <a:rPr lang="en-US" sz="1600" u="sng">
                <a:solidFill>
                  <a:schemeClr val="accent3">
                    <a:lumMod val="49000"/>
                  </a:schemeClr>
                </a:solidFill>
                <a:latin typeface="Tenorite"/>
              </a:rPr>
              <a:t>☐ </a:t>
            </a:r>
            <a:r>
              <a:rPr lang="en-US" sz="1600" b="1" u="sng">
                <a:solidFill>
                  <a:schemeClr val="accent3">
                    <a:lumMod val="49000"/>
                  </a:schemeClr>
                </a:solidFill>
              </a:rPr>
              <a:t>Page 32, Goal NH 4: </a:t>
            </a:r>
            <a:r>
              <a:rPr lang="en-US" sz="1600" u="sng">
                <a:solidFill>
                  <a:schemeClr val="accent3">
                    <a:lumMod val="49000"/>
                  </a:schemeClr>
                </a:solidFill>
              </a:rPr>
              <a:t>"Protect the public from personal injury, loss of life, or property damage from geologic hazards."</a:t>
            </a:r>
            <a:endParaRPr lang="en-US">
              <a:solidFill>
                <a:schemeClr val="accent3">
                  <a:lumMod val="49000"/>
                </a:schemeClr>
              </a:solidFill>
            </a:endParaRPr>
          </a:p>
          <a:p>
            <a:pPr marL="1099820" lvl="2" indent="-285750"/>
            <a:r>
              <a:rPr lang="en-US" sz="1600" b="1" u="sng">
                <a:solidFill>
                  <a:schemeClr val="accent3">
                    <a:lumMod val="49000"/>
                  </a:schemeClr>
                </a:solidFill>
              </a:rPr>
              <a:t>Page 32: </a:t>
            </a:r>
            <a:r>
              <a:rPr lang="en-US" sz="1600" u="sng">
                <a:solidFill>
                  <a:schemeClr val="accent3">
                    <a:lumMod val="49000"/>
                  </a:schemeClr>
                </a:solidFill>
              </a:rPr>
              <a:t>NH 4.1</a:t>
            </a:r>
          </a:p>
          <a:p>
            <a:pPr marL="1099820" lvl="2" indent="-285750"/>
            <a:r>
              <a:rPr lang="en-US" sz="1600" b="1" u="sng">
                <a:solidFill>
                  <a:schemeClr val="accent3">
                    <a:lumMod val="49000"/>
                  </a:schemeClr>
                </a:solidFill>
                <a:latin typeface="Tenorite "/>
              </a:rPr>
              <a:t>Page 32: </a:t>
            </a:r>
            <a:r>
              <a:rPr lang="en-US" sz="1600" u="sng">
                <a:solidFill>
                  <a:schemeClr val="accent3">
                    <a:lumMod val="49000"/>
                  </a:schemeClr>
                </a:solidFill>
                <a:latin typeface="Tenorite "/>
              </a:rPr>
              <a:t>NH 4.2</a:t>
            </a:r>
          </a:p>
          <a:p>
            <a:pPr marL="1099820" lvl="2" indent="-285750"/>
            <a:r>
              <a:rPr lang="en-US" sz="1600" b="1" u="sng">
                <a:solidFill>
                  <a:schemeClr val="accent3">
                    <a:lumMod val="49000"/>
                  </a:schemeClr>
                </a:solidFill>
                <a:latin typeface="Tenorite"/>
              </a:rPr>
              <a:t>Page 32: </a:t>
            </a:r>
            <a:r>
              <a:rPr lang="en-US" sz="1600" u="sng">
                <a:solidFill>
                  <a:schemeClr val="accent3">
                    <a:lumMod val="49000"/>
                  </a:schemeClr>
                </a:solidFill>
                <a:latin typeface="Tenorite"/>
              </a:rPr>
              <a:t>NH 4.3</a:t>
            </a:r>
            <a:endParaRPr lang="en-US" sz="1600" u="sng">
              <a:solidFill>
                <a:schemeClr val="accent3">
                  <a:lumMod val="49000"/>
                </a:schemeClr>
              </a:solidFill>
              <a:latin typeface="Tenorite "/>
            </a:endParaRPr>
          </a:p>
          <a:p>
            <a:pPr marL="1099820" lvl="2" indent="-285750"/>
            <a:r>
              <a:rPr lang="en-US" sz="1600" b="1" u="sng">
                <a:solidFill>
                  <a:schemeClr val="accent3">
                    <a:lumMod val="49000"/>
                  </a:schemeClr>
                </a:solidFill>
                <a:latin typeface="Tenorite"/>
              </a:rPr>
              <a:t>Page 32: </a:t>
            </a:r>
            <a:r>
              <a:rPr lang="en-US" sz="1600" u="sng">
                <a:solidFill>
                  <a:schemeClr val="accent3">
                    <a:lumMod val="49000"/>
                  </a:schemeClr>
                </a:solidFill>
                <a:latin typeface="Tenorite"/>
              </a:rPr>
              <a:t>NH 4.4</a:t>
            </a:r>
          </a:p>
          <a:p>
            <a:pPr marL="1099820" lvl="2" indent="-285750"/>
            <a:r>
              <a:rPr lang="en-US" sz="1600" b="1" u="sng">
                <a:solidFill>
                  <a:schemeClr val="accent3">
                    <a:lumMod val="49000"/>
                  </a:schemeClr>
                </a:solidFill>
                <a:latin typeface="Tenorite"/>
              </a:rPr>
              <a:t>Page 32: </a:t>
            </a:r>
            <a:r>
              <a:rPr lang="en-US" sz="1600" u="sng">
                <a:solidFill>
                  <a:schemeClr val="accent3">
                    <a:lumMod val="49000"/>
                  </a:schemeClr>
                </a:solidFill>
                <a:latin typeface="Tenorite"/>
              </a:rPr>
              <a:t>NH 4.5</a:t>
            </a:r>
          </a:p>
          <a:p>
            <a:pPr marL="1099820" lvl="2" indent="-285750"/>
            <a:r>
              <a:rPr lang="en-US" sz="1600" b="1" u="sng">
                <a:solidFill>
                  <a:schemeClr val="accent3">
                    <a:lumMod val="49000"/>
                  </a:schemeClr>
                </a:solidFill>
                <a:latin typeface="Tenorite"/>
              </a:rPr>
              <a:t>Page 32: </a:t>
            </a:r>
            <a:r>
              <a:rPr lang="en-US" sz="1600" u="sng">
                <a:solidFill>
                  <a:schemeClr val="accent3">
                    <a:lumMod val="49000"/>
                  </a:schemeClr>
                </a:solidFill>
                <a:latin typeface="Tenorite"/>
              </a:rPr>
              <a:t>NH 4.6</a:t>
            </a:r>
          </a:p>
          <a:p>
            <a:pPr marL="734060" lvl="1" indent="-285750"/>
            <a:endParaRPr lang="en-US" sz="1600" u="sng">
              <a:solidFill>
                <a:schemeClr val="accent3">
                  <a:lumMod val="49000"/>
                </a:schemeClr>
              </a:solidFill>
              <a:latin typeface="Tenorite"/>
            </a:endParaRPr>
          </a:p>
        </p:txBody>
      </p:sp>
      <p:sp>
        <p:nvSpPr>
          <p:cNvPr id="20" name="Slide Number Placeholder 3">
            <a:extLst>
              <a:ext uri="{FF2B5EF4-FFF2-40B4-BE49-F238E27FC236}">
                <a16:creationId xmlns:a16="http://schemas.microsoft.com/office/drawing/2014/main" id="{1C273B96-AED5-32CB-6C3C-E1C44365F09A}"/>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19</a:t>
            </a:fld>
            <a:endParaRPr lang="en-US"/>
          </a:p>
        </p:txBody>
      </p:sp>
    </p:spTree>
    <p:extLst>
      <p:ext uri="{BB962C8B-B14F-4D97-AF65-F5344CB8AC3E}">
        <p14:creationId xmlns:p14="http://schemas.microsoft.com/office/powerpoint/2010/main" val="2487406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9830617-83AD-13EC-49D0-F4BB8DA67D63}"/>
              </a:ext>
            </a:extLst>
          </p:cNvPr>
          <p:cNvSpPr>
            <a:spLocks noGrp="1"/>
          </p:cNvSpPr>
          <p:nvPr>
            <p:ph type="pic" sz="quarter" idx="10"/>
          </p:nvPr>
        </p:nvSpPr>
        <p:spPr/>
        <p:txBody>
          <a:bodyPr/>
          <a:lstStyle/>
          <a:p>
            <a:endParaRPr lang="en-US" dirty="0"/>
          </a:p>
        </p:txBody>
      </p:sp>
      <p:sp>
        <p:nvSpPr>
          <p:cNvPr id="4" name="Title 3">
            <a:extLst>
              <a:ext uri="{FF2B5EF4-FFF2-40B4-BE49-F238E27FC236}">
                <a16:creationId xmlns:a16="http://schemas.microsoft.com/office/drawing/2014/main" id="{FEA5B475-AEBA-24B7-3B5B-874075782B1C}"/>
              </a:ext>
            </a:extLst>
          </p:cNvPr>
          <p:cNvSpPr>
            <a:spLocks noGrp="1"/>
          </p:cNvSpPr>
          <p:nvPr>
            <p:ph type="title"/>
          </p:nvPr>
        </p:nvSpPr>
        <p:spPr>
          <a:xfrm>
            <a:off x="1199909" y="361741"/>
            <a:ext cx="9792182" cy="5737608"/>
          </a:xfrm>
        </p:spPr>
        <p:txBody>
          <a:bodyPr/>
          <a:lstStyle/>
          <a:p>
            <a:r>
              <a:rPr lang="en-US" dirty="0"/>
              <a:t>What we’re doing today and how we’re doing it.</a:t>
            </a:r>
            <a:br>
              <a:rPr lang="en-US" dirty="0"/>
            </a:br>
            <a:br>
              <a:rPr lang="en-US" dirty="0"/>
            </a:br>
            <a:r>
              <a:rPr lang="en-US" sz="3600" dirty="0"/>
              <a:t>Two docs – you have</a:t>
            </a:r>
            <a:br>
              <a:rPr lang="en-US" sz="3600" dirty="0"/>
            </a:br>
            <a:r>
              <a:rPr lang="en-US" sz="3600" dirty="0"/>
              <a:t> X -checklist – we have</a:t>
            </a:r>
            <a:br>
              <a:rPr lang="en-US" sz="3600" dirty="0"/>
            </a:br>
            <a:r>
              <a:rPr lang="en-US" sz="3600" dirty="0"/>
              <a:t>This pres. as the guided tour</a:t>
            </a:r>
          </a:p>
        </p:txBody>
      </p:sp>
    </p:spTree>
    <p:extLst>
      <p:ext uri="{BB962C8B-B14F-4D97-AF65-F5344CB8AC3E}">
        <p14:creationId xmlns:p14="http://schemas.microsoft.com/office/powerpoint/2010/main" val="298761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5D4B251A-6ED0-6B2B-C1D7-53D2D235610B}"/>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D6CCB7D7-705A-1EC3-3EF5-56220AF46B03}"/>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a:solidFill>
                  <a:schemeClr val="tx1"/>
                </a:solidFill>
              </a:rPr>
              <a:t>NH 5 wildfire</a:t>
            </a:r>
          </a:p>
        </p:txBody>
      </p:sp>
      <p:sp>
        <p:nvSpPr>
          <p:cNvPr id="19" name="Content Placeholder 2">
            <a:extLst>
              <a:ext uri="{FF2B5EF4-FFF2-40B4-BE49-F238E27FC236}">
                <a16:creationId xmlns:a16="http://schemas.microsoft.com/office/drawing/2014/main" id="{7B242F3C-4DE9-65BC-713F-A0897191BC65}"/>
              </a:ext>
            </a:extLst>
          </p:cNvPr>
          <p:cNvSpPr>
            <a:spLocks noGrp="1"/>
          </p:cNvSpPr>
          <p:nvPr>
            <p:ph sz="quarter" idx="10"/>
          </p:nvPr>
        </p:nvSpPr>
        <p:spPr>
          <a:xfrm>
            <a:off x="5043557" y="1114425"/>
            <a:ext cx="5716587" cy="5248276"/>
          </a:xfrm>
        </p:spPr>
        <p:txBody>
          <a:bodyPr lIns="91440" tIns="45720" rIns="91440" bIns="45720" anchor="ctr"/>
          <a:lstStyle/>
          <a:p>
            <a:pPr marL="0" indent="0">
              <a:buNone/>
            </a:pPr>
            <a:r>
              <a:rPr lang="en-US" sz="1600" u="sng">
                <a:solidFill>
                  <a:schemeClr val="accent3">
                    <a:lumMod val="49000"/>
                  </a:schemeClr>
                </a:solidFill>
              </a:rPr>
              <a:t>1. ☐ </a:t>
            </a:r>
            <a:r>
              <a:rPr lang="en-US" sz="1600" b="1" u="sng">
                <a:solidFill>
                  <a:schemeClr val="accent3">
                    <a:lumMod val="49000"/>
                  </a:schemeClr>
                </a:solidFill>
              </a:rPr>
              <a:t>Page 32-44: NH 5</a:t>
            </a:r>
            <a:r>
              <a:rPr lang="en-US" sz="1600" u="sng">
                <a:solidFill>
                  <a:schemeClr val="accent3">
                    <a:lumMod val="49000"/>
                  </a:schemeClr>
                </a:solidFill>
              </a:rPr>
              <a:t>:</a:t>
            </a:r>
          </a:p>
          <a:p>
            <a:pPr marL="734060" lvl="1" indent="-285750"/>
            <a:r>
              <a:rPr lang="en-US" sz="1600" u="sng">
                <a:solidFill>
                  <a:schemeClr val="accent3">
                    <a:lumMod val="49000"/>
                  </a:schemeClr>
                </a:solidFill>
                <a:latin typeface="Tenorite"/>
              </a:rPr>
              <a:t>☐ </a:t>
            </a:r>
            <a:r>
              <a:rPr lang="en-US" sz="1600" b="1" u="sng">
                <a:solidFill>
                  <a:schemeClr val="accent3">
                    <a:lumMod val="49000"/>
                  </a:schemeClr>
                </a:solidFill>
              </a:rPr>
              <a:t>Page 32 line 11 – Page 33 line 2: </a:t>
            </a:r>
            <a:r>
              <a:rPr lang="en-US" sz="1600" u="sng">
                <a:solidFill>
                  <a:schemeClr val="accent3">
                    <a:lumMod val="49000"/>
                  </a:schemeClr>
                </a:solidFill>
              </a:rPr>
              <a:t>new purpose statement.</a:t>
            </a:r>
            <a:endParaRPr lang="en-US" sz="1600" b="1" u="sng">
              <a:solidFill>
                <a:schemeClr val="accent3">
                  <a:lumMod val="49000"/>
                </a:schemeClr>
              </a:solidFill>
            </a:endParaRPr>
          </a:p>
          <a:p>
            <a:pPr marL="734060" lvl="1" indent="-285750"/>
            <a:r>
              <a:rPr lang="en-US" sz="1600" u="sng">
                <a:solidFill>
                  <a:schemeClr val="accent3">
                    <a:lumMod val="49000"/>
                  </a:schemeClr>
                </a:solidFill>
                <a:latin typeface="Tenorite"/>
              </a:rPr>
              <a:t>☐ </a:t>
            </a:r>
            <a:r>
              <a:rPr lang="en-US" sz="1600" b="1" u="sng">
                <a:solidFill>
                  <a:schemeClr val="accent3">
                    <a:lumMod val="49000"/>
                  </a:schemeClr>
                </a:solidFill>
              </a:rPr>
              <a:t>Page 32, Goal NH 5: </a:t>
            </a:r>
            <a:r>
              <a:rPr lang="en-US" sz="1600" u="sng">
                <a:solidFill>
                  <a:schemeClr val="accent3">
                    <a:lumMod val="49000"/>
                  </a:schemeClr>
                </a:solidFill>
              </a:rPr>
              <a:t>"Protect life, property, and ecosystems from wildfire hazards."</a:t>
            </a:r>
            <a:endParaRPr lang="en-US">
              <a:solidFill>
                <a:schemeClr val="accent3">
                  <a:lumMod val="49000"/>
                </a:schemeClr>
              </a:solidFill>
            </a:endParaRPr>
          </a:p>
          <a:p>
            <a:pPr marL="734060" lvl="1" indent="-285750"/>
            <a:r>
              <a:rPr lang="en-US" sz="1400" b="1" u="sng">
                <a:solidFill>
                  <a:schemeClr val="accent3">
                    <a:lumMod val="49000"/>
                  </a:schemeClr>
                </a:solidFill>
              </a:rPr>
              <a:t>Page 33: </a:t>
            </a:r>
            <a:r>
              <a:rPr lang="en-US" sz="1400" u="sng">
                <a:solidFill>
                  <a:schemeClr val="accent3">
                    <a:lumMod val="49000"/>
                  </a:schemeClr>
                </a:solidFill>
              </a:rPr>
              <a:t>NH 5.1</a:t>
            </a:r>
          </a:p>
          <a:p>
            <a:pPr marL="734060" lvl="1" indent="-285750"/>
            <a:r>
              <a:rPr lang="en-US" sz="1400" b="1" u="sng">
                <a:solidFill>
                  <a:schemeClr val="accent3">
                    <a:lumMod val="49000"/>
                  </a:schemeClr>
                </a:solidFill>
                <a:latin typeface="Tenorite"/>
              </a:rPr>
              <a:t>Page 33: </a:t>
            </a:r>
            <a:r>
              <a:rPr lang="en-US" sz="1400" u="sng">
                <a:solidFill>
                  <a:schemeClr val="accent3">
                    <a:lumMod val="49000"/>
                  </a:schemeClr>
                </a:solidFill>
                <a:latin typeface="Tenorite"/>
              </a:rPr>
              <a:t>NH 5.2</a:t>
            </a:r>
          </a:p>
          <a:p>
            <a:pPr marL="734060" lvl="1" indent="-285750"/>
            <a:r>
              <a:rPr lang="en-US" sz="1400" b="1" u="sng">
                <a:solidFill>
                  <a:schemeClr val="accent3">
                    <a:lumMod val="49000"/>
                  </a:schemeClr>
                </a:solidFill>
                <a:latin typeface="Tenorite"/>
              </a:rPr>
              <a:t>Page 33: </a:t>
            </a:r>
            <a:r>
              <a:rPr lang="en-US" sz="1400" u="sng">
                <a:solidFill>
                  <a:schemeClr val="accent3">
                    <a:lumMod val="49000"/>
                  </a:schemeClr>
                </a:solidFill>
                <a:latin typeface="Tenorite"/>
              </a:rPr>
              <a:t>NH 5.3</a:t>
            </a:r>
          </a:p>
          <a:p>
            <a:pPr marL="734060" lvl="1" indent="-285750"/>
            <a:r>
              <a:rPr lang="en-US" sz="1400" b="1" u="sng">
                <a:solidFill>
                  <a:schemeClr val="accent3">
                    <a:lumMod val="49000"/>
                  </a:schemeClr>
                </a:solidFill>
                <a:latin typeface="Tenorite"/>
              </a:rPr>
              <a:t>Page 33: </a:t>
            </a:r>
            <a:r>
              <a:rPr lang="en-US" sz="1400" u="sng">
                <a:solidFill>
                  <a:schemeClr val="accent3">
                    <a:lumMod val="49000"/>
                  </a:schemeClr>
                </a:solidFill>
                <a:latin typeface="Tenorite"/>
              </a:rPr>
              <a:t>NH 5.4</a:t>
            </a:r>
          </a:p>
          <a:p>
            <a:pPr marL="734060" lvl="1" indent="-285750"/>
            <a:r>
              <a:rPr lang="en-US" sz="1400" b="1" u="sng">
                <a:solidFill>
                  <a:schemeClr val="accent3">
                    <a:lumMod val="49000"/>
                  </a:schemeClr>
                </a:solidFill>
                <a:latin typeface="Tenorite"/>
              </a:rPr>
              <a:t>Page 33: </a:t>
            </a:r>
            <a:r>
              <a:rPr lang="en-US" sz="1400" u="sng">
                <a:solidFill>
                  <a:schemeClr val="accent3">
                    <a:lumMod val="49000"/>
                  </a:schemeClr>
                </a:solidFill>
                <a:latin typeface="Tenorite"/>
              </a:rPr>
              <a:t>NH 5.5</a:t>
            </a:r>
          </a:p>
          <a:p>
            <a:pPr marL="734060" lvl="1" indent="-285750"/>
            <a:r>
              <a:rPr lang="en-US" sz="1400" b="1" u="sng">
                <a:solidFill>
                  <a:schemeClr val="accent3">
                    <a:lumMod val="49000"/>
                  </a:schemeClr>
                </a:solidFill>
                <a:latin typeface="Tenorite"/>
              </a:rPr>
              <a:t>Page 33: </a:t>
            </a:r>
            <a:r>
              <a:rPr lang="en-US" sz="1400" u="sng">
                <a:solidFill>
                  <a:schemeClr val="accent3">
                    <a:lumMod val="49000"/>
                  </a:schemeClr>
                </a:solidFill>
                <a:latin typeface="Tenorite"/>
              </a:rPr>
              <a:t>NH 5.6</a:t>
            </a:r>
          </a:p>
          <a:p>
            <a:pPr marL="734060" lvl="1" indent="-285750"/>
            <a:r>
              <a:rPr lang="en-US" sz="1400" b="1" u="sng">
                <a:solidFill>
                  <a:schemeClr val="accent3">
                    <a:lumMod val="49000"/>
                  </a:schemeClr>
                </a:solidFill>
                <a:latin typeface="Tenorite"/>
              </a:rPr>
              <a:t>Page 33: </a:t>
            </a:r>
            <a:r>
              <a:rPr lang="en-US" sz="1400" u="sng">
                <a:solidFill>
                  <a:schemeClr val="accent3">
                    <a:lumMod val="49000"/>
                  </a:schemeClr>
                </a:solidFill>
                <a:latin typeface="Tenorite"/>
              </a:rPr>
              <a:t>NH 5.7</a:t>
            </a:r>
          </a:p>
          <a:p>
            <a:pPr marL="734060" lvl="1" indent="-285750"/>
            <a:r>
              <a:rPr lang="en-US" sz="1400" b="1" u="sng">
                <a:solidFill>
                  <a:schemeClr val="accent3">
                    <a:lumMod val="49000"/>
                  </a:schemeClr>
                </a:solidFill>
                <a:latin typeface="Tenorite"/>
              </a:rPr>
              <a:t>Page 33: </a:t>
            </a:r>
            <a:r>
              <a:rPr lang="en-US" sz="1400" u="sng">
                <a:solidFill>
                  <a:schemeClr val="accent3">
                    <a:lumMod val="49000"/>
                  </a:schemeClr>
                </a:solidFill>
                <a:latin typeface="Tenorite"/>
              </a:rPr>
              <a:t>NH 5.8</a:t>
            </a:r>
          </a:p>
          <a:p>
            <a:pPr marL="734060" lvl="1" indent="-285750"/>
            <a:r>
              <a:rPr lang="en-US" sz="1400" b="1" u="sng">
                <a:solidFill>
                  <a:schemeClr val="accent3">
                    <a:lumMod val="49000"/>
                  </a:schemeClr>
                </a:solidFill>
                <a:latin typeface="Tenorite"/>
              </a:rPr>
              <a:t>Page 33: </a:t>
            </a:r>
            <a:r>
              <a:rPr lang="en-US" sz="1400" u="sng">
                <a:solidFill>
                  <a:schemeClr val="accent3">
                    <a:lumMod val="49000"/>
                  </a:schemeClr>
                </a:solidFill>
                <a:latin typeface="Tenorite"/>
              </a:rPr>
              <a:t>NH 5.9</a:t>
            </a:r>
          </a:p>
          <a:p>
            <a:pPr marL="734060" lvl="1" indent="-285750"/>
            <a:r>
              <a:rPr lang="en-US" sz="1400" b="1" u="sng">
                <a:solidFill>
                  <a:schemeClr val="accent3">
                    <a:lumMod val="49000"/>
                  </a:schemeClr>
                </a:solidFill>
                <a:latin typeface="Tenorite"/>
              </a:rPr>
              <a:t>Page 34: </a:t>
            </a:r>
            <a:r>
              <a:rPr lang="en-US" sz="1400" u="sng">
                <a:solidFill>
                  <a:schemeClr val="accent3">
                    <a:lumMod val="49000"/>
                  </a:schemeClr>
                </a:solidFill>
                <a:latin typeface="Tenorite"/>
              </a:rPr>
              <a:t>NH 5.10</a:t>
            </a:r>
          </a:p>
          <a:p>
            <a:pPr marL="734060" lvl="1" indent="-285750"/>
            <a:r>
              <a:rPr lang="en-US" sz="1400" b="1" u="sng">
                <a:solidFill>
                  <a:schemeClr val="accent3">
                    <a:lumMod val="49000"/>
                  </a:schemeClr>
                </a:solidFill>
                <a:latin typeface="Tenorite"/>
              </a:rPr>
              <a:t>Page 34: </a:t>
            </a:r>
            <a:r>
              <a:rPr lang="en-US" sz="1400" u="sng">
                <a:solidFill>
                  <a:schemeClr val="accent3">
                    <a:lumMod val="49000"/>
                  </a:schemeClr>
                </a:solidFill>
                <a:latin typeface="Tenorite"/>
              </a:rPr>
              <a:t>NH 5.11</a:t>
            </a:r>
          </a:p>
          <a:p>
            <a:pPr marL="734060" lvl="1" indent="-285750"/>
            <a:r>
              <a:rPr lang="en-US" sz="1400" b="1" u="sng">
                <a:solidFill>
                  <a:schemeClr val="accent3">
                    <a:lumMod val="49000"/>
                  </a:schemeClr>
                </a:solidFill>
                <a:latin typeface="Tenorite"/>
              </a:rPr>
              <a:t>Page 34:</a:t>
            </a:r>
            <a:r>
              <a:rPr lang="en-US" sz="1400" u="sng">
                <a:solidFill>
                  <a:schemeClr val="accent3">
                    <a:lumMod val="49000"/>
                  </a:schemeClr>
                </a:solidFill>
                <a:latin typeface="Tenorite"/>
              </a:rPr>
              <a:t> NH 5.12</a:t>
            </a:r>
          </a:p>
          <a:p>
            <a:pPr marL="734060" lvl="1" indent="-285750"/>
            <a:endParaRPr lang="en-US" sz="1600" u="sng">
              <a:solidFill>
                <a:schemeClr val="accent3">
                  <a:lumMod val="49000"/>
                </a:schemeClr>
              </a:solidFill>
              <a:latin typeface="Tenorite "/>
            </a:endParaRPr>
          </a:p>
          <a:p>
            <a:pPr marL="734060" lvl="1" indent="-285750"/>
            <a:endParaRPr lang="en-US" sz="1600" u="sng">
              <a:solidFill>
                <a:schemeClr val="accent3">
                  <a:lumMod val="49000"/>
                </a:schemeClr>
              </a:solidFill>
              <a:latin typeface="Tenorite"/>
            </a:endParaRPr>
          </a:p>
        </p:txBody>
      </p:sp>
      <p:sp>
        <p:nvSpPr>
          <p:cNvPr id="20" name="Slide Number Placeholder 3">
            <a:extLst>
              <a:ext uri="{FF2B5EF4-FFF2-40B4-BE49-F238E27FC236}">
                <a16:creationId xmlns:a16="http://schemas.microsoft.com/office/drawing/2014/main" id="{3C2BE67D-5F67-789E-5922-94F2639821FA}"/>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20</a:t>
            </a:fld>
            <a:endParaRPr lang="en-US"/>
          </a:p>
        </p:txBody>
      </p:sp>
      <p:sp>
        <p:nvSpPr>
          <p:cNvPr id="3" name="Content Placeholder 2">
            <a:extLst>
              <a:ext uri="{FF2B5EF4-FFF2-40B4-BE49-F238E27FC236}">
                <a16:creationId xmlns:a16="http://schemas.microsoft.com/office/drawing/2014/main" id="{B1313BD4-B24C-579B-9A73-71F15649906A}"/>
              </a:ext>
            </a:extLst>
          </p:cNvPr>
          <p:cNvSpPr txBox="1">
            <a:spLocks/>
          </p:cNvSpPr>
          <p:nvPr/>
        </p:nvSpPr>
        <p:spPr>
          <a:xfrm>
            <a:off x="6922364" y="2183606"/>
            <a:ext cx="2656681" cy="5248276"/>
          </a:xfrm>
          <a:prstGeom prst="rect">
            <a:avLst/>
          </a:prstGeom>
        </p:spPr>
        <p:txBody>
          <a:bodyPr lIns="91440" tIns="45720" rIns="91440" bIns="45720" anchor="ctr"/>
          <a:lstStyle>
            <a:lvl1pPr marL="283464"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1pPr>
            <a:lvl2pPr marL="73152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09728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46304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182880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500" u="sng">
              <a:solidFill>
                <a:schemeClr val="accent3">
                  <a:lumMod val="49000"/>
                </a:schemeClr>
              </a:solidFill>
            </a:endParaRPr>
          </a:p>
          <a:p>
            <a:pPr marL="734060" lvl="1" indent="-285750"/>
            <a:r>
              <a:rPr lang="en-US" sz="1400" b="1" u="sng">
                <a:solidFill>
                  <a:schemeClr val="accent3">
                    <a:lumMod val="49000"/>
                  </a:schemeClr>
                </a:solidFill>
                <a:latin typeface="Tenorite"/>
              </a:rPr>
              <a:t>Page 35: </a:t>
            </a:r>
            <a:r>
              <a:rPr lang="en-US" sz="1400" u="sng">
                <a:solidFill>
                  <a:schemeClr val="accent3">
                    <a:lumMod val="49000"/>
                  </a:schemeClr>
                </a:solidFill>
                <a:latin typeface="Tenorite"/>
              </a:rPr>
              <a:t>NH 5.13</a:t>
            </a:r>
          </a:p>
          <a:p>
            <a:pPr marL="734060" lvl="1" indent="-285750"/>
            <a:r>
              <a:rPr lang="en-US" sz="1400" b="1" u="sng">
                <a:solidFill>
                  <a:schemeClr val="accent3">
                    <a:lumMod val="49000"/>
                  </a:schemeClr>
                </a:solidFill>
                <a:latin typeface="Tenorite"/>
              </a:rPr>
              <a:t>Page 35: </a:t>
            </a:r>
            <a:r>
              <a:rPr lang="en-US" sz="1400" u="sng">
                <a:solidFill>
                  <a:schemeClr val="accent3">
                    <a:lumMod val="49000"/>
                  </a:schemeClr>
                </a:solidFill>
                <a:latin typeface="Tenorite"/>
              </a:rPr>
              <a:t>NH 5.14</a:t>
            </a:r>
          </a:p>
          <a:p>
            <a:pPr marL="734060" lvl="1" indent="-285750"/>
            <a:r>
              <a:rPr lang="en-US" sz="1400" b="1" u="sng">
                <a:solidFill>
                  <a:schemeClr val="accent3">
                    <a:lumMod val="49000"/>
                  </a:schemeClr>
                </a:solidFill>
                <a:latin typeface="Tenorite"/>
              </a:rPr>
              <a:t>Page 36: </a:t>
            </a:r>
            <a:r>
              <a:rPr lang="en-US" sz="1400" u="sng">
                <a:solidFill>
                  <a:schemeClr val="accent3">
                    <a:lumMod val="49000"/>
                  </a:schemeClr>
                </a:solidFill>
                <a:latin typeface="Tenorite"/>
              </a:rPr>
              <a:t>NH 5.15</a:t>
            </a:r>
          </a:p>
          <a:p>
            <a:pPr marL="734060" lvl="1" indent="-285750"/>
            <a:r>
              <a:rPr lang="en-US" sz="1400" b="1" u="sng">
                <a:solidFill>
                  <a:schemeClr val="accent3">
                    <a:lumMod val="49000"/>
                  </a:schemeClr>
                </a:solidFill>
                <a:latin typeface="Tenorite"/>
              </a:rPr>
              <a:t>Page 36: </a:t>
            </a:r>
            <a:r>
              <a:rPr lang="en-US" sz="1400" u="sng">
                <a:solidFill>
                  <a:schemeClr val="accent3">
                    <a:lumMod val="49000"/>
                  </a:schemeClr>
                </a:solidFill>
                <a:latin typeface="Tenorite"/>
              </a:rPr>
              <a:t>NH 5.16</a:t>
            </a:r>
          </a:p>
          <a:p>
            <a:pPr marL="734060" lvl="1" indent="-285750"/>
            <a:r>
              <a:rPr lang="en-US" sz="1400" b="1" u="sng">
                <a:solidFill>
                  <a:schemeClr val="accent3">
                    <a:lumMod val="49000"/>
                  </a:schemeClr>
                </a:solidFill>
                <a:latin typeface="Tenorite"/>
              </a:rPr>
              <a:t>Page 36: </a:t>
            </a:r>
            <a:r>
              <a:rPr lang="en-US" sz="1400" u="sng">
                <a:solidFill>
                  <a:schemeClr val="accent3">
                    <a:lumMod val="49000"/>
                  </a:schemeClr>
                </a:solidFill>
                <a:latin typeface="Tenorite"/>
              </a:rPr>
              <a:t>NH 5.17</a:t>
            </a:r>
          </a:p>
          <a:p>
            <a:pPr marL="734060" lvl="1" indent="-285750"/>
            <a:r>
              <a:rPr lang="en-US" sz="1400" b="1" u="sng">
                <a:solidFill>
                  <a:schemeClr val="accent3">
                    <a:lumMod val="49000"/>
                  </a:schemeClr>
                </a:solidFill>
                <a:latin typeface="Tenorite"/>
              </a:rPr>
              <a:t>Page 37: </a:t>
            </a:r>
            <a:r>
              <a:rPr lang="en-US" sz="1400" u="sng">
                <a:solidFill>
                  <a:schemeClr val="accent3">
                    <a:lumMod val="49000"/>
                  </a:schemeClr>
                </a:solidFill>
                <a:latin typeface="Tenorite"/>
              </a:rPr>
              <a:t>NH 5.18</a:t>
            </a:r>
          </a:p>
          <a:p>
            <a:pPr marL="734060" lvl="1" indent="-285750"/>
            <a:r>
              <a:rPr lang="en-US" sz="1400" b="1" u="sng">
                <a:solidFill>
                  <a:schemeClr val="accent3">
                    <a:lumMod val="49000"/>
                  </a:schemeClr>
                </a:solidFill>
                <a:latin typeface="Tenorite"/>
              </a:rPr>
              <a:t>Page 37: </a:t>
            </a:r>
            <a:r>
              <a:rPr lang="en-US" sz="1400" u="sng">
                <a:solidFill>
                  <a:schemeClr val="accent3">
                    <a:lumMod val="49000"/>
                  </a:schemeClr>
                </a:solidFill>
                <a:latin typeface="Tenorite"/>
              </a:rPr>
              <a:t>NH 5.19</a:t>
            </a:r>
          </a:p>
          <a:p>
            <a:pPr marL="734060" lvl="1" indent="-285750"/>
            <a:r>
              <a:rPr lang="en-US" sz="1400" b="1" u="sng">
                <a:solidFill>
                  <a:schemeClr val="accent3">
                    <a:lumMod val="49000"/>
                  </a:schemeClr>
                </a:solidFill>
                <a:latin typeface="Tenorite"/>
              </a:rPr>
              <a:t>Page 37: </a:t>
            </a:r>
            <a:r>
              <a:rPr lang="en-US" sz="1400" u="sng">
                <a:solidFill>
                  <a:schemeClr val="accent3">
                    <a:lumMod val="49000"/>
                  </a:schemeClr>
                </a:solidFill>
                <a:latin typeface="Tenorite"/>
              </a:rPr>
              <a:t>NH 5.20</a:t>
            </a:r>
          </a:p>
          <a:p>
            <a:pPr marL="734060" lvl="1" indent="-285750"/>
            <a:r>
              <a:rPr lang="en-US" sz="1400" b="1" u="sng">
                <a:solidFill>
                  <a:schemeClr val="accent3">
                    <a:lumMod val="49000"/>
                  </a:schemeClr>
                </a:solidFill>
                <a:latin typeface="Tenorite"/>
              </a:rPr>
              <a:t>Page 38: </a:t>
            </a:r>
            <a:r>
              <a:rPr lang="en-US" sz="1400" u="sng">
                <a:solidFill>
                  <a:schemeClr val="accent3">
                    <a:lumMod val="49000"/>
                  </a:schemeClr>
                </a:solidFill>
                <a:latin typeface="Tenorite"/>
              </a:rPr>
              <a:t>NH 5.21</a:t>
            </a:r>
          </a:p>
          <a:p>
            <a:pPr marL="734060" lvl="1" indent="-285750"/>
            <a:r>
              <a:rPr lang="en-US" sz="1400" b="1" u="sng">
                <a:solidFill>
                  <a:schemeClr val="accent3">
                    <a:lumMod val="49000"/>
                  </a:schemeClr>
                </a:solidFill>
                <a:latin typeface="Tenorite"/>
              </a:rPr>
              <a:t>Page 38: </a:t>
            </a:r>
            <a:r>
              <a:rPr lang="en-US" sz="1400" u="sng">
                <a:solidFill>
                  <a:schemeClr val="accent3">
                    <a:lumMod val="49000"/>
                  </a:schemeClr>
                </a:solidFill>
                <a:latin typeface="Tenorite"/>
              </a:rPr>
              <a:t>NH 5.22</a:t>
            </a:r>
          </a:p>
          <a:p>
            <a:pPr marL="734060" lvl="1" indent="-285750"/>
            <a:r>
              <a:rPr lang="en-US" sz="1400" b="1" u="sng">
                <a:solidFill>
                  <a:schemeClr val="accent3">
                    <a:lumMod val="49000"/>
                  </a:schemeClr>
                </a:solidFill>
                <a:latin typeface="Tenorite"/>
              </a:rPr>
              <a:t>Page 39: </a:t>
            </a:r>
            <a:r>
              <a:rPr lang="en-US" sz="1400" u="sng">
                <a:solidFill>
                  <a:schemeClr val="accent3">
                    <a:lumMod val="49000"/>
                  </a:schemeClr>
                </a:solidFill>
                <a:latin typeface="Tenorite"/>
              </a:rPr>
              <a:t>NH 5.23</a:t>
            </a:r>
          </a:p>
          <a:p>
            <a:pPr marL="734060" lvl="1" indent="-285750"/>
            <a:r>
              <a:rPr lang="en-US" sz="1400" b="1" u="sng">
                <a:solidFill>
                  <a:schemeClr val="accent3">
                    <a:lumMod val="49000"/>
                  </a:schemeClr>
                </a:solidFill>
                <a:latin typeface="Tenorite"/>
              </a:rPr>
              <a:t>Page 39: </a:t>
            </a:r>
            <a:r>
              <a:rPr lang="en-US" sz="1400" u="sng">
                <a:solidFill>
                  <a:schemeClr val="accent3">
                    <a:lumMod val="49000"/>
                  </a:schemeClr>
                </a:solidFill>
                <a:latin typeface="Tenorite"/>
              </a:rPr>
              <a:t>NH 5.24</a:t>
            </a:r>
          </a:p>
          <a:p>
            <a:pPr marL="734060" lvl="1" indent="-285750"/>
            <a:endParaRPr lang="en-US" sz="1600" u="sng">
              <a:solidFill>
                <a:schemeClr val="accent3">
                  <a:lumMod val="49000"/>
                </a:schemeClr>
              </a:solidFill>
              <a:latin typeface="Tenorite"/>
            </a:endParaRPr>
          </a:p>
          <a:p>
            <a:pPr marL="734060" lvl="1" indent="-285750"/>
            <a:endParaRPr lang="en-US" sz="1600" u="sng">
              <a:solidFill>
                <a:schemeClr val="accent3">
                  <a:lumMod val="49000"/>
                </a:schemeClr>
              </a:solidFill>
              <a:latin typeface="Tenorite"/>
            </a:endParaRPr>
          </a:p>
          <a:p>
            <a:pPr marL="734060" lvl="1" indent="-285750"/>
            <a:endParaRPr lang="en-US" sz="1600" u="sng">
              <a:solidFill>
                <a:schemeClr val="accent3">
                  <a:lumMod val="49000"/>
                </a:schemeClr>
              </a:solidFill>
              <a:latin typeface="Tenorite "/>
            </a:endParaRPr>
          </a:p>
          <a:p>
            <a:pPr marL="734060" lvl="1" indent="-285750"/>
            <a:endParaRPr lang="en-US" sz="1600" u="sng">
              <a:solidFill>
                <a:schemeClr val="accent3">
                  <a:lumMod val="49000"/>
                </a:schemeClr>
              </a:solidFill>
              <a:latin typeface="Tenorite"/>
            </a:endParaRPr>
          </a:p>
        </p:txBody>
      </p:sp>
      <p:sp>
        <p:nvSpPr>
          <p:cNvPr id="6" name="Content Placeholder 2">
            <a:extLst>
              <a:ext uri="{FF2B5EF4-FFF2-40B4-BE49-F238E27FC236}">
                <a16:creationId xmlns:a16="http://schemas.microsoft.com/office/drawing/2014/main" id="{065AECDE-BD7F-B9A4-F4C7-1425FE490D8C}"/>
              </a:ext>
            </a:extLst>
          </p:cNvPr>
          <p:cNvSpPr txBox="1">
            <a:spLocks/>
          </p:cNvSpPr>
          <p:nvPr/>
        </p:nvSpPr>
        <p:spPr>
          <a:xfrm>
            <a:off x="8803551" y="2350294"/>
            <a:ext cx="2656681" cy="5248276"/>
          </a:xfrm>
          <a:prstGeom prst="rect">
            <a:avLst/>
          </a:prstGeom>
        </p:spPr>
        <p:txBody>
          <a:bodyPr lIns="91440" tIns="45720" rIns="91440" bIns="45720" anchor="ctr"/>
          <a:lstStyle>
            <a:lvl1pPr marL="283464"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1pPr>
            <a:lvl2pPr marL="73152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09728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46304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182880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u="sng">
              <a:solidFill>
                <a:schemeClr val="accent3">
                  <a:lumMod val="49000"/>
                </a:schemeClr>
              </a:solidFill>
            </a:endParaRPr>
          </a:p>
          <a:p>
            <a:pPr marL="734060" lvl="1" indent="-285750"/>
            <a:r>
              <a:rPr lang="en-US" sz="1400" b="1" u="sng">
                <a:solidFill>
                  <a:schemeClr val="accent3">
                    <a:lumMod val="49000"/>
                  </a:schemeClr>
                </a:solidFill>
                <a:latin typeface="Tenorite"/>
              </a:rPr>
              <a:t>Page 39: </a:t>
            </a:r>
            <a:r>
              <a:rPr lang="en-US" sz="1400" u="sng">
                <a:solidFill>
                  <a:schemeClr val="accent3">
                    <a:lumMod val="49000"/>
                  </a:schemeClr>
                </a:solidFill>
                <a:latin typeface="Tenorite"/>
              </a:rPr>
              <a:t>NH 5.25</a:t>
            </a:r>
          </a:p>
          <a:p>
            <a:pPr marL="734060" lvl="1" indent="-285750"/>
            <a:r>
              <a:rPr lang="en-US" sz="1400" b="1" u="sng">
                <a:solidFill>
                  <a:schemeClr val="accent3">
                    <a:lumMod val="49000"/>
                  </a:schemeClr>
                </a:solidFill>
                <a:latin typeface="Tenorite"/>
              </a:rPr>
              <a:t>Page 40:</a:t>
            </a:r>
            <a:r>
              <a:rPr lang="en-US" sz="1400" u="sng">
                <a:solidFill>
                  <a:schemeClr val="accent3">
                    <a:lumMod val="49000"/>
                  </a:schemeClr>
                </a:solidFill>
                <a:latin typeface="Tenorite"/>
              </a:rPr>
              <a:t> NH 5.26</a:t>
            </a:r>
          </a:p>
          <a:p>
            <a:pPr marL="734060" lvl="1" indent="-285750"/>
            <a:r>
              <a:rPr lang="en-US" sz="1400" b="1" u="sng">
                <a:solidFill>
                  <a:schemeClr val="accent3">
                    <a:lumMod val="49000"/>
                  </a:schemeClr>
                </a:solidFill>
                <a:latin typeface="Tenorite"/>
              </a:rPr>
              <a:t>Page 41:</a:t>
            </a:r>
            <a:r>
              <a:rPr lang="en-US" sz="1400" u="sng">
                <a:solidFill>
                  <a:schemeClr val="accent3">
                    <a:lumMod val="49000"/>
                  </a:schemeClr>
                </a:solidFill>
                <a:latin typeface="Tenorite"/>
              </a:rPr>
              <a:t> NH 5.27</a:t>
            </a:r>
          </a:p>
          <a:p>
            <a:pPr marL="734060" lvl="1" indent="-285750"/>
            <a:r>
              <a:rPr lang="en-US" sz="1400" b="1" u="sng">
                <a:solidFill>
                  <a:schemeClr val="accent3">
                    <a:lumMod val="49000"/>
                  </a:schemeClr>
                </a:solidFill>
                <a:latin typeface="Tenorite"/>
              </a:rPr>
              <a:t>Page 41:</a:t>
            </a:r>
            <a:r>
              <a:rPr lang="en-US" sz="1400" u="sng">
                <a:solidFill>
                  <a:schemeClr val="accent3">
                    <a:lumMod val="49000"/>
                  </a:schemeClr>
                </a:solidFill>
                <a:latin typeface="Tenorite"/>
              </a:rPr>
              <a:t> NH 5.28</a:t>
            </a:r>
          </a:p>
          <a:p>
            <a:pPr marL="734060" lvl="1" indent="-285750"/>
            <a:r>
              <a:rPr lang="en-US" sz="1400" b="1" u="sng">
                <a:solidFill>
                  <a:schemeClr val="accent3">
                    <a:lumMod val="49000"/>
                  </a:schemeClr>
                </a:solidFill>
                <a:latin typeface="Tenorite"/>
              </a:rPr>
              <a:t>Page 41:</a:t>
            </a:r>
            <a:r>
              <a:rPr lang="en-US" sz="1400" u="sng">
                <a:solidFill>
                  <a:schemeClr val="accent3">
                    <a:lumMod val="49000"/>
                  </a:schemeClr>
                </a:solidFill>
                <a:latin typeface="Tenorite"/>
              </a:rPr>
              <a:t> NH 5.29</a:t>
            </a:r>
          </a:p>
          <a:p>
            <a:pPr marL="734060" lvl="1" indent="-285750"/>
            <a:r>
              <a:rPr lang="en-US" sz="1400" b="1" u="sng">
                <a:solidFill>
                  <a:schemeClr val="accent3">
                    <a:lumMod val="49000"/>
                  </a:schemeClr>
                </a:solidFill>
                <a:latin typeface="Tenorite"/>
              </a:rPr>
              <a:t>Page 41:</a:t>
            </a:r>
            <a:r>
              <a:rPr lang="en-US" sz="1400" u="sng">
                <a:solidFill>
                  <a:schemeClr val="accent3">
                    <a:lumMod val="49000"/>
                  </a:schemeClr>
                </a:solidFill>
                <a:latin typeface="Tenorite"/>
              </a:rPr>
              <a:t> NH 5.30</a:t>
            </a:r>
          </a:p>
          <a:p>
            <a:pPr marL="734060" lvl="1" indent="-285750"/>
            <a:r>
              <a:rPr lang="en-US" sz="1400" b="1" u="sng">
                <a:solidFill>
                  <a:schemeClr val="accent3">
                    <a:lumMod val="49000"/>
                  </a:schemeClr>
                </a:solidFill>
                <a:latin typeface="Tenorite"/>
              </a:rPr>
              <a:t>Page 42:</a:t>
            </a:r>
            <a:r>
              <a:rPr lang="en-US" sz="1400" u="sng">
                <a:solidFill>
                  <a:schemeClr val="accent3">
                    <a:lumMod val="49000"/>
                  </a:schemeClr>
                </a:solidFill>
                <a:latin typeface="Tenorite"/>
              </a:rPr>
              <a:t> NH 5.31</a:t>
            </a:r>
          </a:p>
          <a:p>
            <a:pPr marL="734060" lvl="1" indent="-285750"/>
            <a:r>
              <a:rPr lang="en-US" sz="1400" b="1" u="sng">
                <a:solidFill>
                  <a:schemeClr val="accent3">
                    <a:lumMod val="49000"/>
                  </a:schemeClr>
                </a:solidFill>
                <a:latin typeface="Tenorite"/>
              </a:rPr>
              <a:t>Page 42:</a:t>
            </a:r>
            <a:r>
              <a:rPr lang="en-US" sz="1400" u="sng">
                <a:solidFill>
                  <a:schemeClr val="accent3">
                    <a:lumMod val="49000"/>
                  </a:schemeClr>
                </a:solidFill>
                <a:latin typeface="Tenorite"/>
              </a:rPr>
              <a:t> NH 5.32</a:t>
            </a:r>
          </a:p>
          <a:p>
            <a:pPr marL="734060" lvl="1" indent="-285750"/>
            <a:r>
              <a:rPr lang="en-US" sz="1400" b="1" u="sng">
                <a:solidFill>
                  <a:schemeClr val="accent3">
                    <a:lumMod val="49000"/>
                  </a:schemeClr>
                </a:solidFill>
                <a:latin typeface="Tenorite"/>
              </a:rPr>
              <a:t>Page 43:</a:t>
            </a:r>
            <a:r>
              <a:rPr lang="en-US" sz="1400" u="sng">
                <a:solidFill>
                  <a:schemeClr val="accent3">
                    <a:lumMod val="49000"/>
                  </a:schemeClr>
                </a:solidFill>
                <a:latin typeface="Tenorite"/>
              </a:rPr>
              <a:t> NH 5.33</a:t>
            </a:r>
          </a:p>
          <a:p>
            <a:pPr marL="734060" lvl="1" indent="-285750"/>
            <a:r>
              <a:rPr lang="en-US" sz="1400" b="1" u="sng">
                <a:solidFill>
                  <a:schemeClr val="accent3">
                    <a:lumMod val="49000"/>
                  </a:schemeClr>
                </a:solidFill>
                <a:latin typeface="Tenorite"/>
              </a:rPr>
              <a:t>Page 43:</a:t>
            </a:r>
            <a:r>
              <a:rPr lang="en-US" sz="1400" u="sng">
                <a:solidFill>
                  <a:schemeClr val="accent3">
                    <a:lumMod val="49000"/>
                  </a:schemeClr>
                </a:solidFill>
                <a:latin typeface="Tenorite"/>
              </a:rPr>
              <a:t> NH 5.34</a:t>
            </a:r>
          </a:p>
          <a:p>
            <a:pPr marL="734060" lvl="1" indent="-285750"/>
            <a:r>
              <a:rPr lang="en-US" sz="1400" b="1" u="sng">
                <a:solidFill>
                  <a:schemeClr val="accent3">
                    <a:lumMod val="49000"/>
                  </a:schemeClr>
                </a:solidFill>
                <a:latin typeface="Tenorite"/>
              </a:rPr>
              <a:t>Page 43:</a:t>
            </a:r>
            <a:r>
              <a:rPr lang="en-US" sz="1400" u="sng">
                <a:solidFill>
                  <a:schemeClr val="accent3">
                    <a:lumMod val="49000"/>
                  </a:schemeClr>
                </a:solidFill>
                <a:latin typeface="Tenorite"/>
              </a:rPr>
              <a:t> NH 5.35</a:t>
            </a:r>
          </a:p>
          <a:p>
            <a:pPr marL="734060" lvl="1" indent="-285750"/>
            <a:r>
              <a:rPr lang="en-US" sz="1400" b="1" u="sng">
                <a:solidFill>
                  <a:schemeClr val="accent3">
                    <a:lumMod val="49000"/>
                  </a:schemeClr>
                </a:solidFill>
                <a:latin typeface="Tenorite"/>
              </a:rPr>
              <a:t>Page 44:</a:t>
            </a:r>
            <a:r>
              <a:rPr lang="en-US" sz="1400" u="sng">
                <a:solidFill>
                  <a:schemeClr val="accent3">
                    <a:lumMod val="49000"/>
                  </a:schemeClr>
                </a:solidFill>
                <a:latin typeface="Tenorite"/>
              </a:rPr>
              <a:t> NH 5.36</a:t>
            </a:r>
          </a:p>
          <a:p>
            <a:pPr marL="734060" lvl="1" indent="-285750"/>
            <a:r>
              <a:rPr lang="en-US" sz="1400" b="1" u="sng">
                <a:solidFill>
                  <a:schemeClr val="accent3">
                    <a:lumMod val="49000"/>
                  </a:schemeClr>
                </a:solidFill>
                <a:latin typeface="Tenorite"/>
              </a:rPr>
              <a:t>Page 44:</a:t>
            </a:r>
            <a:r>
              <a:rPr lang="en-US" sz="1400" u="sng">
                <a:solidFill>
                  <a:schemeClr val="accent3">
                    <a:lumMod val="49000"/>
                  </a:schemeClr>
                </a:solidFill>
                <a:latin typeface="Tenorite"/>
              </a:rPr>
              <a:t> NH 5.37</a:t>
            </a:r>
          </a:p>
          <a:p>
            <a:pPr marL="734060" lvl="1" indent="-285750"/>
            <a:endParaRPr lang="en-US" sz="1600" u="sng">
              <a:solidFill>
                <a:schemeClr val="accent3">
                  <a:lumMod val="49000"/>
                </a:schemeClr>
              </a:solidFill>
              <a:latin typeface="Tenorite"/>
            </a:endParaRPr>
          </a:p>
          <a:p>
            <a:pPr marL="734060" lvl="1" indent="-285750"/>
            <a:endParaRPr lang="en-US" sz="1600" u="sng">
              <a:solidFill>
                <a:schemeClr val="accent3">
                  <a:lumMod val="49000"/>
                </a:schemeClr>
              </a:solidFill>
              <a:latin typeface="Tenorite"/>
            </a:endParaRPr>
          </a:p>
          <a:p>
            <a:pPr marL="734060" lvl="1" indent="-285750"/>
            <a:endParaRPr lang="en-US" sz="1600" u="sng">
              <a:solidFill>
                <a:schemeClr val="accent3">
                  <a:lumMod val="49000"/>
                </a:schemeClr>
              </a:solidFill>
              <a:latin typeface="Tenorite "/>
            </a:endParaRPr>
          </a:p>
          <a:p>
            <a:pPr marL="734060" lvl="1" indent="-285750"/>
            <a:endParaRPr lang="en-US" sz="1600" u="sng">
              <a:solidFill>
                <a:schemeClr val="accent3">
                  <a:lumMod val="49000"/>
                </a:schemeClr>
              </a:solidFill>
              <a:latin typeface="Tenorite"/>
            </a:endParaRPr>
          </a:p>
        </p:txBody>
      </p:sp>
    </p:spTree>
    <p:extLst>
      <p:ext uri="{BB962C8B-B14F-4D97-AF65-F5344CB8AC3E}">
        <p14:creationId xmlns:p14="http://schemas.microsoft.com/office/powerpoint/2010/main" val="3516970143"/>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53398F85-6424-81D2-8640-838046C8A4F4}"/>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48BA66F2-99A7-D2C9-9E5A-87CE74EF53D8}"/>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a:solidFill>
                  <a:schemeClr val="tx1"/>
                </a:solidFill>
              </a:rPr>
              <a:t>NH 6 Drought</a:t>
            </a:r>
          </a:p>
        </p:txBody>
      </p:sp>
      <p:sp>
        <p:nvSpPr>
          <p:cNvPr id="19" name="Content Placeholder 2">
            <a:extLst>
              <a:ext uri="{FF2B5EF4-FFF2-40B4-BE49-F238E27FC236}">
                <a16:creationId xmlns:a16="http://schemas.microsoft.com/office/drawing/2014/main" id="{2B21B500-BB12-2EF1-8851-08708ECF069C}"/>
              </a:ext>
            </a:extLst>
          </p:cNvPr>
          <p:cNvSpPr>
            <a:spLocks noGrp="1"/>
          </p:cNvSpPr>
          <p:nvPr>
            <p:ph sz="quarter" idx="10"/>
          </p:nvPr>
        </p:nvSpPr>
        <p:spPr>
          <a:xfrm>
            <a:off x="5579338" y="804863"/>
            <a:ext cx="5716587" cy="5248276"/>
          </a:xfrm>
        </p:spPr>
        <p:txBody>
          <a:bodyPr lIns="91440" tIns="45720" rIns="91440" bIns="45720" anchor="ctr"/>
          <a:lstStyle/>
          <a:p>
            <a:pPr marL="0" indent="0">
              <a:buNone/>
            </a:pPr>
            <a:r>
              <a:rPr lang="en-US" sz="1600" u="sng">
                <a:solidFill>
                  <a:schemeClr val="accent3">
                    <a:lumMod val="49000"/>
                  </a:schemeClr>
                </a:solidFill>
              </a:rPr>
              <a:t>1. ☐ </a:t>
            </a:r>
            <a:r>
              <a:rPr lang="en-US" sz="1600" b="1" u="sng">
                <a:solidFill>
                  <a:schemeClr val="accent3">
                    <a:lumMod val="49000"/>
                  </a:schemeClr>
                </a:solidFill>
              </a:rPr>
              <a:t>Page 45-47: NH 6</a:t>
            </a:r>
            <a:r>
              <a:rPr lang="en-US" sz="1600" u="sng">
                <a:solidFill>
                  <a:schemeClr val="accent3">
                    <a:lumMod val="49000"/>
                  </a:schemeClr>
                </a:solidFill>
              </a:rPr>
              <a:t>:</a:t>
            </a:r>
          </a:p>
          <a:p>
            <a:pPr marL="734060" lvl="1" indent="-285750"/>
            <a:r>
              <a:rPr lang="en-US" sz="1600" u="sng">
                <a:solidFill>
                  <a:schemeClr val="accent3">
                    <a:lumMod val="49000"/>
                  </a:schemeClr>
                </a:solidFill>
                <a:latin typeface="Tenorite"/>
              </a:rPr>
              <a:t>☐ </a:t>
            </a:r>
            <a:r>
              <a:rPr lang="en-US" sz="1600" b="1" u="sng">
                <a:solidFill>
                  <a:schemeClr val="accent3">
                    <a:lumMod val="49000"/>
                  </a:schemeClr>
                </a:solidFill>
              </a:rPr>
              <a:t>Page 45, lines 5-22: </a:t>
            </a:r>
            <a:r>
              <a:rPr lang="en-US" sz="1600" u="sng">
                <a:solidFill>
                  <a:schemeClr val="accent3">
                    <a:lumMod val="49000"/>
                  </a:schemeClr>
                </a:solidFill>
              </a:rPr>
              <a:t>new purpose statement.</a:t>
            </a:r>
            <a:endParaRPr lang="en-US" sz="1600" b="1" u="sng">
              <a:solidFill>
                <a:schemeClr val="accent3">
                  <a:lumMod val="49000"/>
                </a:schemeClr>
              </a:solidFill>
            </a:endParaRPr>
          </a:p>
          <a:p>
            <a:pPr marL="734060" lvl="1" indent="-285750"/>
            <a:r>
              <a:rPr lang="en-US" sz="1600" u="sng">
                <a:solidFill>
                  <a:schemeClr val="accent3">
                    <a:lumMod val="49000"/>
                  </a:schemeClr>
                </a:solidFill>
                <a:latin typeface="Tenorite"/>
              </a:rPr>
              <a:t>☐ </a:t>
            </a:r>
            <a:r>
              <a:rPr lang="en-US" sz="1600" b="1" u="sng">
                <a:solidFill>
                  <a:schemeClr val="accent3">
                    <a:lumMod val="49000"/>
                  </a:schemeClr>
                </a:solidFill>
              </a:rPr>
              <a:t>Page 45, Goal NH 6: </a:t>
            </a:r>
            <a:r>
              <a:rPr lang="en-US" sz="1600" u="sng">
                <a:solidFill>
                  <a:schemeClr val="accent3">
                    <a:lumMod val="49000"/>
                  </a:schemeClr>
                </a:solidFill>
              </a:rPr>
              <a:t>"Protect public health, safety, and welfare by identifying and mitigating drought hazards, prioritizing irrigation demand and aquifer protection, and through climate-resilient planning."</a:t>
            </a:r>
            <a:endParaRPr lang="en-US">
              <a:solidFill>
                <a:schemeClr val="accent3">
                  <a:lumMod val="49000"/>
                </a:schemeClr>
              </a:solidFill>
            </a:endParaRPr>
          </a:p>
          <a:p>
            <a:pPr marL="1099820" lvl="2" indent="-285750"/>
            <a:r>
              <a:rPr lang="en-US" sz="1600" b="1" u="sng">
                <a:solidFill>
                  <a:schemeClr val="accent3">
                    <a:lumMod val="49000"/>
                  </a:schemeClr>
                </a:solidFill>
              </a:rPr>
              <a:t>Page 45: </a:t>
            </a:r>
            <a:r>
              <a:rPr lang="en-US" sz="1600" u="sng">
                <a:solidFill>
                  <a:schemeClr val="accent3">
                    <a:lumMod val="49000"/>
                  </a:schemeClr>
                </a:solidFill>
              </a:rPr>
              <a:t>NH 6.1</a:t>
            </a:r>
          </a:p>
          <a:p>
            <a:pPr marL="1099820" lvl="2" indent="-285750"/>
            <a:r>
              <a:rPr lang="en-US" sz="1600" b="1" u="sng">
                <a:solidFill>
                  <a:schemeClr val="accent3">
                    <a:lumMod val="49000"/>
                  </a:schemeClr>
                </a:solidFill>
                <a:latin typeface="Tenorite "/>
              </a:rPr>
              <a:t>Page 46:</a:t>
            </a:r>
            <a:r>
              <a:rPr lang="en-US" sz="1600" u="sng">
                <a:solidFill>
                  <a:schemeClr val="accent3">
                    <a:lumMod val="49000"/>
                  </a:schemeClr>
                </a:solidFill>
                <a:latin typeface="Tenorite "/>
              </a:rPr>
              <a:t> NH 6.2</a:t>
            </a:r>
            <a:endParaRPr lang="en-US" sz="1600" b="1" u="sng">
              <a:solidFill>
                <a:schemeClr val="accent3">
                  <a:lumMod val="49000"/>
                </a:schemeClr>
              </a:solidFill>
              <a:latin typeface="Tenorite "/>
            </a:endParaRPr>
          </a:p>
          <a:p>
            <a:pPr marL="1099820" lvl="2" indent="-285750"/>
            <a:r>
              <a:rPr lang="en-US" sz="1600" b="1" u="sng">
                <a:solidFill>
                  <a:schemeClr val="accent3">
                    <a:lumMod val="49000"/>
                  </a:schemeClr>
                </a:solidFill>
                <a:latin typeface="Tenorite"/>
              </a:rPr>
              <a:t>Page 46:</a:t>
            </a:r>
            <a:r>
              <a:rPr lang="en-US" sz="1600" u="sng">
                <a:solidFill>
                  <a:schemeClr val="accent3">
                    <a:lumMod val="49000"/>
                  </a:schemeClr>
                </a:solidFill>
                <a:latin typeface="Tenorite"/>
              </a:rPr>
              <a:t> NH 6.3</a:t>
            </a:r>
          </a:p>
          <a:p>
            <a:pPr marL="1099820" lvl="2" indent="-285750"/>
            <a:r>
              <a:rPr lang="en-US" sz="1600" b="1" u="sng">
                <a:solidFill>
                  <a:schemeClr val="accent3">
                    <a:lumMod val="49000"/>
                  </a:schemeClr>
                </a:solidFill>
                <a:latin typeface="Tenorite"/>
              </a:rPr>
              <a:t>Page 46:</a:t>
            </a:r>
            <a:r>
              <a:rPr lang="en-US" sz="1600" u="sng">
                <a:solidFill>
                  <a:schemeClr val="accent3">
                    <a:lumMod val="49000"/>
                  </a:schemeClr>
                </a:solidFill>
                <a:latin typeface="Tenorite"/>
              </a:rPr>
              <a:t> NH 6.4</a:t>
            </a:r>
          </a:p>
          <a:p>
            <a:pPr marL="1099820" lvl="2" indent="-285750"/>
            <a:r>
              <a:rPr lang="en-US" sz="1600" b="1" u="sng">
                <a:solidFill>
                  <a:schemeClr val="accent3">
                    <a:lumMod val="49000"/>
                  </a:schemeClr>
                </a:solidFill>
                <a:latin typeface="Tenorite"/>
              </a:rPr>
              <a:t>Page 46:</a:t>
            </a:r>
            <a:r>
              <a:rPr lang="en-US" sz="1600" u="sng">
                <a:solidFill>
                  <a:schemeClr val="accent3">
                    <a:lumMod val="49000"/>
                  </a:schemeClr>
                </a:solidFill>
                <a:latin typeface="Tenorite"/>
              </a:rPr>
              <a:t> NH 6.5</a:t>
            </a:r>
          </a:p>
          <a:p>
            <a:pPr marL="1099820" lvl="2" indent="-285750"/>
            <a:r>
              <a:rPr lang="en-US" sz="1600" b="1" u="sng">
                <a:solidFill>
                  <a:schemeClr val="accent3">
                    <a:lumMod val="49000"/>
                  </a:schemeClr>
                </a:solidFill>
                <a:latin typeface="Tenorite"/>
              </a:rPr>
              <a:t>Page 46:</a:t>
            </a:r>
            <a:r>
              <a:rPr lang="en-US" sz="1600" u="sng">
                <a:solidFill>
                  <a:schemeClr val="accent3">
                    <a:lumMod val="49000"/>
                  </a:schemeClr>
                </a:solidFill>
                <a:latin typeface="Tenorite"/>
              </a:rPr>
              <a:t> NH 6.6</a:t>
            </a:r>
          </a:p>
          <a:p>
            <a:pPr marL="734060" lvl="1" indent="-285750"/>
            <a:endParaRPr lang="en-US" sz="1600" u="sng">
              <a:solidFill>
                <a:schemeClr val="accent3">
                  <a:lumMod val="49000"/>
                </a:schemeClr>
              </a:solidFill>
              <a:latin typeface="Tenorite "/>
            </a:endParaRPr>
          </a:p>
          <a:p>
            <a:pPr marL="734060" lvl="1" indent="-285750"/>
            <a:endParaRPr lang="en-US" sz="1600" u="sng">
              <a:solidFill>
                <a:schemeClr val="accent3">
                  <a:lumMod val="49000"/>
                </a:schemeClr>
              </a:solidFill>
              <a:latin typeface="Tenorite"/>
            </a:endParaRPr>
          </a:p>
        </p:txBody>
      </p:sp>
      <p:sp>
        <p:nvSpPr>
          <p:cNvPr id="20" name="Slide Number Placeholder 3">
            <a:extLst>
              <a:ext uri="{FF2B5EF4-FFF2-40B4-BE49-F238E27FC236}">
                <a16:creationId xmlns:a16="http://schemas.microsoft.com/office/drawing/2014/main" id="{99C86EE2-D290-DA1D-8512-59D2F19C83A5}"/>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21</a:t>
            </a:fld>
            <a:endParaRPr lang="en-US"/>
          </a:p>
        </p:txBody>
      </p:sp>
    </p:spTree>
    <p:extLst>
      <p:ext uri="{BB962C8B-B14F-4D97-AF65-F5344CB8AC3E}">
        <p14:creationId xmlns:p14="http://schemas.microsoft.com/office/powerpoint/2010/main" val="3890518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8B11386E-0A50-1951-E08B-D3C93C7C3BF1}"/>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218058F4-41E6-41A6-88F6-D6D3ED4115EE}"/>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a:solidFill>
                  <a:schemeClr val="tx1"/>
                </a:solidFill>
              </a:rPr>
              <a:t>NH 7 extreme heat</a:t>
            </a:r>
          </a:p>
        </p:txBody>
      </p:sp>
      <p:sp>
        <p:nvSpPr>
          <p:cNvPr id="19" name="Content Placeholder 2">
            <a:extLst>
              <a:ext uri="{FF2B5EF4-FFF2-40B4-BE49-F238E27FC236}">
                <a16:creationId xmlns:a16="http://schemas.microsoft.com/office/drawing/2014/main" id="{075AD119-C275-7DA9-4873-39BEA9B81BCE}"/>
              </a:ext>
            </a:extLst>
          </p:cNvPr>
          <p:cNvSpPr>
            <a:spLocks noGrp="1"/>
          </p:cNvSpPr>
          <p:nvPr>
            <p:ph sz="quarter" idx="10"/>
          </p:nvPr>
        </p:nvSpPr>
        <p:spPr>
          <a:xfrm>
            <a:off x="5531713" y="1114425"/>
            <a:ext cx="5716587" cy="5248276"/>
          </a:xfrm>
        </p:spPr>
        <p:txBody>
          <a:bodyPr lIns="91440" tIns="45720" rIns="91440" bIns="45720" anchor="ctr"/>
          <a:lstStyle/>
          <a:p>
            <a:pPr marL="0" indent="0">
              <a:buNone/>
            </a:pPr>
            <a:r>
              <a:rPr lang="en-US" sz="1600" u="sng">
                <a:solidFill>
                  <a:schemeClr val="accent3">
                    <a:lumMod val="49000"/>
                  </a:schemeClr>
                </a:solidFill>
              </a:rPr>
              <a:t>1. ☐ </a:t>
            </a:r>
            <a:r>
              <a:rPr lang="en-US" sz="1600" b="1" u="sng">
                <a:solidFill>
                  <a:schemeClr val="accent3">
                    <a:lumMod val="49000"/>
                  </a:schemeClr>
                </a:solidFill>
              </a:rPr>
              <a:t>Page 47-48: NH 7</a:t>
            </a:r>
            <a:r>
              <a:rPr lang="en-US" sz="1600" u="sng">
                <a:solidFill>
                  <a:schemeClr val="accent3">
                    <a:lumMod val="49000"/>
                  </a:schemeClr>
                </a:solidFill>
              </a:rPr>
              <a:t>:</a:t>
            </a:r>
          </a:p>
          <a:p>
            <a:pPr marL="734060" lvl="1" indent="-285750"/>
            <a:r>
              <a:rPr lang="en-US" sz="1600" u="sng">
                <a:solidFill>
                  <a:schemeClr val="accent3">
                    <a:lumMod val="49000"/>
                  </a:schemeClr>
                </a:solidFill>
                <a:latin typeface="Tenorite"/>
              </a:rPr>
              <a:t>☐ </a:t>
            </a:r>
            <a:r>
              <a:rPr lang="en-US" sz="1600" b="1" u="sng">
                <a:solidFill>
                  <a:schemeClr val="accent3">
                    <a:lumMod val="49000"/>
                  </a:schemeClr>
                </a:solidFill>
              </a:rPr>
              <a:t>Page 47, lines 2-17: </a:t>
            </a:r>
            <a:r>
              <a:rPr lang="en-US" sz="1600" u="sng">
                <a:solidFill>
                  <a:schemeClr val="accent3">
                    <a:lumMod val="49000"/>
                  </a:schemeClr>
                </a:solidFill>
              </a:rPr>
              <a:t>new purpose statement.</a:t>
            </a:r>
            <a:endParaRPr lang="en-US" sz="1600" b="1" u="sng">
              <a:solidFill>
                <a:schemeClr val="accent3">
                  <a:lumMod val="49000"/>
                </a:schemeClr>
              </a:solidFill>
            </a:endParaRPr>
          </a:p>
          <a:p>
            <a:pPr marL="734060" lvl="1" indent="-285750"/>
            <a:r>
              <a:rPr lang="en-US" sz="1600" u="sng">
                <a:solidFill>
                  <a:schemeClr val="accent3">
                    <a:lumMod val="49000"/>
                  </a:schemeClr>
                </a:solidFill>
                <a:latin typeface="Tenorite"/>
              </a:rPr>
              <a:t>☐ </a:t>
            </a:r>
            <a:r>
              <a:rPr lang="en-US" sz="1600" b="1" u="sng">
                <a:solidFill>
                  <a:schemeClr val="accent3">
                    <a:lumMod val="49000"/>
                  </a:schemeClr>
                </a:solidFill>
              </a:rPr>
              <a:t>Page 47, Goal NH 7: </a:t>
            </a:r>
            <a:r>
              <a:rPr lang="en-US" sz="1600" u="sng">
                <a:solidFill>
                  <a:schemeClr val="accent3">
                    <a:lumMod val="49000"/>
                  </a:schemeClr>
                </a:solidFill>
              </a:rPr>
              <a:t>"Protect public health, safety, and welfare by identifying and mitigating extreme heat hazards, prioritizing vulnerable populations and outdoor workers, through climate-resilient planning, equitable resource distribution, and evidence-based heat adaptation strategies."</a:t>
            </a:r>
            <a:endParaRPr lang="en-US">
              <a:solidFill>
                <a:schemeClr val="accent3">
                  <a:lumMod val="49000"/>
                </a:schemeClr>
              </a:solidFill>
            </a:endParaRPr>
          </a:p>
          <a:p>
            <a:pPr marL="1099820" lvl="2" indent="-285750"/>
            <a:r>
              <a:rPr lang="en-US" sz="1600" b="1" u="sng">
                <a:solidFill>
                  <a:schemeClr val="accent3">
                    <a:lumMod val="49000"/>
                  </a:schemeClr>
                </a:solidFill>
              </a:rPr>
              <a:t>Page 47: </a:t>
            </a:r>
            <a:r>
              <a:rPr lang="en-US" sz="1600" u="sng">
                <a:solidFill>
                  <a:schemeClr val="accent3">
                    <a:lumMod val="49000"/>
                  </a:schemeClr>
                </a:solidFill>
              </a:rPr>
              <a:t>NH 7.1</a:t>
            </a:r>
          </a:p>
          <a:p>
            <a:pPr marL="1099820" lvl="2" indent="-285750"/>
            <a:r>
              <a:rPr lang="en-US" sz="1600" b="1" u="sng">
                <a:solidFill>
                  <a:schemeClr val="accent3">
                    <a:lumMod val="49000"/>
                  </a:schemeClr>
                </a:solidFill>
                <a:latin typeface="Tenorite"/>
              </a:rPr>
              <a:t>Page 47: </a:t>
            </a:r>
            <a:r>
              <a:rPr lang="en-US" sz="1600" u="sng">
                <a:solidFill>
                  <a:schemeClr val="accent3">
                    <a:lumMod val="49000"/>
                  </a:schemeClr>
                </a:solidFill>
                <a:latin typeface="Tenorite"/>
              </a:rPr>
              <a:t>NH 7.2</a:t>
            </a:r>
          </a:p>
          <a:p>
            <a:pPr marL="1099820" lvl="2" indent="-285750"/>
            <a:r>
              <a:rPr lang="en-US" sz="1600" b="1" u="sng">
                <a:solidFill>
                  <a:schemeClr val="accent3">
                    <a:lumMod val="49000"/>
                  </a:schemeClr>
                </a:solidFill>
                <a:latin typeface="Tenorite"/>
              </a:rPr>
              <a:t>Page 47: </a:t>
            </a:r>
            <a:r>
              <a:rPr lang="en-US" sz="1600" u="sng">
                <a:solidFill>
                  <a:schemeClr val="accent3">
                    <a:lumMod val="49000"/>
                  </a:schemeClr>
                </a:solidFill>
                <a:latin typeface="Tenorite"/>
              </a:rPr>
              <a:t>NH 7.3</a:t>
            </a:r>
          </a:p>
          <a:p>
            <a:pPr marL="1099820" lvl="2" indent="-285750"/>
            <a:r>
              <a:rPr lang="en-US" sz="1600" b="1" u="sng">
                <a:solidFill>
                  <a:schemeClr val="accent3">
                    <a:lumMod val="49000"/>
                  </a:schemeClr>
                </a:solidFill>
                <a:latin typeface="Tenorite"/>
              </a:rPr>
              <a:t>Page 47: </a:t>
            </a:r>
            <a:r>
              <a:rPr lang="en-US" sz="1600" u="sng">
                <a:solidFill>
                  <a:schemeClr val="accent3">
                    <a:lumMod val="49000"/>
                  </a:schemeClr>
                </a:solidFill>
                <a:latin typeface="Tenorite"/>
              </a:rPr>
              <a:t>NH 7.4</a:t>
            </a:r>
          </a:p>
          <a:p>
            <a:pPr marL="1099820" lvl="2" indent="-285750"/>
            <a:r>
              <a:rPr lang="en-US" sz="1600" b="1" u="sng">
                <a:solidFill>
                  <a:schemeClr val="accent3">
                    <a:lumMod val="49000"/>
                  </a:schemeClr>
                </a:solidFill>
                <a:latin typeface="Tenorite"/>
              </a:rPr>
              <a:t>Page 47: </a:t>
            </a:r>
            <a:r>
              <a:rPr lang="en-US" sz="1600" u="sng">
                <a:solidFill>
                  <a:schemeClr val="accent3">
                    <a:lumMod val="49000"/>
                  </a:schemeClr>
                </a:solidFill>
                <a:latin typeface="Tenorite"/>
              </a:rPr>
              <a:t>NH 7.5</a:t>
            </a:r>
          </a:p>
          <a:p>
            <a:pPr marL="1099820" lvl="2" indent="-285750"/>
            <a:r>
              <a:rPr lang="en-US" sz="1600" b="1" u="sng">
                <a:solidFill>
                  <a:schemeClr val="accent3">
                    <a:lumMod val="49000"/>
                  </a:schemeClr>
                </a:solidFill>
                <a:latin typeface="Tenorite"/>
              </a:rPr>
              <a:t>Page 48: </a:t>
            </a:r>
            <a:r>
              <a:rPr lang="en-US" sz="1600" u="sng">
                <a:solidFill>
                  <a:schemeClr val="accent3">
                    <a:lumMod val="49000"/>
                  </a:schemeClr>
                </a:solidFill>
                <a:latin typeface="Tenorite"/>
              </a:rPr>
              <a:t>NH 7.6</a:t>
            </a:r>
          </a:p>
          <a:p>
            <a:pPr marL="1099820" lvl="2" indent="-285750"/>
            <a:r>
              <a:rPr lang="en-US" sz="1600" b="1" u="sng">
                <a:solidFill>
                  <a:schemeClr val="accent3">
                    <a:lumMod val="49000"/>
                  </a:schemeClr>
                </a:solidFill>
                <a:latin typeface="Tenorite"/>
              </a:rPr>
              <a:t>Page 48: </a:t>
            </a:r>
            <a:r>
              <a:rPr lang="en-US" sz="1600" u="sng">
                <a:solidFill>
                  <a:schemeClr val="accent3">
                    <a:lumMod val="49000"/>
                  </a:schemeClr>
                </a:solidFill>
                <a:latin typeface="Tenorite"/>
              </a:rPr>
              <a:t>NH 7.7</a:t>
            </a:r>
          </a:p>
          <a:p>
            <a:pPr marL="734060" lvl="1" indent="-285750"/>
            <a:endParaRPr lang="en-US" sz="1600" u="sng">
              <a:solidFill>
                <a:schemeClr val="accent3">
                  <a:lumMod val="49000"/>
                </a:schemeClr>
              </a:solidFill>
              <a:latin typeface="Tenorite "/>
            </a:endParaRPr>
          </a:p>
          <a:p>
            <a:pPr marL="734060" lvl="1" indent="-285750"/>
            <a:endParaRPr lang="en-US" sz="1600" u="sng">
              <a:solidFill>
                <a:schemeClr val="accent3">
                  <a:lumMod val="49000"/>
                </a:schemeClr>
              </a:solidFill>
              <a:latin typeface="Tenorite "/>
            </a:endParaRPr>
          </a:p>
          <a:p>
            <a:pPr marL="734060" lvl="1" indent="-285750"/>
            <a:endParaRPr lang="en-US" sz="1600" u="sng">
              <a:solidFill>
                <a:schemeClr val="accent3">
                  <a:lumMod val="49000"/>
                </a:schemeClr>
              </a:solidFill>
              <a:latin typeface="Tenorite"/>
            </a:endParaRPr>
          </a:p>
        </p:txBody>
      </p:sp>
      <p:sp>
        <p:nvSpPr>
          <p:cNvPr id="20" name="Slide Number Placeholder 3">
            <a:extLst>
              <a:ext uri="{FF2B5EF4-FFF2-40B4-BE49-F238E27FC236}">
                <a16:creationId xmlns:a16="http://schemas.microsoft.com/office/drawing/2014/main" id="{E73B57DB-050A-698C-3DCD-FE80B2B4742F}"/>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22</a:t>
            </a:fld>
            <a:endParaRPr lang="en-US"/>
          </a:p>
        </p:txBody>
      </p:sp>
      <p:sp>
        <p:nvSpPr>
          <p:cNvPr id="3" name="Content Placeholder 2">
            <a:extLst>
              <a:ext uri="{FF2B5EF4-FFF2-40B4-BE49-F238E27FC236}">
                <a16:creationId xmlns:a16="http://schemas.microsoft.com/office/drawing/2014/main" id="{DE0B8EF3-34FB-A58B-84D0-CF8300DD15FF}"/>
              </a:ext>
            </a:extLst>
          </p:cNvPr>
          <p:cNvSpPr txBox="1">
            <a:spLocks/>
          </p:cNvSpPr>
          <p:nvPr/>
        </p:nvSpPr>
        <p:spPr>
          <a:xfrm>
            <a:off x="8017739" y="3314700"/>
            <a:ext cx="2656681" cy="2688433"/>
          </a:xfrm>
          <a:prstGeom prst="rect">
            <a:avLst/>
          </a:prstGeom>
        </p:spPr>
        <p:txBody>
          <a:bodyPr lIns="91440" tIns="45720" rIns="91440" bIns="45720" anchor="ctr"/>
          <a:lstStyle>
            <a:lvl1pPr marL="283464"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1pPr>
            <a:lvl2pPr marL="73152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09728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46304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182880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u="sng">
              <a:solidFill>
                <a:schemeClr val="accent3">
                  <a:lumMod val="49000"/>
                </a:schemeClr>
              </a:solidFill>
            </a:endParaRPr>
          </a:p>
          <a:p>
            <a:pPr marL="734060" lvl="1" indent="-285750"/>
            <a:r>
              <a:rPr lang="en-US" sz="1600" b="1" u="sng">
                <a:solidFill>
                  <a:schemeClr val="accent3">
                    <a:lumMod val="49000"/>
                  </a:schemeClr>
                </a:solidFill>
                <a:latin typeface="Tenorite"/>
              </a:rPr>
              <a:t>Page 48: </a:t>
            </a:r>
            <a:r>
              <a:rPr lang="en-US" sz="1600" u="sng">
                <a:solidFill>
                  <a:schemeClr val="accent3">
                    <a:lumMod val="49000"/>
                  </a:schemeClr>
                </a:solidFill>
                <a:latin typeface="Tenorite"/>
              </a:rPr>
              <a:t>NH 7.8</a:t>
            </a:r>
            <a:endParaRPr lang="en-US" sz="1600" b="1" u="sng">
              <a:solidFill>
                <a:schemeClr val="accent3">
                  <a:lumMod val="49000"/>
                </a:schemeClr>
              </a:solidFill>
            </a:endParaRPr>
          </a:p>
          <a:p>
            <a:pPr marL="734060" lvl="1" indent="-285750"/>
            <a:r>
              <a:rPr lang="en-US" sz="1600" b="1" u="sng">
                <a:solidFill>
                  <a:schemeClr val="accent3">
                    <a:lumMod val="49000"/>
                  </a:schemeClr>
                </a:solidFill>
                <a:latin typeface="Tenorite"/>
              </a:rPr>
              <a:t>Page 48: </a:t>
            </a:r>
            <a:r>
              <a:rPr lang="en-US" sz="1600" u="sng">
                <a:solidFill>
                  <a:schemeClr val="accent3">
                    <a:lumMod val="49000"/>
                  </a:schemeClr>
                </a:solidFill>
                <a:latin typeface="Tenorite"/>
              </a:rPr>
              <a:t>NH 7.9</a:t>
            </a:r>
          </a:p>
          <a:p>
            <a:pPr marL="734060" lvl="1" indent="-285750"/>
            <a:r>
              <a:rPr lang="en-US" sz="1600" b="1" u="sng">
                <a:solidFill>
                  <a:schemeClr val="accent3">
                    <a:lumMod val="49000"/>
                  </a:schemeClr>
                </a:solidFill>
                <a:latin typeface="Tenorite"/>
              </a:rPr>
              <a:t>Page 48: </a:t>
            </a:r>
            <a:r>
              <a:rPr lang="en-US" sz="1600" u="sng">
                <a:solidFill>
                  <a:schemeClr val="accent3">
                    <a:lumMod val="49000"/>
                  </a:schemeClr>
                </a:solidFill>
                <a:latin typeface="Tenorite"/>
              </a:rPr>
              <a:t>NH 7.10</a:t>
            </a:r>
          </a:p>
          <a:p>
            <a:pPr marL="734060" lvl="1" indent="-285750"/>
            <a:r>
              <a:rPr lang="en-US" sz="1600" b="1" u="sng">
                <a:solidFill>
                  <a:schemeClr val="accent3">
                    <a:lumMod val="49000"/>
                  </a:schemeClr>
                </a:solidFill>
                <a:latin typeface="Tenorite"/>
              </a:rPr>
              <a:t>Page 48: </a:t>
            </a:r>
            <a:r>
              <a:rPr lang="en-US" sz="1600" u="sng">
                <a:solidFill>
                  <a:schemeClr val="accent3">
                    <a:lumMod val="49000"/>
                  </a:schemeClr>
                </a:solidFill>
                <a:latin typeface="Tenorite"/>
              </a:rPr>
              <a:t>NH 7.11</a:t>
            </a:r>
          </a:p>
          <a:p>
            <a:pPr marL="734060" lvl="1" indent="-285750"/>
            <a:r>
              <a:rPr lang="en-US" sz="1600" b="1" u="sng">
                <a:solidFill>
                  <a:schemeClr val="accent3">
                    <a:lumMod val="49000"/>
                  </a:schemeClr>
                </a:solidFill>
                <a:latin typeface="Tenorite"/>
              </a:rPr>
              <a:t>Page 48: </a:t>
            </a:r>
            <a:r>
              <a:rPr lang="en-US" sz="1600" u="sng">
                <a:solidFill>
                  <a:schemeClr val="accent3">
                    <a:lumMod val="49000"/>
                  </a:schemeClr>
                </a:solidFill>
                <a:latin typeface="Tenorite"/>
              </a:rPr>
              <a:t>NH 7.12</a:t>
            </a:r>
          </a:p>
          <a:p>
            <a:pPr marL="734060" lvl="1" indent="-285750"/>
            <a:endParaRPr lang="en-US" sz="1600" u="sng">
              <a:solidFill>
                <a:schemeClr val="accent3">
                  <a:lumMod val="49000"/>
                </a:schemeClr>
              </a:solidFill>
              <a:latin typeface="Tenorite"/>
            </a:endParaRPr>
          </a:p>
          <a:p>
            <a:pPr marL="734060" lvl="1" indent="-285750"/>
            <a:endParaRPr lang="en-US" sz="1600" u="sng">
              <a:solidFill>
                <a:schemeClr val="accent3">
                  <a:lumMod val="49000"/>
                </a:schemeClr>
              </a:solidFill>
              <a:latin typeface="Tenorite "/>
            </a:endParaRPr>
          </a:p>
          <a:p>
            <a:pPr marL="734060" lvl="1" indent="-285750"/>
            <a:endParaRPr lang="en-US" sz="1600" u="sng">
              <a:solidFill>
                <a:schemeClr val="accent3">
                  <a:lumMod val="49000"/>
                </a:schemeClr>
              </a:solidFill>
              <a:latin typeface="Tenorite "/>
            </a:endParaRPr>
          </a:p>
          <a:p>
            <a:pPr marL="734060" lvl="1" indent="-285750"/>
            <a:endParaRPr lang="en-US" sz="1600" u="sng">
              <a:solidFill>
                <a:schemeClr val="accent3">
                  <a:lumMod val="49000"/>
                </a:schemeClr>
              </a:solidFill>
              <a:latin typeface="Tenorite"/>
            </a:endParaRPr>
          </a:p>
        </p:txBody>
      </p:sp>
    </p:spTree>
    <p:extLst>
      <p:ext uri="{BB962C8B-B14F-4D97-AF65-F5344CB8AC3E}">
        <p14:creationId xmlns:p14="http://schemas.microsoft.com/office/powerpoint/2010/main" val="3866664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B4306328-FEBF-DA82-CD60-EB5654F66977}"/>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49A2C402-B021-77EC-D964-5C3F0EAD28B3}"/>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a:solidFill>
                  <a:schemeClr val="tx1"/>
                </a:solidFill>
              </a:rPr>
              <a:t>NH 8 Multi-hazard</a:t>
            </a:r>
          </a:p>
        </p:txBody>
      </p:sp>
      <p:sp>
        <p:nvSpPr>
          <p:cNvPr id="19" name="Content Placeholder 2">
            <a:extLst>
              <a:ext uri="{FF2B5EF4-FFF2-40B4-BE49-F238E27FC236}">
                <a16:creationId xmlns:a16="http://schemas.microsoft.com/office/drawing/2014/main" id="{00925648-A619-06A7-02AD-DFA3D83A1868}"/>
              </a:ext>
            </a:extLst>
          </p:cNvPr>
          <p:cNvSpPr>
            <a:spLocks noGrp="1"/>
          </p:cNvSpPr>
          <p:nvPr>
            <p:ph sz="quarter" idx="10"/>
          </p:nvPr>
        </p:nvSpPr>
        <p:spPr>
          <a:xfrm>
            <a:off x="5531713" y="1114425"/>
            <a:ext cx="5716587" cy="5248276"/>
          </a:xfrm>
        </p:spPr>
        <p:txBody>
          <a:bodyPr lIns="91440" tIns="45720" rIns="91440" bIns="45720" anchor="ctr"/>
          <a:lstStyle/>
          <a:p>
            <a:pPr marL="0" indent="0">
              <a:buNone/>
            </a:pPr>
            <a:r>
              <a:rPr lang="en-US" sz="1600" u="sng">
                <a:solidFill>
                  <a:schemeClr val="accent3">
                    <a:lumMod val="49000"/>
                  </a:schemeClr>
                </a:solidFill>
              </a:rPr>
              <a:t>1. ☐ </a:t>
            </a:r>
            <a:r>
              <a:rPr lang="en-US" sz="1600" b="1" u="sng">
                <a:solidFill>
                  <a:schemeClr val="accent3">
                    <a:lumMod val="49000"/>
                  </a:schemeClr>
                </a:solidFill>
              </a:rPr>
              <a:t>Page 48-49: NH 8</a:t>
            </a:r>
            <a:r>
              <a:rPr lang="en-US" sz="1600" u="sng">
                <a:solidFill>
                  <a:schemeClr val="accent3">
                    <a:lumMod val="49000"/>
                  </a:schemeClr>
                </a:solidFill>
              </a:rPr>
              <a:t>:</a:t>
            </a:r>
          </a:p>
          <a:p>
            <a:pPr marL="734060" lvl="1" indent="-285750"/>
            <a:r>
              <a:rPr lang="en-US" sz="1600" u="sng">
                <a:solidFill>
                  <a:schemeClr val="accent3">
                    <a:lumMod val="49000"/>
                  </a:schemeClr>
                </a:solidFill>
                <a:latin typeface="Tenorite"/>
              </a:rPr>
              <a:t>☐ </a:t>
            </a:r>
            <a:r>
              <a:rPr lang="en-US" sz="1600" b="1" u="sng">
                <a:solidFill>
                  <a:schemeClr val="accent3">
                    <a:lumMod val="49000"/>
                  </a:schemeClr>
                </a:solidFill>
              </a:rPr>
              <a:t>Page 48, lines 4-10: </a:t>
            </a:r>
            <a:r>
              <a:rPr lang="en-US" sz="1600" u="sng">
                <a:solidFill>
                  <a:schemeClr val="accent3">
                    <a:lumMod val="49000"/>
                  </a:schemeClr>
                </a:solidFill>
              </a:rPr>
              <a:t>new purpose statement.</a:t>
            </a:r>
            <a:endParaRPr lang="en-US" sz="1600" b="1" u="sng">
              <a:solidFill>
                <a:schemeClr val="accent3">
                  <a:lumMod val="49000"/>
                </a:schemeClr>
              </a:solidFill>
            </a:endParaRPr>
          </a:p>
          <a:p>
            <a:pPr marL="734060" lvl="1" indent="-285750"/>
            <a:r>
              <a:rPr lang="en-US" sz="1600" u="sng">
                <a:solidFill>
                  <a:schemeClr val="accent3">
                    <a:lumMod val="49000"/>
                  </a:schemeClr>
                </a:solidFill>
                <a:latin typeface="Tenorite"/>
              </a:rPr>
              <a:t>☐ </a:t>
            </a:r>
            <a:r>
              <a:rPr lang="en-US" sz="1600" b="1" u="sng">
                <a:solidFill>
                  <a:schemeClr val="accent3">
                    <a:lumMod val="49000"/>
                  </a:schemeClr>
                </a:solidFill>
              </a:rPr>
              <a:t>Page 48, Goal NH 8: </a:t>
            </a:r>
            <a:r>
              <a:rPr lang="en-US" sz="1600" u="sng">
                <a:solidFill>
                  <a:schemeClr val="accent3">
                    <a:lumMod val="49000"/>
                  </a:schemeClr>
                </a:solidFill>
              </a:rPr>
              <a:t>"Protect property, life, and health from impacts of multiple and cumulative natural hazards."</a:t>
            </a:r>
            <a:endParaRPr lang="en-US">
              <a:solidFill>
                <a:schemeClr val="accent3">
                  <a:lumMod val="49000"/>
                </a:schemeClr>
              </a:solidFill>
            </a:endParaRPr>
          </a:p>
          <a:p>
            <a:pPr marL="1099820" lvl="2" indent="-285750"/>
            <a:r>
              <a:rPr lang="en-US" sz="1600" b="1" u="sng">
                <a:solidFill>
                  <a:schemeClr val="accent3">
                    <a:lumMod val="49000"/>
                  </a:schemeClr>
                </a:solidFill>
              </a:rPr>
              <a:t>Page 48: </a:t>
            </a:r>
            <a:r>
              <a:rPr lang="en-US" sz="1600" u="sng">
                <a:solidFill>
                  <a:schemeClr val="accent3">
                    <a:lumMod val="49000"/>
                  </a:schemeClr>
                </a:solidFill>
              </a:rPr>
              <a:t>NH 8.1</a:t>
            </a:r>
          </a:p>
          <a:p>
            <a:pPr marL="1099820" lvl="2" indent="-285750"/>
            <a:r>
              <a:rPr lang="en-US" sz="1600" b="1" u="sng">
                <a:solidFill>
                  <a:schemeClr val="accent3">
                    <a:lumMod val="49000"/>
                  </a:schemeClr>
                </a:solidFill>
                <a:latin typeface="Tenorite"/>
              </a:rPr>
              <a:t>Page 48: </a:t>
            </a:r>
            <a:r>
              <a:rPr lang="en-US" sz="1600" u="sng">
                <a:solidFill>
                  <a:schemeClr val="accent3">
                    <a:lumMod val="49000"/>
                  </a:schemeClr>
                </a:solidFill>
                <a:latin typeface="Tenorite"/>
              </a:rPr>
              <a:t>NH 8.2</a:t>
            </a:r>
            <a:endParaRPr lang="en-US" sz="1600" u="sng">
              <a:solidFill>
                <a:schemeClr val="accent3">
                  <a:lumMod val="49000"/>
                </a:schemeClr>
              </a:solidFill>
              <a:latin typeface="Tenorite "/>
            </a:endParaRPr>
          </a:p>
          <a:p>
            <a:pPr marL="1099820" lvl="2" indent="-285750"/>
            <a:r>
              <a:rPr lang="en-US" sz="1600" b="1" u="sng">
                <a:solidFill>
                  <a:schemeClr val="accent3">
                    <a:lumMod val="49000"/>
                  </a:schemeClr>
                </a:solidFill>
                <a:latin typeface="Tenorite"/>
              </a:rPr>
              <a:t>Page 49: </a:t>
            </a:r>
            <a:r>
              <a:rPr lang="en-US" sz="1600" u="sng">
                <a:solidFill>
                  <a:schemeClr val="accent3">
                    <a:lumMod val="49000"/>
                  </a:schemeClr>
                </a:solidFill>
                <a:latin typeface="Tenorite"/>
              </a:rPr>
              <a:t>NH 8.3</a:t>
            </a:r>
          </a:p>
          <a:p>
            <a:pPr marL="1099820" lvl="2" indent="-285750"/>
            <a:r>
              <a:rPr lang="en-US" sz="1600" b="1" u="sng">
                <a:solidFill>
                  <a:schemeClr val="accent3">
                    <a:lumMod val="49000"/>
                  </a:schemeClr>
                </a:solidFill>
                <a:latin typeface="Tenorite"/>
              </a:rPr>
              <a:t>Page 49: </a:t>
            </a:r>
            <a:r>
              <a:rPr lang="en-US" sz="1600" u="sng">
                <a:solidFill>
                  <a:schemeClr val="accent3">
                    <a:lumMod val="49000"/>
                  </a:schemeClr>
                </a:solidFill>
                <a:latin typeface="Tenorite"/>
              </a:rPr>
              <a:t>NH 8.4</a:t>
            </a:r>
          </a:p>
          <a:p>
            <a:pPr marL="1099820" lvl="2" indent="-285750"/>
            <a:r>
              <a:rPr lang="en-US" sz="1600" b="1" u="sng">
                <a:solidFill>
                  <a:schemeClr val="accent3">
                    <a:lumMod val="49000"/>
                  </a:schemeClr>
                </a:solidFill>
                <a:latin typeface="Tenorite"/>
              </a:rPr>
              <a:t>Page 49: </a:t>
            </a:r>
            <a:r>
              <a:rPr lang="en-US" sz="1600" u="sng">
                <a:solidFill>
                  <a:schemeClr val="accent3">
                    <a:lumMod val="49000"/>
                  </a:schemeClr>
                </a:solidFill>
                <a:latin typeface="Tenorite"/>
              </a:rPr>
              <a:t>NH 8.5</a:t>
            </a:r>
          </a:p>
          <a:p>
            <a:pPr marL="1099820" lvl="2" indent="-285750"/>
            <a:r>
              <a:rPr lang="en-US" sz="1600" b="1" u="sng">
                <a:solidFill>
                  <a:schemeClr val="accent3">
                    <a:lumMod val="49000"/>
                  </a:schemeClr>
                </a:solidFill>
                <a:latin typeface="Tenorite"/>
              </a:rPr>
              <a:t>Page 49: </a:t>
            </a:r>
            <a:r>
              <a:rPr lang="en-US" sz="1600" u="sng">
                <a:solidFill>
                  <a:schemeClr val="accent3">
                    <a:lumMod val="49000"/>
                  </a:schemeClr>
                </a:solidFill>
                <a:latin typeface="Tenorite"/>
              </a:rPr>
              <a:t>NH 8.6</a:t>
            </a:r>
          </a:p>
          <a:p>
            <a:pPr marL="734060" lvl="1" indent="-285750"/>
            <a:endParaRPr lang="en-US" sz="1600" u="sng">
              <a:solidFill>
                <a:schemeClr val="accent3">
                  <a:lumMod val="49000"/>
                </a:schemeClr>
              </a:solidFill>
              <a:latin typeface="Tenorite"/>
            </a:endParaRPr>
          </a:p>
          <a:p>
            <a:pPr marL="734060" lvl="1" indent="-285750"/>
            <a:endParaRPr lang="en-US" sz="1600" u="sng">
              <a:solidFill>
                <a:schemeClr val="accent3">
                  <a:lumMod val="49000"/>
                </a:schemeClr>
              </a:solidFill>
              <a:latin typeface="Tenorite "/>
            </a:endParaRPr>
          </a:p>
          <a:p>
            <a:pPr marL="734060" lvl="1" indent="-285750"/>
            <a:endParaRPr lang="en-US" sz="1600" u="sng">
              <a:solidFill>
                <a:schemeClr val="accent3">
                  <a:lumMod val="49000"/>
                </a:schemeClr>
              </a:solidFill>
              <a:latin typeface="Tenorite "/>
            </a:endParaRPr>
          </a:p>
          <a:p>
            <a:pPr marL="734060" lvl="1" indent="-285750"/>
            <a:endParaRPr lang="en-US" sz="1600" u="sng">
              <a:solidFill>
                <a:schemeClr val="accent3">
                  <a:lumMod val="49000"/>
                </a:schemeClr>
              </a:solidFill>
              <a:latin typeface="Tenorite"/>
            </a:endParaRPr>
          </a:p>
        </p:txBody>
      </p:sp>
      <p:sp>
        <p:nvSpPr>
          <p:cNvPr id="20" name="Slide Number Placeholder 3">
            <a:extLst>
              <a:ext uri="{FF2B5EF4-FFF2-40B4-BE49-F238E27FC236}">
                <a16:creationId xmlns:a16="http://schemas.microsoft.com/office/drawing/2014/main" id="{4A1554CF-EE6B-DB2F-B138-2FC055F197FA}"/>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23</a:t>
            </a:fld>
            <a:endParaRPr lang="en-US"/>
          </a:p>
        </p:txBody>
      </p:sp>
    </p:spTree>
    <p:extLst>
      <p:ext uri="{BB962C8B-B14F-4D97-AF65-F5344CB8AC3E}">
        <p14:creationId xmlns:p14="http://schemas.microsoft.com/office/powerpoint/2010/main" val="3752677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93BFB6C-3040-682A-FFD2-E5D14953C57B}"/>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DC73AF31-585E-96C3-BBA4-1A0CAFFCD7AC}"/>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a:solidFill>
                  <a:schemeClr val="tx1"/>
                </a:solidFill>
              </a:rPr>
              <a:t>NH 9 disaster recovery</a:t>
            </a:r>
          </a:p>
        </p:txBody>
      </p:sp>
      <p:sp>
        <p:nvSpPr>
          <p:cNvPr id="19" name="Content Placeholder 2">
            <a:extLst>
              <a:ext uri="{FF2B5EF4-FFF2-40B4-BE49-F238E27FC236}">
                <a16:creationId xmlns:a16="http://schemas.microsoft.com/office/drawing/2014/main" id="{579D428B-57F1-AC71-0B88-6C9EFEC3B64B}"/>
              </a:ext>
            </a:extLst>
          </p:cNvPr>
          <p:cNvSpPr>
            <a:spLocks noGrp="1"/>
          </p:cNvSpPr>
          <p:nvPr>
            <p:ph sz="quarter" idx="10"/>
          </p:nvPr>
        </p:nvSpPr>
        <p:spPr>
          <a:xfrm>
            <a:off x="5531713" y="1114425"/>
            <a:ext cx="5716587" cy="5248276"/>
          </a:xfrm>
        </p:spPr>
        <p:txBody>
          <a:bodyPr lIns="91440" tIns="45720" rIns="91440" bIns="45720" anchor="ctr"/>
          <a:lstStyle/>
          <a:p>
            <a:pPr marL="0" indent="0">
              <a:buNone/>
            </a:pPr>
            <a:r>
              <a:rPr lang="en-US" sz="1600" u="sng" dirty="0">
                <a:solidFill>
                  <a:schemeClr val="accent3">
                    <a:lumMod val="49000"/>
                  </a:schemeClr>
                </a:solidFill>
              </a:rPr>
              <a:t>1. ☐ </a:t>
            </a:r>
            <a:r>
              <a:rPr lang="en-US" sz="1600" b="1" u="sng" dirty="0">
                <a:solidFill>
                  <a:schemeClr val="accent3">
                    <a:lumMod val="49000"/>
                  </a:schemeClr>
                </a:solidFill>
              </a:rPr>
              <a:t>Page 49: NH 9</a:t>
            </a:r>
            <a:r>
              <a:rPr lang="en-US" sz="1600" u="sng" dirty="0">
                <a:solidFill>
                  <a:schemeClr val="accent3">
                    <a:lumMod val="49000"/>
                  </a:schemeClr>
                </a:solidFill>
              </a:rPr>
              <a:t>:</a:t>
            </a:r>
          </a:p>
          <a:p>
            <a:pPr marL="734060" lvl="1" indent="-285750"/>
            <a:r>
              <a:rPr lang="en-US" sz="1600" u="sng" dirty="0">
                <a:solidFill>
                  <a:schemeClr val="accent3">
                    <a:lumMod val="49000"/>
                  </a:schemeClr>
                </a:solidFill>
                <a:latin typeface="Tenorite"/>
              </a:rPr>
              <a:t>☐</a:t>
            </a:r>
            <a:r>
              <a:rPr lang="en-US" sz="1600" b="1" u="sng" dirty="0">
                <a:solidFill>
                  <a:schemeClr val="accent3">
                    <a:lumMod val="49000"/>
                  </a:schemeClr>
                </a:solidFill>
              </a:rPr>
              <a:t>Page 49, lines 4-9: </a:t>
            </a:r>
            <a:r>
              <a:rPr lang="en-US" sz="1600" u="sng" dirty="0">
                <a:solidFill>
                  <a:schemeClr val="accent3">
                    <a:lumMod val="49000"/>
                  </a:schemeClr>
                </a:solidFill>
              </a:rPr>
              <a:t>new purpose statement.</a:t>
            </a:r>
            <a:endParaRPr lang="en-US" sz="1600" b="1" u="sng" dirty="0">
              <a:solidFill>
                <a:schemeClr val="accent3">
                  <a:lumMod val="49000"/>
                </a:schemeClr>
              </a:solidFill>
            </a:endParaRPr>
          </a:p>
          <a:p>
            <a:pPr marL="734060" lvl="1" indent="-285750"/>
            <a:r>
              <a:rPr lang="en-US" sz="1600" u="sng" dirty="0">
                <a:solidFill>
                  <a:schemeClr val="accent3">
                    <a:lumMod val="49000"/>
                  </a:schemeClr>
                </a:solidFill>
                <a:latin typeface="Tenorite"/>
              </a:rPr>
              <a:t>☐</a:t>
            </a:r>
            <a:r>
              <a:rPr lang="en-US" sz="1600" b="1" u="sng" dirty="0">
                <a:solidFill>
                  <a:schemeClr val="accent3">
                    <a:lumMod val="49000"/>
                  </a:schemeClr>
                </a:solidFill>
              </a:rPr>
              <a:t>Page 49, Goal NH 9: </a:t>
            </a:r>
            <a:r>
              <a:rPr lang="en-US" sz="1600" u="sng" dirty="0">
                <a:solidFill>
                  <a:schemeClr val="accent3">
                    <a:lumMod val="49000"/>
                  </a:schemeClr>
                </a:solidFill>
              </a:rPr>
              <a:t>"Be prepared to recover from a major natural disaster."</a:t>
            </a:r>
            <a:endParaRPr lang="en-US" dirty="0">
              <a:solidFill>
                <a:schemeClr val="accent3">
                  <a:lumMod val="49000"/>
                </a:schemeClr>
              </a:solidFill>
            </a:endParaRPr>
          </a:p>
          <a:p>
            <a:pPr marL="1099820" lvl="2" indent="-285750"/>
            <a:r>
              <a:rPr lang="en-US" sz="1600" b="1" u="sng" dirty="0">
                <a:solidFill>
                  <a:schemeClr val="accent3">
                    <a:lumMod val="49000"/>
                  </a:schemeClr>
                </a:solidFill>
              </a:rPr>
              <a:t>Page 49: </a:t>
            </a:r>
            <a:r>
              <a:rPr lang="en-US" sz="1600" u="sng" dirty="0">
                <a:solidFill>
                  <a:schemeClr val="accent3">
                    <a:lumMod val="49000"/>
                  </a:schemeClr>
                </a:solidFill>
              </a:rPr>
              <a:t>NH 9.1</a:t>
            </a:r>
          </a:p>
          <a:p>
            <a:pPr marL="1099820" lvl="2" indent="-285750"/>
            <a:r>
              <a:rPr lang="en-US" sz="1600" b="1" u="sng" dirty="0">
                <a:solidFill>
                  <a:schemeClr val="accent3">
                    <a:lumMod val="49000"/>
                  </a:schemeClr>
                </a:solidFill>
                <a:latin typeface="Tenorite"/>
              </a:rPr>
              <a:t>Page 49: </a:t>
            </a:r>
            <a:r>
              <a:rPr lang="en-US" sz="1600" u="sng" dirty="0">
                <a:solidFill>
                  <a:schemeClr val="accent3">
                    <a:lumMod val="49000"/>
                  </a:schemeClr>
                </a:solidFill>
                <a:latin typeface="Tenorite"/>
              </a:rPr>
              <a:t>NH 9.2</a:t>
            </a:r>
            <a:endParaRPr lang="en-US" sz="1600" u="sng" dirty="0">
              <a:solidFill>
                <a:schemeClr val="accent3">
                  <a:lumMod val="49000"/>
                </a:schemeClr>
              </a:solidFill>
              <a:latin typeface="Tenorite "/>
            </a:endParaRPr>
          </a:p>
          <a:p>
            <a:pPr marL="734060" lvl="1" indent="-285750"/>
            <a:endParaRPr lang="en-US" sz="1600" u="sng" dirty="0">
              <a:solidFill>
                <a:schemeClr val="accent3">
                  <a:lumMod val="49000"/>
                </a:schemeClr>
              </a:solidFill>
              <a:latin typeface="Tenorite"/>
            </a:endParaRPr>
          </a:p>
          <a:p>
            <a:pPr marL="734060" lvl="1" indent="-285750"/>
            <a:endParaRPr lang="en-US" sz="1600" u="sng" dirty="0">
              <a:solidFill>
                <a:schemeClr val="accent3">
                  <a:lumMod val="49000"/>
                </a:schemeClr>
              </a:solidFill>
              <a:latin typeface="Tenorite"/>
            </a:endParaRPr>
          </a:p>
          <a:p>
            <a:pPr marL="734060" lvl="1" indent="-285750"/>
            <a:endParaRPr lang="en-US" sz="1600" u="sng" dirty="0">
              <a:solidFill>
                <a:schemeClr val="accent3">
                  <a:lumMod val="49000"/>
                </a:schemeClr>
              </a:solidFill>
              <a:latin typeface="Tenorite "/>
            </a:endParaRPr>
          </a:p>
          <a:p>
            <a:pPr marL="734060" lvl="1" indent="-285750"/>
            <a:endParaRPr lang="en-US" sz="1600" u="sng" dirty="0">
              <a:solidFill>
                <a:schemeClr val="accent3">
                  <a:lumMod val="49000"/>
                </a:schemeClr>
              </a:solidFill>
              <a:latin typeface="Tenorite "/>
            </a:endParaRPr>
          </a:p>
          <a:p>
            <a:pPr marL="734060" lvl="1" indent="-285750"/>
            <a:endParaRPr lang="en-US" sz="1600" u="sng" dirty="0">
              <a:solidFill>
                <a:schemeClr val="accent3">
                  <a:lumMod val="49000"/>
                </a:schemeClr>
              </a:solidFill>
              <a:latin typeface="Tenorite"/>
            </a:endParaRPr>
          </a:p>
        </p:txBody>
      </p:sp>
      <p:sp>
        <p:nvSpPr>
          <p:cNvPr id="20" name="Slide Number Placeholder 3">
            <a:extLst>
              <a:ext uri="{FF2B5EF4-FFF2-40B4-BE49-F238E27FC236}">
                <a16:creationId xmlns:a16="http://schemas.microsoft.com/office/drawing/2014/main" id="{38287FC0-E109-6B77-851E-8ECE182A7C06}"/>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24</a:t>
            </a:fld>
            <a:endParaRPr lang="en-US"/>
          </a:p>
        </p:txBody>
      </p:sp>
    </p:spTree>
    <p:extLst>
      <p:ext uri="{BB962C8B-B14F-4D97-AF65-F5344CB8AC3E}">
        <p14:creationId xmlns:p14="http://schemas.microsoft.com/office/powerpoint/2010/main" val="1290196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35BDB113-F3D0-C192-E5C2-EF9B5542C09E}"/>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105060C0-0C43-DD54-2707-5468B399DF53}"/>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a:solidFill>
                  <a:schemeClr val="tx1"/>
                </a:solidFill>
              </a:rPr>
              <a:t>NH 10 natural hazards resiliency implementation</a:t>
            </a:r>
          </a:p>
        </p:txBody>
      </p:sp>
      <p:sp>
        <p:nvSpPr>
          <p:cNvPr id="19" name="Content Placeholder 2">
            <a:extLst>
              <a:ext uri="{FF2B5EF4-FFF2-40B4-BE49-F238E27FC236}">
                <a16:creationId xmlns:a16="http://schemas.microsoft.com/office/drawing/2014/main" id="{A5B6E3D8-9613-9FB5-BFA3-A7D696B58C9B}"/>
              </a:ext>
            </a:extLst>
          </p:cNvPr>
          <p:cNvSpPr>
            <a:spLocks noGrp="1"/>
          </p:cNvSpPr>
          <p:nvPr>
            <p:ph sz="quarter" idx="10"/>
          </p:nvPr>
        </p:nvSpPr>
        <p:spPr>
          <a:xfrm>
            <a:off x="5460276" y="1840706"/>
            <a:ext cx="5716587" cy="5248276"/>
          </a:xfrm>
        </p:spPr>
        <p:txBody>
          <a:bodyPr lIns="91440" tIns="45720" rIns="91440" bIns="45720" anchor="ctr"/>
          <a:lstStyle/>
          <a:p>
            <a:pPr marL="0" indent="0">
              <a:buNone/>
            </a:pPr>
            <a:r>
              <a:rPr lang="en-US" sz="1600" u="sng">
                <a:solidFill>
                  <a:schemeClr val="accent3">
                    <a:lumMod val="49000"/>
                  </a:schemeClr>
                </a:solidFill>
              </a:rPr>
              <a:t>1. ☐ </a:t>
            </a:r>
            <a:r>
              <a:rPr lang="en-US" sz="1600" b="1" u="sng">
                <a:solidFill>
                  <a:schemeClr val="accent3">
                    <a:lumMod val="49000"/>
                  </a:schemeClr>
                </a:solidFill>
              </a:rPr>
              <a:t>Page 49-51: NH 10</a:t>
            </a:r>
            <a:r>
              <a:rPr lang="en-US" sz="1600" u="sng">
                <a:solidFill>
                  <a:schemeClr val="accent3">
                    <a:lumMod val="49000"/>
                  </a:schemeClr>
                </a:solidFill>
              </a:rPr>
              <a:t>:</a:t>
            </a:r>
          </a:p>
          <a:p>
            <a:pPr marL="734060" lvl="1" indent="-285750"/>
            <a:r>
              <a:rPr lang="en-US" sz="1600" u="sng">
                <a:solidFill>
                  <a:schemeClr val="accent3">
                    <a:lumMod val="49000"/>
                  </a:schemeClr>
                </a:solidFill>
                <a:latin typeface="Tenorite"/>
              </a:rPr>
              <a:t>☐ </a:t>
            </a:r>
            <a:r>
              <a:rPr lang="en-US" sz="1600" b="1" u="sng">
                <a:solidFill>
                  <a:schemeClr val="accent3">
                    <a:lumMod val="49000"/>
                  </a:schemeClr>
                </a:solidFill>
              </a:rPr>
              <a:t>Page 49, lines 14-25: </a:t>
            </a:r>
            <a:r>
              <a:rPr lang="en-US" sz="1600" u="sng">
                <a:solidFill>
                  <a:schemeClr val="accent3">
                    <a:lumMod val="49000"/>
                  </a:schemeClr>
                </a:solidFill>
              </a:rPr>
              <a:t>new purpose statement.</a:t>
            </a:r>
            <a:endParaRPr lang="en-US" sz="1600" b="1" u="sng">
              <a:solidFill>
                <a:schemeClr val="accent3">
                  <a:lumMod val="49000"/>
                </a:schemeClr>
              </a:solidFill>
            </a:endParaRPr>
          </a:p>
          <a:p>
            <a:pPr marL="734060" lvl="1" indent="-285750"/>
            <a:r>
              <a:rPr lang="en-US" sz="1600" u="sng">
                <a:solidFill>
                  <a:schemeClr val="accent3">
                    <a:lumMod val="49000"/>
                  </a:schemeClr>
                </a:solidFill>
                <a:latin typeface="Tenorite"/>
              </a:rPr>
              <a:t>☐ </a:t>
            </a:r>
            <a:r>
              <a:rPr lang="en-US" sz="1600" b="1" u="sng">
                <a:solidFill>
                  <a:schemeClr val="accent3">
                    <a:lumMod val="49000"/>
                  </a:schemeClr>
                </a:solidFill>
              </a:rPr>
              <a:t>Page 49, Goal NH 9: </a:t>
            </a:r>
            <a:r>
              <a:rPr lang="en-US" sz="1600" u="sng">
                <a:solidFill>
                  <a:schemeClr val="accent3">
                    <a:lumMod val="49000"/>
                  </a:schemeClr>
                </a:solidFill>
              </a:rPr>
              <a:t>"Provide guidance and reasonable processes to implement effective resiliency and sustainability policies."</a:t>
            </a:r>
            <a:endParaRPr lang="en-US">
              <a:solidFill>
                <a:schemeClr val="accent3">
                  <a:lumMod val="49000"/>
                </a:schemeClr>
              </a:solidFill>
            </a:endParaRPr>
          </a:p>
          <a:p>
            <a:pPr marL="734060" lvl="1" indent="-285750"/>
            <a:r>
              <a:rPr lang="en-US" sz="1600" b="1" u="sng">
                <a:solidFill>
                  <a:schemeClr val="accent3">
                    <a:lumMod val="49000"/>
                  </a:schemeClr>
                </a:solidFill>
              </a:rPr>
              <a:t>Page 50: </a:t>
            </a:r>
            <a:r>
              <a:rPr lang="en-US" sz="1600" u="sng">
                <a:solidFill>
                  <a:schemeClr val="accent3">
                    <a:lumMod val="49000"/>
                  </a:schemeClr>
                </a:solidFill>
              </a:rPr>
              <a:t>NH 10.1</a:t>
            </a:r>
          </a:p>
          <a:p>
            <a:pPr marL="734060" lvl="1" indent="-285750"/>
            <a:r>
              <a:rPr lang="en-US" sz="1600" b="1" u="sng">
                <a:solidFill>
                  <a:schemeClr val="accent3">
                    <a:lumMod val="49000"/>
                  </a:schemeClr>
                </a:solidFill>
                <a:latin typeface="Tenorite"/>
              </a:rPr>
              <a:t>Page 50: </a:t>
            </a:r>
            <a:r>
              <a:rPr lang="en-US" sz="1600" u="sng">
                <a:solidFill>
                  <a:schemeClr val="accent3">
                    <a:lumMod val="49000"/>
                  </a:schemeClr>
                </a:solidFill>
                <a:latin typeface="Tenorite"/>
              </a:rPr>
              <a:t>NH 10.2</a:t>
            </a:r>
          </a:p>
          <a:p>
            <a:pPr marL="734060" lvl="1" indent="-285750"/>
            <a:r>
              <a:rPr lang="en-US" sz="1600" b="1" u="sng">
                <a:solidFill>
                  <a:schemeClr val="accent3">
                    <a:lumMod val="49000"/>
                  </a:schemeClr>
                </a:solidFill>
                <a:latin typeface="Tenorite"/>
              </a:rPr>
              <a:t>Page 50: </a:t>
            </a:r>
            <a:r>
              <a:rPr lang="en-US" sz="1600" u="sng">
                <a:solidFill>
                  <a:schemeClr val="accent3">
                    <a:lumMod val="49000"/>
                  </a:schemeClr>
                </a:solidFill>
                <a:latin typeface="Tenorite"/>
              </a:rPr>
              <a:t>NH 10.3</a:t>
            </a:r>
          </a:p>
          <a:p>
            <a:pPr marL="734060" lvl="1" indent="-285750"/>
            <a:r>
              <a:rPr lang="en-US" sz="1600" b="1" u="sng">
                <a:solidFill>
                  <a:schemeClr val="accent3">
                    <a:lumMod val="49000"/>
                  </a:schemeClr>
                </a:solidFill>
                <a:latin typeface="Tenorite"/>
              </a:rPr>
              <a:t>Page 50: </a:t>
            </a:r>
            <a:r>
              <a:rPr lang="en-US" sz="1600" u="sng">
                <a:solidFill>
                  <a:schemeClr val="accent3">
                    <a:lumMod val="49000"/>
                  </a:schemeClr>
                </a:solidFill>
                <a:latin typeface="Tenorite"/>
              </a:rPr>
              <a:t>NH 10.4</a:t>
            </a:r>
          </a:p>
          <a:p>
            <a:pPr marL="734060" lvl="1" indent="-285750"/>
            <a:r>
              <a:rPr lang="en-US" sz="1600" b="1" u="sng">
                <a:solidFill>
                  <a:schemeClr val="accent3">
                    <a:lumMod val="49000"/>
                  </a:schemeClr>
                </a:solidFill>
                <a:latin typeface="Tenorite"/>
              </a:rPr>
              <a:t>Page 50: </a:t>
            </a:r>
            <a:r>
              <a:rPr lang="en-US" sz="1600" u="sng">
                <a:solidFill>
                  <a:schemeClr val="accent3">
                    <a:lumMod val="49000"/>
                  </a:schemeClr>
                </a:solidFill>
                <a:latin typeface="Tenorite"/>
              </a:rPr>
              <a:t>NH 10.5</a:t>
            </a:r>
          </a:p>
          <a:p>
            <a:pPr marL="734060" lvl="1" indent="-285750"/>
            <a:r>
              <a:rPr lang="en-US" sz="1600" b="1" u="sng">
                <a:solidFill>
                  <a:schemeClr val="accent3">
                    <a:lumMod val="49000"/>
                  </a:schemeClr>
                </a:solidFill>
                <a:latin typeface="Tenorite"/>
              </a:rPr>
              <a:t>Page 50: </a:t>
            </a:r>
            <a:r>
              <a:rPr lang="en-US" sz="1600" u="sng">
                <a:solidFill>
                  <a:schemeClr val="accent3">
                    <a:lumMod val="49000"/>
                  </a:schemeClr>
                </a:solidFill>
                <a:latin typeface="Tenorite"/>
              </a:rPr>
              <a:t>NH 10.6</a:t>
            </a:r>
          </a:p>
          <a:p>
            <a:pPr marL="734060" lvl="1" indent="-285750"/>
            <a:r>
              <a:rPr lang="en-US" sz="1600" b="1" u="sng">
                <a:solidFill>
                  <a:schemeClr val="accent3">
                    <a:lumMod val="49000"/>
                  </a:schemeClr>
                </a:solidFill>
                <a:latin typeface="Tenorite"/>
              </a:rPr>
              <a:t>Page 50: </a:t>
            </a:r>
            <a:r>
              <a:rPr lang="en-US" sz="1600" u="sng">
                <a:solidFill>
                  <a:schemeClr val="accent3">
                    <a:lumMod val="49000"/>
                  </a:schemeClr>
                </a:solidFill>
                <a:latin typeface="Tenorite"/>
              </a:rPr>
              <a:t>NH 10.7</a:t>
            </a:r>
          </a:p>
          <a:p>
            <a:pPr marL="734060" lvl="1" indent="-285750"/>
            <a:r>
              <a:rPr lang="en-US" sz="1600" b="1" u="sng">
                <a:solidFill>
                  <a:schemeClr val="accent3">
                    <a:lumMod val="49000"/>
                  </a:schemeClr>
                </a:solidFill>
                <a:latin typeface="Tenorite"/>
              </a:rPr>
              <a:t>Page 50: </a:t>
            </a:r>
            <a:r>
              <a:rPr lang="en-US" sz="1600" u="sng">
                <a:solidFill>
                  <a:schemeClr val="accent3">
                    <a:lumMod val="49000"/>
                  </a:schemeClr>
                </a:solidFill>
                <a:latin typeface="Tenorite"/>
              </a:rPr>
              <a:t>NH 10.8</a:t>
            </a:r>
          </a:p>
          <a:p>
            <a:pPr marL="734060" lvl="1" indent="-285750"/>
            <a:r>
              <a:rPr lang="en-US" sz="1600" b="1" u="sng">
                <a:solidFill>
                  <a:schemeClr val="accent3">
                    <a:lumMod val="49000"/>
                  </a:schemeClr>
                </a:solidFill>
                <a:latin typeface="Tenorite"/>
              </a:rPr>
              <a:t>Page 50: </a:t>
            </a:r>
            <a:r>
              <a:rPr lang="en-US" sz="1600" u="sng">
                <a:solidFill>
                  <a:schemeClr val="accent3">
                    <a:lumMod val="49000"/>
                  </a:schemeClr>
                </a:solidFill>
                <a:latin typeface="Tenorite"/>
              </a:rPr>
              <a:t>NH 10.9</a:t>
            </a:r>
          </a:p>
          <a:p>
            <a:pPr marL="734060" lvl="1" indent="-285750"/>
            <a:r>
              <a:rPr lang="en-US" sz="1600" b="1" u="sng">
                <a:solidFill>
                  <a:schemeClr val="accent3">
                    <a:lumMod val="49000"/>
                  </a:schemeClr>
                </a:solidFill>
                <a:latin typeface="Tenorite"/>
              </a:rPr>
              <a:t>Page 50: </a:t>
            </a:r>
            <a:r>
              <a:rPr lang="en-US" sz="1600" u="sng">
                <a:solidFill>
                  <a:schemeClr val="accent3">
                    <a:lumMod val="49000"/>
                  </a:schemeClr>
                </a:solidFill>
                <a:latin typeface="Tenorite"/>
              </a:rPr>
              <a:t>NH 10.10</a:t>
            </a:r>
          </a:p>
          <a:p>
            <a:pPr marL="734060" lvl="1" indent="-285750"/>
            <a:r>
              <a:rPr lang="en-US" sz="1600" b="1" u="sng">
                <a:solidFill>
                  <a:schemeClr val="accent3">
                    <a:lumMod val="49000"/>
                  </a:schemeClr>
                </a:solidFill>
                <a:latin typeface="Tenorite"/>
              </a:rPr>
              <a:t>Page 50: </a:t>
            </a:r>
            <a:r>
              <a:rPr lang="en-US" sz="1600" u="sng">
                <a:solidFill>
                  <a:schemeClr val="accent3">
                    <a:lumMod val="49000"/>
                  </a:schemeClr>
                </a:solidFill>
                <a:latin typeface="Tenorite"/>
              </a:rPr>
              <a:t>NH 10.11</a:t>
            </a:r>
          </a:p>
          <a:p>
            <a:pPr marL="734060" lvl="1" indent="-285750"/>
            <a:endParaRPr lang="en-US" sz="1600" u="sng">
              <a:solidFill>
                <a:schemeClr val="accent3">
                  <a:lumMod val="49000"/>
                </a:schemeClr>
              </a:solidFill>
              <a:latin typeface="Tenorite"/>
            </a:endParaRPr>
          </a:p>
          <a:p>
            <a:pPr marL="734060" lvl="1" indent="-285750"/>
            <a:endParaRPr lang="en-US" sz="1600" u="sng">
              <a:solidFill>
                <a:schemeClr val="accent3">
                  <a:lumMod val="49000"/>
                </a:schemeClr>
              </a:solidFill>
              <a:latin typeface="Tenorite"/>
            </a:endParaRPr>
          </a:p>
          <a:p>
            <a:pPr marL="734060" lvl="1" indent="-285750"/>
            <a:endParaRPr lang="en-US" sz="1600" u="sng">
              <a:solidFill>
                <a:schemeClr val="accent3">
                  <a:lumMod val="49000"/>
                </a:schemeClr>
              </a:solidFill>
              <a:latin typeface="Tenorite "/>
            </a:endParaRPr>
          </a:p>
          <a:p>
            <a:pPr marL="734060" lvl="1" indent="-285750"/>
            <a:endParaRPr lang="en-US" sz="1600" u="sng">
              <a:solidFill>
                <a:schemeClr val="accent3">
                  <a:lumMod val="49000"/>
                </a:schemeClr>
              </a:solidFill>
              <a:latin typeface="Tenorite "/>
            </a:endParaRPr>
          </a:p>
          <a:p>
            <a:pPr marL="734060" lvl="1" indent="-285750"/>
            <a:endParaRPr lang="en-US" sz="1600" u="sng">
              <a:solidFill>
                <a:schemeClr val="accent3">
                  <a:lumMod val="49000"/>
                </a:schemeClr>
              </a:solidFill>
              <a:latin typeface="Tenorite"/>
            </a:endParaRPr>
          </a:p>
        </p:txBody>
      </p:sp>
      <p:sp>
        <p:nvSpPr>
          <p:cNvPr id="20" name="Slide Number Placeholder 3">
            <a:extLst>
              <a:ext uri="{FF2B5EF4-FFF2-40B4-BE49-F238E27FC236}">
                <a16:creationId xmlns:a16="http://schemas.microsoft.com/office/drawing/2014/main" id="{16D673FA-6878-D98B-438C-BE5260ED81B2}"/>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25</a:t>
            </a:fld>
            <a:endParaRPr lang="en-US"/>
          </a:p>
        </p:txBody>
      </p:sp>
      <p:sp>
        <p:nvSpPr>
          <p:cNvPr id="3" name="Content Placeholder 2">
            <a:extLst>
              <a:ext uri="{FF2B5EF4-FFF2-40B4-BE49-F238E27FC236}">
                <a16:creationId xmlns:a16="http://schemas.microsoft.com/office/drawing/2014/main" id="{BCCABD79-4247-B9EE-5B2F-D36C58DC6CFD}"/>
              </a:ext>
            </a:extLst>
          </p:cNvPr>
          <p:cNvSpPr txBox="1">
            <a:spLocks/>
          </p:cNvSpPr>
          <p:nvPr/>
        </p:nvSpPr>
        <p:spPr>
          <a:xfrm>
            <a:off x="7934395" y="3552825"/>
            <a:ext cx="2918619" cy="2057402"/>
          </a:xfrm>
          <a:prstGeom prst="rect">
            <a:avLst/>
          </a:prstGeom>
        </p:spPr>
        <p:txBody>
          <a:bodyPr lIns="91440" tIns="45720" rIns="91440" bIns="45720" anchor="ctr"/>
          <a:lstStyle>
            <a:lvl1pPr marL="283464"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1pPr>
            <a:lvl2pPr marL="73152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09728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46304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1828800" indent="-283464" algn="l" defTabSz="914400" rtl="0" eaLnBrk="1" latinLnBrk="0" hangingPunct="1">
              <a:lnSpc>
                <a:spcPct val="12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u="sng">
              <a:solidFill>
                <a:schemeClr val="accent3">
                  <a:lumMod val="49000"/>
                </a:schemeClr>
              </a:solidFill>
              <a:latin typeface="Tenorite "/>
            </a:endParaRPr>
          </a:p>
          <a:p>
            <a:pPr marL="734060" lvl="1" indent="-285750"/>
            <a:r>
              <a:rPr lang="en-US" sz="1600" b="1" u="sng">
                <a:solidFill>
                  <a:schemeClr val="accent3">
                    <a:lumMod val="49000"/>
                  </a:schemeClr>
                </a:solidFill>
                <a:latin typeface="Tenorite"/>
              </a:rPr>
              <a:t>Page 50: </a:t>
            </a:r>
            <a:r>
              <a:rPr lang="en-US" sz="1600" u="sng">
                <a:solidFill>
                  <a:schemeClr val="accent3">
                    <a:lumMod val="49000"/>
                  </a:schemeClr>
                </a:solidFill>
                <a:latin typeface="Tenorite"/>
              </a:rPr>
              <a:t>NH 10.11</a:t>
            </a:r>
          </a:p>
          <a:p>
            <a:pPr marL="734060" lvl="1" indent="-285750"/>
            <a:r>
              <a:rPr lang="en-US" sz="1600" b="1" u="sng">
                <a:solidFill>
                  <a:schemeClr val="accent3">
                    <a:lumMod val="49000"/>
                  </a:schemeClr>
                </a:solidFill>
                <a:latin typeface="Tenorite"/>
              </a:rPr>
              <a:t>Page 50: </a:t>
            </a:r>
            <a:r>
              <a:rPr lang="en-US" sz="1600" u="sng">
                <a:solidFill>
                  <a:schemeClr val="accent3">
                    <a:lumMod val="49000"/>
                  </a:schemeClr>
                </a:solidFill>
                <a:latin typeface="Tenorite"/>
              </a:rPr>
              <a:t>NH 10.12</a:t>
            </a:r>
          </a:p>
          <a:p>
            <a:pPr marL="734060" lvl="1" indent="-285750"/>
            <a:r>
              <a:rPr lang="en-US" sz="1600" b="1" u="sng">
                <a:solidFill>
                  <a:schemeClr val="accent3">
                    <a:lumMod val="49000"/>
                  </a:schemeClr>
                </a:solidFill>
                <a:latin typeface="Tenorite"/>
              </a:rPr>
              <a:t>Page 50: </a:t>
            </a:r>
            <a:r>
              <a:rPr lang="en-US" sz="1600" u="sng">
                <a:solidFill>
                  <a:schemeClr val="accent3">
                    <a:lumMod val="49000"/>
                  </a:schemeClr>
                </a:solidFill>
                <a:latin typeface="Tenorite"/>
              </a:rPr>
              <a:t>NH 10.13</a:t>
            </a:r>
          </a:p>
          <a:p>
            <a:pPr marL="734060" lvl="1" indent="-285750"/>
            <a:r>
              <a:rPr lang="en-US" sz="1600" b="1" u="sng">
                <a:solidFill>
                  <a:schemeClr val="accent3">
                    <a:lumMod val="49000"/>
                  </a:schemeClr>
                </a:solidFill>
                <a:latin typeface="Tenorite"/>
              </a:rPr>
              <a:t>Page 50: </a:t>
            </a:r>
            <a:r>
              <a:rPr lang="en-US" sz="1600" u="sng">
                <a:solidFill>
                  <a:schemeClr val="accent3">
                    <a:lumMod val="49000"/>
                  </a:schemeClr>
                </a:solidFill>
                <a:latin typeface="Tenorite"/>
              </a:rPr>
              <a:t>NH 10.14</a:t>
            </a:r>
          </a:p>
          <a:p>
            <a:pPr marL="734060" lvl="1" indent="-285750"/>
            <a:r>
              <a:rPr lang="en-US" sz="1600" b="1" u="sng">
                <a:solidFill>
                  <a:schemeClr val="accent3">
                    <a:lumMod val="49000"/>
                  </a:schemeClr>
                </a:solidFill>
                <a:latin typeface="Tenorite"/>
              </a:rPr>
              <a:t>Page 50: </a:t>
            </a:r>
            <a:r>
              <a:rPr lang="en-US" sz="1600" u="sng">
                <a:solidFill>
                  <a:schemeClr val="accent3">
                    <a:lumMod val="49000"/>
                  </a:schemeClr>
                </a:solidFill>
                <a:latin typeface="Tenorite"/>
              </a:rPr>
              <a:t>NH 10.15</a:t>
            </a:r>
          </a:p>
          <a:p>
            <a:pPr marL="734060" lvl="1" indent="-285750"/>
            <a:r>
              <a:rPr lang="en-US" sz="1600" b="1" u="sng">
                <a:solidFill>
                  <a:schemeClr val="accent3">
                    <a:lumMod val="49000"/>
                  </a:schemeClr>
                </a:solidFill>
                <a:latin typeface="Tenorite"/>
              </a:rPr>
              <a:t>Page 51: </a:t>
            </a:r>
            <a:r>
              <a:rPr lang="en-US" sz="1600" u="sng">
                <a:solidFill>
                  <a:schemeClr val="accent3">
                    <a:lumMod val="49000"/>
                  </a:schemeClr>
                </a:solidFill>
                <a:latin typeface="Tenorite"/>
              </a:rPr>
              <a:t>NH 10.16</a:t>
            </a:r>
          </a:p>
          <a:p>
            <a:pPr marL="734060" lvl="1" indent="-285750"/>
            <a:r>
              <a:rPr lang="en-US" sz="1600" b="1" u="sng">
                <a:solidFill>
                  <a:schemeClr val="accent3">
                    <a:lumMod val="49000"/>
                  </a:schemeClr>
                </a:solidFill>
                <a:latin typeface="Tenorite"/>
              </a:rPr>
              <a:t>Page 51: </a:t>
            </a:r>
            <a:r>
              <a:rPr lang="en-US" sz="1600" u="sng">
                <a:solidFill>
                  <a:schemeClr val="accent3">
                    <a:lumMod val="49000"/>
                  </a:schemeClr>
                </a:solidFill>
                <a:latin typeface="Tenorite"/>
              </a:rPr>
              <a:t>NH 10.17</a:t>
            </a:r>
          </a:p>
          <a:p>
            <a:pPr marL="734060" lvl="1" indent="-285750"/>
            <a:endParaRPr lang="en-US" sz="1600" u="sng">
              <a:solidFill>
                <a:schemeClr val="accent3">
                  <a:lumMod val="49000"/>
                </a:schemeClr>
              </a:solidFill>
              <a:latin typeface="Tenorite"/>
            </a:endParaRPr>
          </a:p>
          <a:p>
            <a:pPr marL="734060" lvl="1" indent="-285750"/>
            <a:endParaRPr lang="en-US" sz="1600" u="sng">
              <a:solidFill>
                <a:schemeClr val="accent3">
                  <a:lumMod val="49000"/>
                </a:schemeClr>
              </a:solidFill>
              <a:latin typeface="Tenorite"/>
            </a:endParaRPr>
          </a:p>
          <a:p>
            <a:pPr marL="734060" lvl="1" indent="-285750"/>
            <a:endParaRPr lang="en-US" sz="1600" u="sng">
              <a:solidFill>
                <a:schemeClr val="accent3">
                  <a:lumMod val="49000"/>
                </a:schemeClr>
              </a:solidFill>
              <a:latin typeface="Tenorite"/>
            </a:endParaRPr>
          </a:p>
          <a:p>
            <a:pPr marL="734060" lvl="1" indent="-285750"/>
            <a:endParaRPr lang="en-US" sz="1600" u="sng">
              <a:solidFill>
                <a:schemeClr val="accent3">
                  <a:lumMod val="49000"/>
                </a:schemeClr>
              </a:solidFill>
              <a:latin typeface="Tenorite "/>
            </a:endParaRPr>
          </a:p>
          <a:p>
            <a:pPr marL="734060" lvl="1" indent="-285750"/>
            <a:endParaRPr lang="en-US" sz="1600" u="sng">
              <a:solidFill>
                <a:schemeClr val="accent3">
                  <a:lumMod val="49000"/>
                </a:schemeClr>
              </a:solidFill>
              <a:latin typeface="Tenorite "/>
            </a:endParaRPr>
          </a:p>
          <a:p>
            <a:pPr marL="734060" lvl="1" indent="-285750"/>
            <a:endParaRPr lang="en-US" sz="1600" u="sng">
              <a:solidFill>
                <a:schemeClr val="accent3">
                  <a:lumMod val="49000"/>
                </a:schemeClr>
              </a:solidFill>
              <a:latin typeface="Tenorite"/>
            </a:endParaRPr>
          </a:p>
        </p:txBody>
      </p:sp>
    </p:spTree>
    <p:extLst>
      <p:ext uri="{BB962C8B-B14F-4D97-AF65-F5344CB8AC3E}">
        <p14:creationId xmlns:p14="http://schemas.microsoft.com/office/powerpoint/2010/main" val="435890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pattFill prst="pct5">
          <a:fgClr>
            <a:srgbClr val="62763E"/>
          </a:fgClr>
          <a:bgClr>
            <a:schemeClr val="bg1"/>
          </a:bgClr>
        </a:pattFill>
        <a:effectLst/>
      </p:bgPr>
    </p:bg>
    <p:spTree>
      <p:nvGrpSpPr>
        <p:cNvPr id="1" name="">
          <a:extLst>
            <a:ext uri="{FF2B5EF4-FFF2-40B4-BE49-F238E27FC236}">
              <a16:creationId xmlns:a16="http://schemas.microsoft.com/office/drawing/2014/main" id="{A17F4C6C-D86F-06EB-FD98-E2C720A44896}"/>
            </a:ext>
          </a:extLst>
        </p:cNvPr>
        <p:cNvGrpSpPr/>
        <p:nvPr/>
      </p:nvGrpSpPr>
      <p:grpSpPr>
        <a:xfrm>
          <a:off x="0" y="0"/>
          <a:ext cx="0" cy="0"/>
          <a:chOff x="0" y="0"/>
          <a:chExt cx="0" cy="0"/>
        </a:xfrm>
      </p:grpSpPr>
      <p:pic>
        <p:nvPicPr>
          <p:cNvPr id="5" name="Picture Placeholder 4" descr="Lush leaves background">
            <a:extLst>
              <a:ext uri="{FF2B5EF4-FFF2-40B4-BE49-F238E27FC236}">
                <a16:creationId xmlns:a16="http://schemas.microsoft.com/office/drawing/2014/main" id="{0C523CFC-8333-862C-7661-7ED5568CEB00}"/>
              </a:ext>
            </a:extLst>
          </p:cNvPr>
          <p:cNvPicPr>
            <a:picLocks noGrp="1" noChangeAspect="1"/>
          </p:cNvPicPr>
          <p:nvPr>
            <p:ph type="pic" sz="quarter" idx="10"/>
          </p:nvPr>
        </p:nvPicPr>
        <p:blipFill>
          <a:blip r:embed="rId2">
            <a:alphaModFix amt="35000"/>
          </a:blip>
          <a:srcRect/>
          <a:stretch/>
        </p:blipFill>
        <p:spPr>
          <a:xfrm>
            <a:off x="0" y="0"/>
            <a:ext cx="12192000" cy="6858000"/>
          </a:xfrm>
          <a:solidFill>
            <a:srgbClr val="62763E"/>
          </a:solidFill>
        </p:spPr>
      </p:pic>
      <p:sp>
        <p:nvSpPr>
          <p:cNvPr id="7" name="Title 6">
            <a:extLst>
              <a:ext uri="{FF2B5EF4-FFF2-40B4-BE49-F238E27FC236}">
                <a16:creationId xmlns:a16="http://schemas.microsoft.com/office/drawing/2014/main" id="{B86E3E0B-7640-4E15-0155-9A9F050F09F2}"/>
              </a:ext>
            </a:extLst>
          </p:cNvPr>
          <p:cNvSpPr>
            <a:spLocks noGrp="1"/>
          </p:cNvSpPr>
          <p:nvPr>
            <p:ph type="title"/>
          </p:nvPr>
        </p:nvSpPr>
        <p:spPr>
          <a:xfrm>
            <a:off x="1296552" y="452418"/>
            <a:ext cx="9809911" cy="5481687"/>
          </a:xfrm>
        </p:spPr>
        <p:txBody>
          <a:bodyPr/>
          <a:lstStyle/>
          <a:p>
            <a:pPr algn="l"/>
            <a:br>
              <a:rPr lang="en-US" dirty="0">
                <a:solidFill>
                  <a:schemeClr val="bg1"/>
                </a:solidFill>
              </a:rPr>
            </a:br>
            <a:r>
              <a:rPr lang="en-US" sz="4800" dirty="0">
                <a:solidFill>
                  <a:schemeClr val="bg1"/>
                </a:solidFill>
              </a:rPr>
              <a:t>Chapter 2 – Natural Settings</a:t>
            </a:r>
            <a:br>
              <a:rPr lang="en-US" sz="4800" dirty="0">
                <a:solidFill>
                  <a:schemeClr val="bg1"/>
                </a:solidFill>
              </a:rPr>
            </a:br>
            <a:br>
              <a:rPr lang="en-US" dirty="0">
                <a:solidFill>
                  <a:schemeClr val="bg1"/>
                </a:solidFill>
              </a:rPr>
            </a:br>
            <a:r>
              <a:rPr lang="en-US" sz="3600" dirty="0">
                <a:solidFill>
                  <a:schemeClr val="bg1"/>
                </a:solidFill>
              </a:rPr>
              <a:t>1. NATURAL Settings Narrative</a:t>
            </a:r>
            <a:br>
              <a:rPr lang="en-US" sz="3600" dirty="0">
                <a:solidFill>
                  <a:schemeClr val="bg1"/>
                </a:solidFill>
              </a:rPr>
            </a:br>
            <a:r>
              <a:rPr lang="en-US" sz="3600" dirty="0">
                <a:solidFill>
                  <a:schemeClr val="bg1"/>
                </a:solidFill>
              </a:rPr>
              <a:t>2. Natural settings- GOALS AND POLICIES</a:t>
            </a:r>
          </a:p>
        </p:txBody>
      </p:sp>
    </p:spTree>
    <p:extLst>
      <p:ext uri="{BB962C8B-B14F-4D97-AF65-F5344CB8AC3E}">
        <p14:creationId xmlns:p14="http://schemas.microsoft.com/office/powerpoint/2010/main" val="2003103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rgbClr val="62763E"/>
          </a:fgClr>
          <a:bgClr>
            <a:schemeClr val="bg1"/>
          </a:bgClr>
        </a:pattFill>
        <a:effectLst/>
      </p:bgPr>
    </p:bg>
    <p:spTree>
      <p:nvGrpSpPr>
        <p:cNvPr id="1" name="">
          <a:extLst>
            <a:ext uri="{FF2B5EF4-FFF2-40B4-BE49-F238E27FC236}">
              <a16:creationId xmlns:a16="http://schemas.microsoft.com/office/drawing/2014/main" id="{7E80D455-D094-0E1E-367E-5C0B290D0BA6}"/>
            </a:ext>
          </a:extLst>
        </p:cNvPr>
        <p:cNvGrpSpPr/>
        <p:nvPr/>
      </p:nvGrpSpPr>
      <p:grpSpPr>
        <a:xfrm>
          <a:off x="0" y="0"/>
          <a:ext cx="0" cy="0"/>
          <a:chOff x="0" y="0"/>
          <a:chExt cx="0" cy="0"/>
        </a:xfrm>
      </p:grpSpPr>
      <p:pic>
        <p:nvPicPr>
          <p:cNvPr id="5" name="Picture Placeholder 4" descr="Lush leaves background">
            <a:extLst>
              <a:ext uri="{FF2B5EF4-FFF2-40B4-BE49-F238E27FC236}">
                <a16:creationId xmlns:a16="http://schemas.microsoft.com/office/drawing/2014/main" id="{91B28AC8-1478-663E-EDA0-68D55B95497B}"/>
              </a:ext>
            </a:extLst>
          </p:cNvPr>
          <p:cNvPicPr>
            <a:picLocks noGrp="1" noChangeAspect="1"/>
          </p:cNvPicPr>
          <p:nvPr>
            <p:ph type="pic" sz="quarter" idx="10"/>
          </p:nvPr>
        </p:nvPicPr>
        <p:blipFill>
          <a:blip r:embed="rId2">
            <a:alphaModFix amt="35000"/>
          </a:blip>
          <a:srcRect/>
          <a:stretch/>
        </p:blipFill>
        <p:spPr>
          <a:xfrm>
            <a:off x="0" y="0"/>
            <a:ext cx="12192000" cy="6858000"/>
          </a:xfrm>
          <a:solidFill>
            <a:srgbClr val="62763E"/>
          </a:solidFill>
        </p:spPr>
      </p:pic>
      <p:sp>
        <p:nvSpPr>
          <p:cNvPr id="7" name="Title 6">
            <a:extLst>
              <a:ext uri="{FF2B5EF4-FFF2-40B4-BE49-F238E27FC236}">
                <a16:creationId xmlns:a16="http://schemas.microsoft.com/office/drawing/2014/main" id="{71C989BC-228E-41EF-6D5B-F7FEBADC905E}"/>
              </a:ext>
            </a:extLst>
          </p:cNvPr>
          <p:cNvSpPr>
            <a:spLocks noGrp="1"/>
          </p:cNvSpPr>
          <p:nvPr>
            <p:ph type="title"/>
          </p:nvPr>
        </p:nvSpPr>
        <p:spPr>
          <a:xfrm>
            <a:off x="1296552" y="257908"/>
            <a:ext cx="9809911" cy="6400800"/>
          </a:xfrm>
        </p:spPr>
        <p:txBody>
          <a:bodyPr/>
          <a:lstStyle/>
          <a:p>
            <a:pPr algn="l"/>
            <a:r>
              <a:rPr lang="en-US" sz="1800" u="sng" dirty="0">
                <a:solidFill>
                  <a:schemeClr val="bg1"/>
                </a:solidFill>
              </a:rPr>
              <a:t>Narrative</a:t>
            </a:r>
            <a:br>
              <a:rPr lang="en-US" sz="1800" dirty="0">
                <a:solidFill>
                  <a:schemeClr val="bg1"/>
                </a:solidFill>
              </a:rPr>
            </a:br>
            <a:br>
              <a:rPr lang="en-US" sz="1800" dirty="0">
                <a:solidFill>
                  <a:schemeClr val="bg1"/>
                </a:solidFill>
              </a:rPr>
            </a:br>
            <a:r>
              <a:rPr lang="en-US" sz="1800" dirty="0">
                <a:solidFill>
                  <a:schemeClr val="bg1"/>
                </a:solidFill>
              </a:rPr>
              <a:t>2.1     Introduction/Purpose</a:t>
            </a:r>
            <a:br>
              <a:rPr lang="en-US" sz="1800" dirty="0">
                <a:solidFill>
                  <a:schemeClr val="bg1"/>
                </a:solidFill>
              </a:rPr>
            </a:br>
            <a:r>
              <a:rPr lang="en-US" sz="1800" dirty="0">
                <a:solidFill>
                  <a:schemeClr val="bg1"/>
                </a:solidFill>
              </a:rPr>
              <a:t>2.1.1  Horizon 2046</a:t>
            </a:r>
            <a:br>
              <a:rPr lang="en-US" sz="1800" dirty="0">
                <a:solidFill>
                  <a:schemeClr val="bg1"/>
                </a:solidFill>
              </a:rPr>
            </a:br>
            <a:r>
              <a:rPr lang="en-US" sz="1800" dirty="0">
                <a:solidFill>
                  <a:schemeClr val="bg1"/>
                </a:solidFill>
              </a:rPr>
              <a:t>2.2     Existing Conditions</a:t>
            </a:r>
            <a:br>
              <a:rPr lang="en-US" sz="1800" dirty="0">
                <a:solidFill>
                  <a:schemeClr val="bg1"/>
                </a:solidFill>
              </a:rPr>
            </a:br>
            <a:r>
              <a:rPr lang="en-US" sz="1800" dirty="0">
                <a:solidFill>
                  <a:schemeClr val="bg1"/>
                </a:solidFill>
              </a:rPr>
              <a:t>2.5     2026 Setting</a:t>
            </a:r>
            <a:br>
              <a:rPr lang="en-US" sz="1800" dirty="0">
                <a:solidFill>
                  <a:schemeClr val="bg1"/>
                </a:solidFill>
              </a:rPr>
            </a:br>
            <a:r>
              <a:rPr lang="en-US" sz="1800" dirty="0">
                <a:solidFill>
                  <a:schemeClr val="bg1"/>
                </a:solidFill>
              </a:rPr>
              <a:t>2.6     Best Available Science</a:t>
            </a:r>
            <a:br>
              <a:rPr lang="en-US" sz="1800" dirty="0">
                <a:solidFill>
                  <a:schemeClr val="bg1"/>
                </a:solidFill>
              </a:rPr>
            </a:br>
            <a:r>
              <a:rPr lang="en-US" sz="1800" dirty="0">
                <a:solidFill>
                  <a:schemeClr val="bg1"/>
                </a:solidFill>
              </a:rPr>
              <a:t>2.7     Critical Areas</a:t>
            </a:r>
            <a:br>
              <a:rPr lang="en-US" sz="1800" dirty="0">
                <a:solidFill>
                  <a:schemeClr val="bg1"/>
                </a:solidFill>
              </a:rPr>
            </a:br>
            <a:r>
              <a:rPr lang="en-US" sz="1800" dirty="0">
                <a:solidFill>
                  <a:schemeClr val="bg1"/>
                </a:solidFill>
              </a:rPr>
              <a:t>2.8     Water Quantity/Water quality</a:t>
            </a:r>
            <a:br>
              <a:rPr lang="en-US" sz="1800" dirty="0">
                <a:solidFill>
                  <a:schemeClr val="bg1"/>
                </a:solidFill>
              </a:rPr>
            </a:br>
            <a:r>
              <a:rPr lang="en-US" sz="1800" dirty="0">
                <a:solidFill>
                  <a:schemeClr val="bg1"/>
                </a:solidFill>
              </a:rPr>
              <a:t>2.9     Air Quality</a:t>
            </a:r>
            <a:br>
              <a:rPr lang="en-US" sz="1800" dirty="0">
                <a:solidFill>
                  <a:schemeClr val="bg1"/>
                </a:solidFill>
              </a:rPr>
            </a:br>
            <a:r>
              <a:rPr lang="en-US" sz="1800" dirty="0">
                <a:solidFill>
                  <a:schemeClr val="bg1"/>
                </a:solidFill>
              </a:rPr>
              <a:t>2.10   Priority Habitats and Species</a:t>
            </a:r>
            <a:br>
              <a:rPr lang="en-US" sz="1800" dirty="0">
                <a:solidFill>
                  <a:schemeClr val="bg1"/>
                </a:solidFill>
              </a:rPr>
            </a:br>
            <a:r>
              <a:rPr lang="en-US" sz="1800" dirty="0">
                <a:solidFill>
                  <a:schemeClr val="bg1"/>
                </a:solidFill>
              </a:rPr>
              <a:t>2.11   Resilient and Sustainable Growth</a:t>
            </a:r>
            <a:br>
              <a:rPr lang="en-US" sz="1800" dirty="0">
                <a:solidFill>
                  <a:schemeClr val="bg1"/>
                </a:solidFill>
              </a:rPr>
            </a:br>
            <a:br>
              <a:rPr lang="en-US" sz="1800" dirty="0">
                <a:solidFill>
                  <a:schemeClr val="bg1"/>
                </a:solidFill>
              </a:rPr>
            </a:br>
            <a:r>
              <a:rPr lang="en-US" sz="1800" u="sng" dirty="0">
                <a:solidFill>
                  <a:schemeClr val="bg1"/>
                </a:solidFill>
              </a:rPr>
              <a:t>Policies and Goals</a:t>
            </a:r>
            <a:br>
              <a:rPr lang="en-US" sz="1800" dirty="0">
                <a:solidFill>
                  <a:schemeClr val="bg1"/>
                </a:solidFill>
              </a:rPr>
            </a:br>
            <a:br>
              <a:rPr lang="en-US" sz="1800" dirty="0">
                <a:solidFill>
                  <a:schemeClr val="bg1"/>
                </a:solidFill>
              </a:rPr>
            </a:br>
            <a:r>
              <a:rPr lang="en-US" sz="1800" dirty="0">
                <a:solidFill>
                  <a:schemeClr val="bg1"/>
                </a:solidFill>
              </a:rPr>
              <a:t>NS 8   Critical Areas</a:t>
            </a:r>
            <a:br>
              <a:rPr lang="en-US" sz="1800" dirty="0">
                <a:solidFill>
                  <a:schemeClr val="bg1"/>
                </a:solidFill>
              </a:rPr>
            </a:br>
            <a:r>
              <a:rPr lang="en-US" sz="1800" dirty="0">
                <a:solidFill>
                  <a:schemeClr val="bg1"/>
                </a:solidFill>
              </a:rPr>
              <a:t>Ns 9   resiliency and Sustainability</a:t>
            </a:r>
            <a:br>
              <a:rPr lang="en-US" sz="1800" dirty="0">
                <a:solidFill>
                  <a:schemeClr val="bg1"/>
                </a:solidFill>
              </a:rPr>
            </a:br>
            <a:r>
              <a:rPr lang="en-US" sz="1800" dirty="0">
                <a:solidFill>
                  <a:schemeClr val="bg1"/>
                </a:solidFill>
              </a:rPr>
              <a:t>Ns 10 Water Quality and Quantity </a:t>
            </a:r>
            <a:br>
              <a:rPr lang="en-US" sz="1800" dirty="0">
                <a:solidFill>
                  <a:schemeClr val="bg1"/>
                </a:solidFill>
              </a:rPr>
            </a:br>
            <a:r>
              <a:rPr lang="en-US" sz="1800" dirty="0">
                <a:solidFill>
                  <a:schemeClr val="bg1"/>
                </a:solidFill>
              </a:rPr>
              <a:t>Ns 11/12 Surface Water </a:t>
            </a:r>
            <a:br>
              <a:rPr lang="en-US" sz="1800" dirty="0">
                <a:solidFill>
                  <a:schemeClr val="bg1"/>
                </a:solidFill>
              </a:rPr>
            </a:br>
            <a:r>
              <a:rPr lang="en-US" sz="1800" dirty="0">
                <a:solidFill>
                  <a:schemeClr val="bg1"/>
                </a:solidFill>
              </a:rPr>
              <a:t>Ns 13/14 sTORMWATER </a:t>
            </a:r>
            <a:br>
              <a:rPr lang="en-US" sz="1800" dirty="0">
                <a:solidFill>
                  <a:schemeClr val="bg1"/>
                </a:solidFill>
              </a:rPr>
            </a:br>
            <a:r>
              <a:rPr lang="en-US" sz="1800" dirty="0">
                <a:solidFill>
                  <a:schemeClr val="bg1"/>
                </a:solidFill>
              </a:rPr>
              <a:t>NS 15-18 Fish and wildlife habitat, Wetlands and Freq. Flooded </a:t>
            </a:r>
            <a:br>
              <a:rPr lang="en-US" sz="1800" dirty="0">
                <a:solidFill>
                  <a:schemeClr val="bg1"/>
                </a:solidFill>
              </a:rPr>
            </a:br>
            <a:r>
              <a:rPr lang="en-US" sz="1800" dirty="0">
                <a:solidFill>
                  <a:schemeClr val="bg1"/>
                </a:solidFill>
              </a:rPr>
              <a:t>NS 19 Geologic Hazards </a:t>
            </a:r>
            <a:br>
              <a:rPr lang="en-US" sz="1800" dirty="0">
                <a:solidFill>
                  <a:schemeClr val="bg1"/>
                </a:solidFill>
              </a:rPr>
            </a:br>
            <a:r>
              <a:rPr lang="en-US" sz="1800" dirty="0">
                <a:solidFill>
                  <a:schemeClr val="bg1"/>
                </a:solidFill>
              </a:rPr>
              <a:t>NS 20 Best Available Science</a:t>
            </a:r>
          </a:p>
        </p:txBody>
      </p:sp>
    </p:spTree>
    <p:extLst>
      <p:ext uri="{BB962C8B-B14F-4D97-AF65-F5344CB8AC3E}">
        <p14:creationId xmlns:p14="http://schemas.microsoft.com/office/powerpoint/2010/main" val="2193706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C5F0AEE2-D1BF-2AE3-DE03-B10EABEA8AF1}"/>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A4ED8319-0375-74EC-3568-3086C2BA55B6}"/>
              </a:ext>
            </a:extLst>
          </p:cNvPr>
          <p:cNvSpPr>
            <a:spLocks noGrp="1"/>
          </p:cNvSpPr>
          <p:nvPr>
            <p:ph type="title"/>
          </p:nvPr>
        </p:nvSpPr>
        <p:spPr>
          <a:xfrm>
            <a:off x="241825" y="234268"/>
            <a:ext cx="4239491" cy="6487207"/>
          </a:xfrm>
          <a:solidFill>
            <a:schemeClr val="accent3"/>
          </a:solidFill>
        </p:spPr>
        <p:txBody>
          <a:bodyPr/>
          <a:lstStyle/>
          <a:p>
            <a:r>
              <a:rPr lang="en-US" dirty="0">
                <a:solidFill>
                  <a:schemeClr val="tx1"/>
                </a:solidFill>
              </a:rPr>
              <a:t>2.1 introduction/purpose</a:t>
            </a:r>
          </a:p>
        </p:txBody>
      </p:sp>
      <p:sp>
        <p:nvSpPr>
          <p:cNvPr id="19" name="Content Placeholder 2">
            <a:extLst>
              <a:ext uri="{FF2B5EF4-FFF2-40B4-BE49-F238E27FC236}">
                <a16:creationId xmlns:a16="http://schemas.microsoft.com/office/drawing/2014/main" id="{9D5F0121-AD47-726A-5CE3-11C328BEEF8F}"/>
              </a:ext>
            </a:extLst>
          </p:cNvPr>
          <p:cNvSpPr>
            <a:spLocks noGrp="1"/>
          </p:cNvSpPr>
          <p:nvPr>
            <p:ph sz="quarter" idx="10"/>
          </p:nvPr>
        </p:nvSpPr>
        <p:spPr>
          <a:xfrm>
            <a:off x="5579338" y="804863"/>
            <a:ext cx="6105843" cy="5248276"/>
          </a:xfrm>
        </p:spPr>
        <p:txBody>
          <a:bodyPr/>
          <a:lstStyle/>
          <a:p>
            <a:pPr marL="0" indent="0">
              <a:buNone/>
            </a:pPr>
            <a:r>
              <a:rPr lang="en-US" sz="2000" b="1" u="sng" dirty="0"/>
              <a:t>1. ☐ Page 1: 2.1: Line 17-38: </a:t>
            </a:r>
            <a:r>
              <a:rPr lang="en-US" sz="2000" u="sng" dirty="0">
                <a:solidFill>
                  <a:srgbClr val="0070C0"/>
                </a:solidFill>
              </a:rPr>
              <a:t>Yakima County's economy is diverse, with significant contributions from agriculture, food processing, healthcare, education, manufacturing, and retail trade. The county is renowned for its agricultural industry, particularly its production of tree fruits, hops, dairy products, and wine grapes.</a:t>
            </a:r>
          </a:p>
          <a:p>
            <a:pPr marL="457200" indent="-457200">
              <a:buAutoNum type="arabicPeriod"/>
            </a:pPr>
            <a:endParaRPr lang="en-US" sz="2000" u="sng" dirty="0">
              <a:solidFill>
                <a:schemeClr val="accent3">
                  <a:lumMod val="49000"/>
                </a:schemeClr>
              </a:solidFill>
            </a:endParaRPr>
          </a:p>
        </p:txBody>
      </p:sp>
      <p:sp>
        <p:nvSpPr>
          <p:cNvPr id="20" name="Slide Number Placeholder 3">
            <a:extLst>
              <a:ext uri="{FF2B5EF4-FFF2-40B4-BE49-F238E27FC236}">
                <a16:creationId xmlns:a16="http://schemas.microsoft.com/office/drawing/2014/main" id="{0EFCF96D-AB0F-48AA-A015-6D515EAAF25C}"/>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28</a:t>
            </a:fld>
            <a:endParaRPr lang="en-US"/>
          </a:p>
        </p:txBody>
      </p:sp>
    </p:spTree>
    <p:extLst>
      <p:ext uri="{BB962C8B-B14F-4D97-AF65-F5344CB8AC3E}">
        <p14:creationId xmlns:p14="http://schemas.microsoft.com/office/powerpoint/2010/main" val="4291358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054CEDBC-29A1-DF73-EEDA-F5BE3384C210}"/>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EE17932B-41FE-A21E-5971-F875884C4316}"/>
              </a:ext>
            </a:extLst>
          </p:cNvPr>
          <p:cNvSpPr>
            <a:spLocks noGrp="1"/>
          </p:cNvSpPr>
          <p:nvPr>
            <p:ph type="title"/>
          </p:nvPr>
        </p:nvSpPr>
        <p:spPr>
          <a:xfrm>
            <a:off x="241825" y="234268"/>
            <a:ext cx="4239491" cy="6487207"/>
          </a:xfrm>
          <a:solidFill>
            <a:schemeClr val="accent3"/>
          </a:solidFill>
        </p:spPr>
        <p:txBody>
          <a:bodyPr/>
          <a:lstStyle/>
          <a:p>
            <a:r>
              <a:rPr lang="en-US" dirty="0">
                <a:solidFill>
                  <a:schemeClr val="tx1"/>
                </a:solidFill>
              </a:rPr>
              <a:t>2.1.1 Horizon 2046</a:t>
            </a:r>
          </a:p>
        </p:txBody>
      </p:sp>
      <p:sp>
        <p:nvSpPr>
          <p:cNvPr id="20" name="Slide Number Placeholder 3">
            <a:extLst>
              <a:ext uri="{FF2B5EF4-FFF2-40B4-BE49-F238E27FC236}">
                <a16:creationId xmlns:a16="http://schemas.microsoft.com/office/drawing/2014/main" id="{8354D9D3-A7E6-4825-66DB-FDD3235F9BA8}"/>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29</a:t>
            </a:fld>
            <a:endParaRPr lang="en-US"/>
          </a:p>
        </p:txBody>
      </p:sp>
      <p:pic>
        <p:nvPicPr>
          <p:cNvPr id="2" name="Content Placeholder 1" descr="A picture containing text&#10;&#10;AI-generated content may be incorrect.">
            <a:extLst>
              <a:ext uri="{FF2B5EF4-FFF2-40B4-BE49-F238E27FC236}">
                <a16:creationId xmlns:a16="http://schemas.microsoft.com/office/drawing/2014/main" id="{26837B43-3FCE-9D09-DCF4-9A3E359765DD}"/>
              </a:ext>
            </a:extLst>
          </p:cNvPr>
          <p:cNvPicPr>
            <a:picLocks noGrp="1" noChangeAspect="1"/>
          </p:cNvPicPr>
          <p:nvPr>
            <p:ph sz="quarter" idx="10"/>
          </p:nvPr>
        </p:nvPicPr>
        <p:blipFill>
          <a:blip r:embed="rId2"/>
          <a:stretch>
            <a:fillRect/>
          </a:stretch>
        </p:blipFill>
        <p:spPr>
          <a:xfrm>
            <a:off x="5072089" y="267590"/>
            <a:ext cx="6878086" cy="6150674"/>
          </a:xfrm>
          <a:prstGeom prst="rect">
            <a:avLst/>
          </a:prstGeom>
        </p:spPr>
      </p:pic>
    </p:spTree>
    <p:extLst>
      <p:ext uri="{BB962C8B-B14F-4D97-AF65-F5344CB8AC3E}">
        <p14:creationId xmlns:p14="http://schemas.microsoft.com/office/powerpoint/2010/main" val="3650087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39729"/>
        </a:solidFill>
        <a:effectLst/>
      </p:bgPr>
    </p:bg>
    <p:spTree>
      <p:nvGrpSpPr>
        <p:cNvPr id="1" name="">
          <a:extLst>
            <a:ext uri="{FF2B5EF4-FFF2-40B4-BE49-F238E27FC236}">
              <a16:creationId xmlns:a16="http://schemas.microsoft.com/office/drawing/2014/main" id="{4D76C990-12A8-C6B8-394E-0A85AD5DFE8B}"/>
            </a:ext>
          </a:extLst>
        </p:cNvPr>
        <p:cNvGrpSpPr/>
        <p:nvPr/>
      </p:nvGrpSpPr>
      <p:grpSpPr>
        <a:xfrm>
          <a:off x="0" y="0"/>
          <a:ext cx="0" cy="0"/>
          <a:chOff x="0" y="0"/>
          <a:chExt cx="0" cy="0"/>
        </a:xfrm>
      </p:grpSpPr>
      <p:pic>
        <p:nvPicPr>
          <p:cNvPr id="5" name="Picture Placeholder 4" descr="Close-up of a green field">
            <a:extLst>
              <a:ext uri="{FF2B5EF4-FFF2-40B4-BE49-F238E27FC236}">
                <a16:creationId xmlns:a16="http://schemas.microsoft.com/office/drawing/2014/main" id="{7C1475BF-153D-E207-3FE0-5CF960FF6213}"/>
              </a:ext>
            </a:extLst>
          </p:cNvPr>
          <p:cNvPicPr>
            <a:picLocks noGrp="1" noChangeAspect="1"/>
          </p:cNvPicPr>
          <p:nvPr>
            <p:ph type="pic" sz="quarter" idx="10"/>
          </p:nvPr>
        </p:nvPicPr>
        <p:blipFill>
          <a:blip r:embed="rId2">
            <a:alphaModFix amt="50000"/>
          </a:blip>
          <a:srcRect/>
          <a:stretch/>
        </p:blipFill>
        <p:spPr>
          <a:xfrm>
            <a:off x="0" y="0"/>
            <a:ext cx="12192000" cy="6858000"/>
          </a:xfrm>
        </p:spPr>
      </p:pic>
      <p:sp>
        <p:nvSpPr>
          <p:cNvPr id="7" name="Title 6">
            <a:extLst>
              <a:ext uri="{FF2B5EF4-FFF2-40B4-BE49-F238E27FC236}">
                <a16:creationId xmlns:a16="http://schemas.microsoft.com/office/drawing/2014/main" id="{D155DDC0-0DD3-7AF8-E632-2A7206182098}"/>
              </a:ext>
            </a:extLst>
          </p:cNvPr>
          <p:cNvSpPr>
            <a:spLocks noGrp="1"/>
          </p:cNvSpPr>
          <p:nvPr>
            <p:ph type="title"/>
          </p:nvPr>
        </p:nvSpPr>
        <p:spPr>
          <a:xfrm>
            <a:off x="1125104" y="511033"/>
            <a:ext cx="9809911" cy="5481687"/>
          </a:xfrm>
        </p:spPr>
        <p:txBody>
          <a:bodyPr/>
          <a:lstStyle/>
          <a:p>
            <a:pPr algn="l"/>
            <a:br>
              <a:rPr lang="en-US" dirty="0">
                <a:solidFill>
                  <a:schemeClr val="bg1"/>
                </a:solidFill>
              </a:rPr>
            </a:br>
            <a:r>
              <a:rPr lang="en-US" sz="4800" dirty="0">
                <a:solidFill>
                  <a:schemeClr val="bg1"/>
                </a:solidFill>
              </a:rPr>
              <a:t>Chapter 3 – Natural Hazards</a:t>
            </a:r>
            <a:br>
              <a:rPr lang="en-US" sz="4800" dirty="0">
                <a:solidFill>
                  <a:schemeClr val="bg1"/>
                </a:solidFill>
              </a:rPr>
            </a:br>
            <a:br>
              <a:rPr lang="en-US" dirty="0">
                <a:solidFill>
                  <a:schemeClr val="bg1"/>
                </a:solidFill>
              </a:rPr>
            </a:br>
            <a:r>
              <a:rPr lang="en-US" sz="3600" dirty="0">
                <a:solidFill>
                  <a:schemeClr val="bg1"/>
                </a:solidFill>
              </a:rPr>
              <a:t>1. NATURAL HAZARD AND  </a:t>
            </a:r>
            <a:br>
              <a:rPr lang="en-US" sz="3600" dirty="0">
                <a:solidFill>
                  <a:schemeClr val="bg1"/>
                </a:solidFill>
              </a:rPr>
            </a:br>
            <a:r>
              <a:rPr lang="en-US" sz="3600" dirty="0">
                <a:solidFill>
                  <a:schemeClr val="bg1"/>
                </a:solidFill>
              </a:rPr>
              <a:t>    MITIGATION – Narrative</a:t>
            </a:r>
            <a:br>
              <a:rPr lang="en-US" sz="3600" dirty="0">
                <a:solidFill>
                  <a:schemeClr val="bg1"/>
                </a:solidFill>
              </a:rPr>
            </a:br>
            <a:r>
              <a:rPr lang="en-US" sz="3600" dirty="0">
                <a:solidFill>
                  <a:schemeClr val="bg1"/>
                </a:solidFill>
              </a:rPr>
              <a:t>2. Natural Hazards- GOALS AND </a:t>
            </a:r>
            <a:br>
              <a:rPr lang="en-US" sz="3600" dirty="0">
                <a:solidFill>
                  <a:schemeClr val="bg1"/>
                </a:solidFill>
              </a:rPr>
            </a:br>
            <a:r>
              <a:rPr lang="en-US" sz="3600" dirty="0">
                <a:solidFill>
                  <a:schemeClr val="bg1"/>
                </a:solidFill>
              </a:rPr>
              <a:t>    POLICIES</a:t>
            </a:r>
          </a:p>
        </p:txBody>
      </p:sp>
    </p:spTree>
    <p:extLst>
      <p:ext uri="{BB962C8B-B14F-4D97-AF65-F5344CB8AC3E}">
        <p14:creationId xmlns:p14="http://schemas.microsoft.com/office/powerpoint/2010/main" val="610029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4D085D7B-9BA0-1D0E-9CDA-2274899F0A13}"/>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FA85097E-F912-11B0-16E6-B50987555B8A}"/>
              </a:ext>
            </a:extLst>
          </p:cNvPr>
          <p:cNvSpPr>
            <a:spLocks noGrp="1"/>
          </p:cNvSpPr>
          <p:nvPr>
            <p:ph type="title"/>
          </p:nvPr>
        </p:nvSpPr>
        <p:spPr>
          <a:xfrm>
            <a:off x="241825" y="234268"/>
            <a:ext cx="4239491" cy="6487207"/>
          </a:xfrm>
          <a:solidFill>
            <a:schemeClr val="accent3"/>
          </a:solidFill>
        </p:spPr>
        <p:txBody>
          <a:bodyPr/>
          <a:lstStyle/>
          <a:p>
            <a:r>
              <a:rPr lang="en-US">
                <a:solidFill>
                  <a:schemeClr val="tx1"/>
                </a:solidFill>
              </a:rPr>
              <a:t>2.2 Existing Conditions</a:t>
            </a:r>
          </a:p>
        </p:txBody>
      </p:sp>
      <p:sp>
        <p:nvSpPr>
          <p:cNvPr id="19" name="Content Placeholder 2">
            <a:extLst>
              <a:ext uri="{FF2B5EF4-FFF2-40B4-BE49-F238E27FC236}">
                <a16:creationId xmlns:a16="http://schemas.microsoft.com/office/drawing/2014/main" id="{A6AB2E16-163E-F961-9AFB-2D6B68A5EDF8}"/>
              </a:ext>
            </a:extLst>
          </p:cNvPr>
          <p:cNvSpPr>
            <a:spLocks noGrp="1"/>
          </p:cNvSpPr>
          <p:nvPr>
            <p:ph sz="quarter" idx="10"/>
          </p:nvPr>
        </p:nvSpPr>
        <p:spPr>
          <a:xfrm>
            <a:off x="5284270" y="804863"/>
            <a:ext cx="6429676" cy="5248276"/>
          </a:xfrm>
        </p:spPr>
        <p:txBody>
          <a:bodyPr/>
          <a:lstStyle/>
          <a:p>
            <a:pPr marL="0" indent="0">
              <a:buNone/>
            </a:pPr>
            <a:r>
              <a:rPr lang="en-US" sz="2000" b="1" u="sng" dirty="0"/>
              <a:t>3. ☐ Page 3-9: 2.2: Lines 1- 42, 1-14x: </a:t>
            </a:r>
            <a:r>
              <a:rPr lang="en-US" sz="2000" u="sng" dirty="0">
                <a:solidFill>
                  <a:schemeClr val="accent3">
                    <a:lumMod val="49000"/>
                  </a:schemeClr>
                </a:solidFill>
              </a:rPr>
              <a:t>Yakima County's natural setting has historically been a cornerstone of our economic prosperity. The long sunny days and cool nights have helped Yakima County become one of the top agricultural producing counties in the United States, generating a $4.5 billion agricultural economy that produces ...</a:t>
            </a:r>
          </a:p>
          <a:p>
            <a:pPr marL="0" indent="0">
              <a:buNone/>
            </a:pPr>
            <a:r>
              <a:rPr lang="en-US" sz="2000" dirty="0">
                <a:solidFill>
                  <a:schemeClr val="accent3">
                    <a:lumMod val="49000"/>
                  </a:schemeClr>
                </a:solidFill>
              </a:rPr>
              <a:t>---</a:t>
            </a:r>
          </a:p>
          <a:p>
            <a:pPr marL="0" indent="0">
              <a:buNone/>
            </a:pPr>
            <a:r>
              <a:rPr lang="en-US" sz="2000" u="sng" dirty="0">
                <a:solidFill>
                  <a:schemeClr val="accent3">
                    <a:lumMod val="49000"/>
                  </a:schemeClr>
                </a:solidFill>
              </a:rPr>
              <a:t>The alluvium aquifer is generally unconfined, with its thickest, most productive units occurring in syncline centers.  The Upper Aquifer is gen­erally associated with a shallow ground water table which supports the bulk of Yakima County's domestic water supplies.</a:t>
            </a:r>
          </a:p>
          <a:p>
            <a:pPr marL="0" indent="0">
              <a:buNone/>
            </a:pPr>
            <a:endParaRPr lang="en-US" dirty="0">
              <a:solidFill>
                <a:schemeClr val="accent1">
                  <a:lumMod val="50000"/>
                </a:schemeClr>
              </a:solidFill>
            </a:endParaRPr>
          </a:p>
        </p:txBody>
      </p:sp>
      <p:sp>
        <p:nvSpPr>
          <p:cNvPr id="20" name="Slide Number Placeholder 3">
            <a:extLst>
              <a:ext uri="{FF2B5EF4-FFF2-40B4-BE49-F238E27FC236}">
                <a16:creationId xmlns:a16="http://schemas.microsoft.com/office/drawing/2014/main" id="{05016A26-0EFD-95E9-6FA6-CFBAFCA1F715}"/>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30</a:t>
            </a:fld>
            <a:endParaRPr lang="en-US"/>
          </a:p>
        </p:txBody>
      </p:sp>
    </p:spTree>
    <p:extLst>
      <p:ext uri="{BB962C8B-B14F-4D97-AF65-F5344CB8AC3E}">
        <p14:creationId xmlns:p14="http://schemas.microsoft.com/office/powerpoint/2010/main" val="3645556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C20D0AB6-0A75-4DEB-B421-E13666D5639F}"/>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C16E66C7-8C26-F84C-F2A0-F2134A79AF93}"/>
              </a:ext>
            </a:extLst>
          </p:cNvPr>
          <p:cNvSpPr>
            <a:spLocks noGrp="1"/>
          </p:cNvSpPr>
          <p:nvPr>
            <p:ph type="title"/>
          </p:nvPr>
        </p:nvSpPr>
        <p:spPr>
          <a:xfrm>
            <a:off x="241825" y="234268"/>
            <a:ext cx="4239491" cy="6487207"/>
          </a:xfrm>
          <a:solidFill>
            <a:schemeClr val="accent3"/>
          </a:solidFill>
        </p:spPr>
        <p:txBody>
          <a:bodyPr/>
          <a:lstStyle/>
          <a:p>
            <a:r>
              <a:rPr lang="en-US" dirty="0">
                <a:solidFill>
                  <a:schemeClr val="tx1"/>
                </a:solidFill>
              </a:rPr>
              <a:t>2.5 2026 Setting</a:t>
            </a:r>
          </a:p>
        </p:txBody>
      </p:sp>
      <p:sp>
        <p:nvSpPr>
          <p:cNvPr id="19" name="Content Placeholder 2">
            <a:extLst>
              <a:ext uri="{FF2B5EF4-FFF2-40B4-BE49-F238E27FC236}">
                <a16:creationId xmlns:a16="http://schemas.microsoft.com/office/drawing/2014/main" id="{84E3F061-DE1D-608D-D4DC-23A7E1343117}"/>
              </a:ext>
            </a:extLst>
          </p:cNvPr>
          <p:cNvSpPr>
            <a:spLocks noGrp="1"/>
          </p:cNvSpPr>
          <p:nvPr>
            <p:ph sz="quarter" idx="10"/>
          </p:nvPr>
        </p:nvSpPr>
        <p:spPr>
          <a:xfrm>
            <a:off x="5511961" y="496336"/>
            <a:ext cx="5716587" cy="5860014"/>
          </a:xfrm>
        </p:spPr>
        <p:txBody>
          <a:bodyPr/>
          <a:lstStyle/>
          <a:p>
            <a:pPr marL="0" indent="0">
              <a:buNone/>
            </a:pPr>
            <a:r>
              <a:rPr lang="en-US" sz="1400" b="1" u="sng" dirty="0"/>
              <a:t>4. ☐ Page 10-17: 2.5: Line 6-36, x-27:  </a:t>
            </a:r>
            <a:r>
              <a:rPr lang="en-US" sz="1400" u="sng" dirty="0">
                <a:solidFill>
                  <a:schemeClr val="accent3">
                    <a:lumMod val="49000"/>
                  </a:schemeClr>
                </a:solidFill>
              </a:rPr>
              <a:t>Historic vs. 2025: Yakima River Basin Fish and Wildlife Populations. Comprising one of the most biodiverse ecosystems in Washington State with a diverse landscape spanning over 6,100 square miles from glaciated Cascade peaks exceeding 8,000 feet to Columbia Plateau lowlands at 340 feet elevation, the Yakima River Basin historically supported an estimated 500,000 to 900,000 adult anadromous fish annually. But as more of our natural resources have been put to use, the number and types of anadromous fish have rapidly declined. By the 1920s, the once awe-inspiring fish runs had dwindled to less than one percent of their historical numbers. </a:t>
            </a:r>
          </a:p>
          <a:p>
            <a:pPr marL="0" indent="0">
              <a:buNone/>
            </a:pPr>
            <a:r>
              <a:rPr lang="en-US" sz="1400" u="sng" dirty="0">
                <a:solidFill>
                  <a:schemeClr val="accent3">
                    <a:lumMod val="49000"/>
                  </a:schemeClr>
                </a:solidFill>
              </a:rPr>
              <a:t>---</a:t>
            </a:r>
          </a:p>
          <a:p>
            <a:pPr marL="0" indent="0">
              <a:buNone/>
            </a:pPr>
            <a:r>
              <a:rPr lang="en-US" sz="1400" u="sng" dirty="0">
                <a:solidFill>
                  <a:schemeClr val="accent3">
                    <a:lumMod val="49000"/>
                  </a:schemeClr>
                </a:solidFill>
              </a:rPr>
              <a:t>This systematic framework addresses four central questions: which species and habitats are conservation priorities, where they are located, what measures should protect them, and how effective current critical area efforts are proving. By grounding decisions in the best available science while maintaining flexibility for local implementation, this approach successfully maintains the basin's rich biodiversity while accommodating the agricultural, recreational, and residential land uses that define Yakima County—one of Washington's most ecologically diverse regions.</a:t>
            </a:r>
          </a:p>
        </p:txBody>
      </p:sp>
      <p:sp>
        <p:nvSpPr>
          <p:cNvPr id="20" name="Slide Number Placeholder 3">
            <a:extLst>
              <a:ext uri="{FF2B5EF4-FFF2-40B4-BE49-F238E27FC236}">
                <a16:creationId xmlns:a16="http://schemas.microsoft.com/office/drawing/2014/main" id="{6F1A9205-3B9E-7D52-4775-45409AF8DECB}"/>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31</a:t>
            </a:fld>
            <a:endParaRPr lang="en-US"/>
          </a:p>
        </p:txBody>
      </p:sp>
    </p:spTree>
    <p:extLst>
      <p:ext uri="{BB962C8B-B14F-4D97-AF65-F5344CB8AC3E}">
        <p14:creationId xmlns:p14="http://schemas.microsoft.com/office/powerpoint/2010/main" val="819419387"/>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A83707C8-EFE3-0AE8-D346-FBA99B5572B6}"/>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22D07800-8B6A-54C8-B35D-209776F142A1}"/>
              </a:ext>
            </a:extLst>
          </p:cNvPr>
          <p:cNvSpPr>
            <a:spLocks noGrp="1"/>
          </p:cNvSpPr>
          <p:nvPr>
            <p:ph type="title"/>
          </p:nvPr>
        </p:nvSpPr>
        <p:spPr>
          <a:xfrm>
            <a:off x="241825" y="234268"/>
            <a:ext cx="4239491" cy="6487207"/>
          </a:xfrm>
          <a:solidFill>
            <a:schemeClr val="accent3"/>
          </a:solidFill>
        </p:spPr>
        <p:txBody>
          <a:bodyPr/>
          <a:lstStyle/>
          <a:p>
            <a:r>
              <a:rPr lang="en-US" dirty="0">
                <a:solidFill>
                  <a:schemeClr val="tx1"/>
                </a:solidFill>
              </a:rPr>
              <a:t>2.6 Best available science</a:t>
            </a:r>
          </a:p>
        </p:txBody>
      </p:sp>
      <p:sp>
        <p:nvSpPr>
          <p:cNvPr id="19" name="Content Placeholder 2">
            <a:extLst>
              <a:ext uri="{FF2B5EF4-FFF2-40B4-BE49-F238E27FC236}">
                <a16:creationId xmlns:a16="http://schemas.microsoft.com/office/drawing/2014/main" id="{F6C51265-2C07-05AD-BDD9-EB153C520020}"/>
              </a:ext>
            </a:extLst>
          </p:cNvPr>
          <p:cNvSpPr>
            <a:spLocks noGrp="1"/>
          </p:cNvSpPr>
          <p:nvPr>
            <p:ph sz="quarter" idx="10"/>
          </p:nvPr>
        </p:nvSpPr>
        <p:spPr>
          <a:xfrm>
            <a:off x="5425334" y="477919"/>
            <a:ext cx="6124982" cy="6060993"/>
          </a:xfrm>
        </p:spPr>
        <p:txBody>
          <a:bodyPr/>
          <a:lstStyle/>
          <a:p>
            <a:pPr marL="0" indent="0">
              <a:buNone/>
            </a:pPr>
            <a:r>
              <a:rPr lang="en-US" b="1" u="sng" dirty="0"/>
              <a:t>5. ☐ Page 17-20: 2.6: Lines 16 -32x: </a:t>
            </a:r>
            <a:r>
              <a:rPr lang="en-US" u="sng" dirty="0">
                <a:solidFill>
                  <a:schemeClr val="accent3">
                    <a:lumMod val="49000"/>
                  </a:schemeClr>
                </a:solidFill>
              </a:rPr>
              <a:t>Best Available Science (BAS) is a statutory requirement under Washington State's Growth Management Act (GMA) that mandates local governments to use current, scientifically valid information when designating and protecting critical areas. This requirement, codified in RCW 36.70A.172, ensures that environmental regulations are grounded in empirical evidence rather than speculation, protecting ecological functions while allowing for informed policy decisions that balance environmental protection with economic viability.</a:t>
            </a:r>
          </a:p>
          <a:p>
            <a:pPr marL="0" indent="0">
              <a:buNone/>
            </a:pPr>
            <a:r>
              <a:rPr lang="en-US" u="sng" dirty="0">
                <a:solidFill>
                  <a:schemeClr val="accent3">
                    <a:lumMod val="49000"/>
                  </a:schemeClr>
                </a:solidFill>
              </a:rPr>
              <a:t>--</a:t>
            </a:r>
          </a:p>
          <a:p>
            <a:pPr marL="0" indent="0">
              <a:buNone/>
            </a:pPr>
            <a:r>
              <a:rPr lang="en-US" u="sng" dirty="0">
                <a:solidFill>
                  <a:schemeClr val="accent3">
                    <a:lumMod val="49000"/>
                  </a:schemeClr>
                </a:solidFill>
              </a:rPr>
              <a:t>WAC 365-195-925 – Monitoring and adaptive management frameworks. Encourages monitoring programs to evaluate regulatory effectiveness and adaptive management to respond to new information.</a:t>
            </a:r>
          </a:p>
          <a:p>
            <a:pPr marL="0" indent="0">
              <a:buNone/>
            </a:pPr>
            <a:r>
              <a:rPr lang="en-US" dirty="0"/>
              <a:t>.</a:t>
            </a:r>
          </a:p>
        </p:txBody>
      </p:sp>
      <p:sp>
        <p:nvSpPr>
          <p:cNvPr id="20" name="Slide Number Placeholder 3">
            <a:extLst>
              <a:ext uri="{FF2B5EF4-FFF2-40B4-BE49-F238E27FC236}">
                <a16:creationId xmlns:a16="http://schemas.microsoft.com/office/drawing/2014/main" id="{16B48F5D-E3DB-EE06-427E-2A7FA122EF1F}"/>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32</a:t>
            </a:fld>
            <a:endParaRPr lang="en-US"/>
          </a:p>
        </p:txBody>
      </p:sp>
    </p:spTree>
    <p:extLst>
      <p:ext uri="{BB962C8B-B14F-4D97-AF65-F5344CB8AC3E}">
        <p14:creationId xmlns:p14="http://schemas.microsoft.com/office/powerpoint/2010/main" val="2258046862"/>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0F90A244-5559-EB88-D7B7-8F9F499B66EA}"/>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FC33F1F3-D7DE-88A4-B302-682A0416A3B7}"/>
              </a:ext>
            </a:extLst>
          </p:cNvPr>
          <p:cNvSpPr>
            <a:spLocks noGrp="1"/>
          </p:cNvSpPr>
          <p:nvPr>
            <p:ph type="title"/>
          </p:nvPr>
        </p:nvSpPr>
        <p:spPr>
          <a:xfrm>
            <a:off x="241825" y="234268"/>
            <a:ext cx="4239491" cy="6487207"/>
          </a:xfrm>
          <a:solidFill>
            <a:schemeClr val="accent3"/>
          </a:solidFill>
        </p:spPr>
        <p:txBody>
          <a:bodyPr/>
          <a:lstStyle/>
          <a:p>
            <a:r>
              <a:rPr lang="en-US" dirty="0">
                <a:solidFill>
                  <a:schemeClr val="tx1"/>
                </a:solidFill>
              </a:rPr>
              <a:t>2.7 Critical Areas</a:t>
            </a:r>
          </a:p>
        </p:txBody>
      </p:sp>
      <p:sp>
        <p:nvSpPr>
          <p:cNvPr id="19" name="Content Placeholder 2">
            <a:extLst>
              <a:ext uri="{FF2B5EF4-FFF2-40B4-BE49-F238E27FC236}">
                <a16:creationId xmlns:a16="http://schemas.microsoft.com/office/drawing/2014/main" id="{C9538588-0EB8-8D6E-CC40-9079AE2510D7}"/>
              </a:ext>
            </a:extLst>
          </p:cNvPr>
          <p:cNvSpPr>
            <a:spLocks noGrp="1"/>
          </p:cNvSpPr>
          <p:nvPr>
            <p:ph sz="quarter" idx="10"/>
          </p:nvPr>
        </p:nvSpPr>
        <p:spPr>
          <a:xfrm>
            <a:off x="5128538" y="589417"/>
            <a:ext cx="6167387" cy="5463722"/>
          </a:xfrm>
        </p:spPr>
        <p:txBody>
          <a:bodyPr/>
          <a:lstStyle/>
          <a:p>
            <a:pPr marL="0" indent="0">
              <a:buNone/>
            </a:pPr>
            <a:r>
              <a:rPr lang="en-US" dirty="0"/>
              <a:t>.</a:t>
            </a:r>
          </a:p>
        </p:txBody>
      </p:sp>
      <p:sp>
        <p:nvSpPr>
          <p:cNvPr id="20" name="Slide Number Placeholder 3">
            <a:extLst>
              <a:ext uri="{FF2B5EF4-FFF2-40B4-BE49-F238E27FC236}">
                <a16:creationId xmlns:a16="http://schemas.microsoft.com/office/drawing/2014/main" id="{56835364-008D-72E6-4796-F2566579C121}"/>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33</a:t>
            </a:fld>
            <a:endParaRPr lang="en-US"/>
          </a:p>
        </p:txBody>
      </p:sp>
      <p:sp>
        <p:nvSpPr>
          <p:cNvPr id="4" name="Rectangle 3">
            <a:extLst>
              <a:ext uri="{FF2B5EF4-FFF2-40B4-BE49-F238E27FC236}">
                <a16:creationId xmlns:a16="http://schemas.microsoft.com/office/drawing/2014/main" id="{28E82172-8DFF-606E-6D41-E9C3EA324955}"/>
              </a:ext>
            </a:extLst>
          </p:cNvPr>
          <p:cNvSpPr>
            <a:spLocks noChangeArrowheads="1"/>
          </p:cNvSpPr>
          <p:nvPr/>
        </p:nvSpPr>
        <p:spPr bwMode="auto">
          <a:xfrm>
            <a:off x="5205540" y="782121"/>
            <a:ext cx="6302264"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defRPr>
            </a:lvl1pPr>
            <a:lvl2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defRPr>
            </a:lvl2pPr>
            <a:lvl3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defRPr>
            </a:lvl3pPr>
            <a:lvl4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defRPr>
            </a:lvl4pPr>
            <a:lvl5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defRPr>
            </a:lvl5pPr>
            <a:lvl6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defRPr>
            </a:lvl6pPr>
            <a:lvl7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defRPr>
            </a:lvl7pPr>
            <a:lvl8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defRPr>
            </a:lvl8pPr>
            <a:lvl9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sng"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rPr>
              <a:t>6. </a:t>
            </a:r>
            <a:r>
              <a:rPr kumimoji="0" lang="en-US" altLang="en-US" sz="1600" b="1" i="0" u="sng" strike="noStrike" cap="none" normalizeH="0" baseline="0" dirty="0">
                <a:ln>
                  <a:noFill/>
                </a:ln>
                <a:solidFill>
                  <a:schemeClr val="tx1"/>
                </a:solidFill>
                <a:effectLst/>
                <a:latin typeface="Cambria" panose="02040503050406030204" pitchFamily="18" charset="0"/>
                <a:ea typeface="MS Mincho" panose="02020609040205080304" pitchFamily="49" charset="-128"/>
                <a:cs typeface="Segoe UI Symbol" panose="020B0502040204020203" pitchFamily="34" charset="0"/>
              </a:rPr>
              <a:t>☐</a:t>
            </a:r>
            <a:r>
              <a:rPr kumimoji="0" lang="en-US" altLang="en-US" sz="1600" b="1" i="0" u="sng"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rPr>
              <a:t> Page 19-20: 2.7: Lines 14-31x: </a:t>
            </a:r>
            <a:r>
              <a:rPr lang="en-US" altLang="en-US" sz="1400" u="sng" dirty="0">
                <a:solidFill>
                  <a:schemeClr val="accent3">
                    <a:lumMod val="49000"/>
                  </a:schemeClr>
                </a:solidFill>
                <a:latin typeface="+mn-lt"/>
              </a:rPr>
              <a:t>Under RCW 36.70A.030(6), Washington State law identifies five types of critical areas that must be designated and protected using Best Available Science. Each type has distinct characteristics, functions, and protection requirements.  The GMA also requires local jurisdictions to designate critical areas and adopt dev­elopment regulations which protect these them (RCW 36.70A.170(1)(d)).  The Wash­ing­ton Administrative Code (WAC) Chapter 365‑190 identifies "Minimum Guide­lines to Classify Agriculture, Forest, Mineral Lands and Critical Areas" (hereafter referred to as Minimum Guidelines).  Yakima County is required to consider the definitions found in the Minimum Guidelines when designating envir­on­mentally sensitive areas. The general ex­tent and scope of certain critical areas, such as the 100-year floodplain, over steepened slopes and wildlife habitat areas are depicted on the Yakima County Geographic Information System (GIS).  Yakima County also maintains a more detailed series of maps specifically for administering its Critical Areas Ordinance.</a:t>
            </a:r>
          </a:p>
          <a:p>
            <a:pPr marL="0" marR="0" lvl="0" indent="0" algn="l" defTabSz="914400" rtl="0" eaLnBrk="0" fontAlgn="base" latinLnBrk="0" hangingPunct="0">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endParaRPr lang="en-US" altLang="en-US" sz="1400" u="sng" dirty="0">
              <a:solidFill>
                <a:schemeClr val="accent3">
                  <a:lumMod val="49000"/>
                </a:schemeClr>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altLang="en-US" sz="1400" u="sng" dirty="0">
                <a:solidFill>
                  <a:schemeClr val="accent3">
                    <a:lumMod val="49000"/>
                  </a:schemeClr>
                </a:solidFill>
                <a:latin typeface="+mn-lt"/>
              </a:rPr>
              <a:t>--</a:t>
            </a:r>
          </a:p>
          <a:p>
            <a:pPr marL="0" marR="0" lvl="0" indent="0" algn="l" defTabSz="914400" rtl="0" eaLnBrk="0" fontAlgn="base" latinLnBrk="0" hangingPunct="0">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endParaRPr lang="en-US" altLang="en-US" sz="1400" u="sng" dirty="0">
              <a:solidFill>
                <a:schemeClr val="accent3">
                  <a:lumMod val="49000"/>
                </a:schemeClr>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altLang="en-US" sz="1400" u="sng" dirty="0">
                <a:solidFill>
                  <a:schemeClr val="accent3">
                    <a:lumMod val="49000"/>
                  </a:schemeClr>
                </a:solidFill>
                <a:latin typeface="+mn-lt"/>
              </a:rPr>
              <a:t>As it was merged into the CAO, the County’s 1985 Flood Hazard Ordinance was updated to meet minimum federal and state req­uirements to maintain eligibility in the National Flood Insurance Program. Development meeting the vegetative management zoning requirements from nearby streams and wetlands, but remain in the 100-year floodplain, are processed through the flood hazard permit system administered directly by the Building Department.</a:t>
            </a:r>
          </a:p>
        </p:txBody>
      </p:sp>
    </p:spTree>
    <p:extLst>
      <p:ext uri="{BB962C8B-B14F-4D97-AF65-F5344CB8AC3E}">
        <p14:creationId xmlns:p14="http://schemas.microsoft.com/office/powerpoint/2010/main" val="2951579247"/>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73FD2609-CE5F-1D9C-DBB7-8D893770523A}"/>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8D10C530-FE5E-08D6-5959-3A02E004134F}"/>
              </a:ext>
            </a:extLst>
          </p:cNvPr>
          <p:cNvSpPr>
            <a:spLocks noGrp="1"/>
          </p:cNvSpPr>
          <p:nvPr>
            <p:ph type="title"/>
          </p:nvPr>
        </p:nvSpPr>
        <p:spPr>
          <a:xfrm>
            <a:off x="241825" y="234268"/>
            <a:ext cx="4239491" cy="6487207"/>
          </a:xfrm>
          <a:solidFill>
            <a:schemeClr val="accent3"/>
          </a:solidFill>
        </p:spPr>
        <p:txBody>
          <a:bodyPr/>
          <a:lstStyle/>
          <a:p>
            <a:r>
              <a:rPr lang="en-US" dirty="0">
                <a:solidFill>
                  <a:schemeClr val="tx1"/>
                </a:solidFill>
              </a:rPr>
              <a:t>Wetlands	</a:t>
            </a:r>
          </a:p>
        </p:txBody>
      </p:sp>
      <p:sp>
        <p:nvSpPr>
          <p:cNvPr id="19" name="Content Placeholder 2">
            <a:extLst>
              <a:ext uri="{FF2B5EF4-FFF2-40B4-BE49-F238E27FC236}">
                <a16:creationId xmlns:a16="http://schemas.microsoft.com/office/drawing/2014/main" id="{D7DF1A28-56A3-8674-99F4-A4262475661B}"/>
              </a:ext>
            </a:extLst>
          </p:cNvPr>
          <p:cNvSpPr>
            <a:spLocks noGrp="1"/>
          </p:cNvSpPr>
          <p:nvPr>
            <p:ph sz="quarter" idx="10"/>
          </p:nvPr>
        </p:nvSpPr>
        <p:spPr>
          <a:xfrm>
            <a:off x="5024387" y="621983"/>
            <a:ext cx="6550794" cy="5248276"/>
          </a:xfrm>
        </p:spPr>
        <p:txBody>
          <a:bodyPr/>
          <a:lstStyle/>
          <a:p>
            <a:pPr marL="0" indent="0">
              <a:buNone/>
            </a:pPr>
            <a:r>
              <a:rPr lang="en-US" b="1" u="sng" dirty="0">
                <a:latin typeface="Calibri" panose="020F0502020204030204" pitchFamily="34" charset="0"/>
                <a:ea typeface="MS Mincho" panose="02020609040205080304" pitchFamily="49" charset="-128"/>
                <a:cs typeface="Calibri" panose="020F0502020204030204" pitchFamily="34" charset="0"/>
              </a:rPr>
              <a:t>7. ☐ Wetlands: Page 21: 2.7: Lines 4-16:  </a:t>
            </a:r>
            <a:r>
              <a:rPr lang="en-US" u="sng" dirty="0">
                <a:solidFill>
                  <a:schemeClr val="accent3">
                    <a:lumMod val="49000"/>
                  </a:schemeClr>
                </a:solidFill>
              </a:rPr>
              <a:t>Wetlands are areas inundated or saturated by surface or groundwater at a frequency and duration sufficient to support vegetation typically adapted to saturated soil conditions. Wetlands provide critical ecological functions including flood storage, water quality improvement, groundwater recharge, fish and wildlife habitat, and carbon sequestration.</a:t>
            </a:r>
          </a:p>
          <a:p>
            <a:pPr marL="0" indent="0">
              <a:buNone/>
            </a:pPr>
            <a:r>
              <a:rPr lang="en-US" u="sng" dirty="0">
                <a:solidFill>
                  <a:schemeClr val="accent3">
                    <a:lumMod val="49000"/>
                  </a:schemeClr>
                </a:solidFill>
              </a:rPr>
              <a:t>--</a:t>
            </a:r>
          </a:p>
          <a:p>
            <a:pPr marL="0" indent="0">
              <a:buNone/>
            </a:pPr>
            <a:r>
              <a:rPr lang="en-US" u="sng" dirty="0">
                <a:solidFill>
                  <a:schemeClr val="accent3">
                    <a:lumMod val="49000"/>
                  </a:schemeClr>
                </a:solidFill>
              </a:rPr>
              <a:t>Yakima County's wetlands range from high-elevation montane systems in the Cascades to riparian wetlands along rivers and streams to agricultural wetlands in the valley floor. The 2026 BAS update will incorporate the latest wetland science including updated management area requirements and mitigation ratios.</a:t>
            </a:r>
          </a:p>
        </p:txBody>
      </p:sp>
      <p:sp>
        <p:nvSpPr>
          <p:cNvPr id="20" name="Slide Number Placeholder 3">
            <a:extLst>
              <a:ext uri="{FF2B5EF4-FFF2-40B4-BE49-F238E27FC236}">
                <a16:creationId xmlns:a16="http://schemas.microsoft.com/office/drawing/2014/main" id="{3939C07D-BD9F-2D7C-4231-2EB1E96009DF}"/>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34</a:t>
            </a:fld>
            <a:endParaRPr lang="en-US"/>
          </a:p>
        </p:txBody>
      </p:sp>
    </p:spTree>
    <p:extLst>
      <p:ext uri="{BB962C8B-B14F-4D97-AF65-F5344CB8AC3E}">
        <p14:creationId xmlns:p14="http://schemas.microsoft.com/office/powerpoint/2010/main" val="1300470989"/>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F1DA81DF-0738-3E09-EA7D-049CCFF41473}"/>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B4D6AD13-B75F-202B-94DF-7A64CA10F4DB}"/>
              </a:ext>
            </a:extLst>
          </p:cNvPr>
          <p:cNvSpPr>
            <a:spLocks noGrp="1"/>
          </p:cNvSpPr>
          <p:nvPr>
            <p:ph type="title"/>
          </p:nvPr>
        </p:nvSpPr>
        <p:spPr>
          <a:xfrm>
            <a:off x="241825" y="234268"/>
            <a:ext cx="4239491" cy="6487207"/>
          </a:xfrm>
          <a:solidFill>
            <a:schemeClr val="accent3"/>
          </a:solidFill>
        </p:spPr>
        <p:txBody>
          <a:bodyPr/>
          <a:lstStyle/>
          <a:p>
            <a:r>
              <a:rPr lang="en-US" dirty="0">
                <a:solidFill>
                  <a:schemeClr val="tx1"/>
                </a:solidFill>
              </a:rPr>
              <a:t>Critical Area aquifer recharge areas </a:t>
            </a:r>
            <a:br>
              <a:rPr lang="en-US" dirty="0">
                <a:solidFill>
                  <a:schemeClr val="tx1"/>
                </a:solidFill>
              </a:rPr>
            </a:br>
            <a:br>
              <a:rPr lang="en-US" dirty="0">
                <a:solidFill>
                  <a:schemeClr val="tx1"/>
                </a:solidFill>
              </a:rPr>
            </a:br>
            <a:r>
              <a:rPr lang="en-US" dirty="0">
                <a:solidFill>
                  <a:schemeClr val="tx1"/>
                </a:solidFill>
              </a:rPr>
              <a:t>(CARA’s)</a:t>
            </a:r>
          </a:p>
        </p:txBody>
      </p:sp>
      <p:sp>
        <p:nvSpPr>
          <p:cNvPr id="19" name="Content Placeholder 2">
            <a:extLst>
              <a:ext uri="{FF2B5EF4-FFF2-40B4-BE49-F238E27FC236}">
                <a16:creationId xmlns:a16="http://schemas.microsoft.com/office/drawing/2014/main" id="{17E701A0-23C2-4ECD-2E14-E0ACB2AE5DA0}"/>
              </a:ext>
            </a:extLst>
          </p:cNvPr>
          <p:cNvSpPr>
            <a:spLocks noGrp="1"/>
          </p:cNvSpPr>
          <p:nvPr>
            <p:ph sz="quarter" idx="10"/>
          </p:nvPr>
        </p:nvSpPr>
        <p:spPr>
          <a:xfrm>
            <a:off x="5005137" y="804863"/>
            <a:ext cx="6689557" cy="5248276"/>
          </a:xfrm>
        </p:spPr>
        <p:txBody>
          <a:bodyPr/>
          <a:lstStyle/>
          <a:p>
            <a:pPr marL="0" indent="0">
              <a:buNone/>
            </a:pPr>
            <a:r>
              <a:rPr lang="en-US" b="1" u="sng" dirty="0"/>
              <a:t>8. ☐ Critical Aquifer Recharge Areas: Pages 21-22: 2.7: Lines 17-38 and 1-15: </a:t>
            </a:r>
            <a:r>
              <a:rPr lang="en-US" u="sng" dirty="0">
                <a:solidFill>
                  <a:schemeClr val="accent3">
                    <a:lumMod val="49000"/>
                  </a:schemeClr>
                </a:solidFill>
              </a:rPr>
              <a:t>Aquifer recharge areas are areas with critical recharging effects on aquifers used for potable water supplies. These areas are characterized by permeable soils, shallow water tables, and significant connections between surface water and groundwater systems.</a:t>
            </a:r>
          </a:p>
          <a:p>
            <a:pPr marL="0" indent="0">
              <a:buNone/>
            </a:pPr>
            <a:r>
              <a:rPr lang="en-US" u="sng" dirty="0">
                <a:solidFill>
                  <a:schemeClr val="accent3">
                    <a:lumMod val="49000"/>
                  </a:schemeClr>
                </a:solidFill>
              </a:rPr>
              <a:t>--</a:t>
            </a:r>
          </a:p>
          <a:p>
            <a:pPr marL="0" indent="0">
              <a:buNone/>
            </a:pPr>
            <a:r>
              <a:rPr lang="en-US" u="sng" dirty="0">
                <a:solidFill>
                  <a:schemeClr val="accent3">
                    <a:lumMod val="49000"/>
                  </a:schemeClr>
                </a:solidFill>
              </a:rPr>
              <a:t>Aquifer recharge represents a fundamental component of the County's Growth Management Act Natural Settings and Hazards elements, enhancing regional resilience against extreme weather impacts while serving as a key sustainability measure to safeguard Yakima County's agricultural economy and natural resource heritage.</a:t>
            </a:r>
          </a:p>
        </p:txBody>
      </p:sp>
      <p:sp>
        <p:nvSpPr>
          <p:cNvPr id="20" name="Slide Number Placeholder 3">
            <a:extLst>
              <a:ext uri="{FF2B5EF4-FFF2-40B4-BE49-F238E27FC236}">
                <a16:creationId xmlns:a16="http://schemas.microsoft.com/office/drawing/2014/main" id="{44C8140A-B6E2-1C9A-A295-EB88D5C9B7E8}"/>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35</a:t>
            </a:fld>
            <a:endParaRPr lang="en-US"/>
          </a:p>
        </p:txBody>
      </p:sp>
    </p:spTree>
    <p:extLst>
      <p:ext uri="{BB962C8B-B14F-4D97-AF65-F5344CB8AC3E}">
        <p14:creationId xmlns:p14="http://schemas.microsoft.com/office/powerpoint/2010/main" val="4290304837"/>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48344D98-6BDA-41B1-BFF8-D8AB0779D67C}"/>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293C6AC0-959E-1948-B469-B0B6DFF0CFED}"/>
              </a:ext>
            </a:extLst>
          </p:cNvPr>
          <p:cNvSpPr>
            <a:spLocks noGrp="1"/>
          </p:cNvSpPr>
          <p:nvPr>
            <p:ph type="title"/>
          </p:nvPr>
        </p:nvSpPr>
        <p:spPr>
          <a:xfrm>
            <a:off x="241825" y="234268"/>
            <a:ext cx="4239491" cy="6487207"/>
          </a:xfrm>
          <a:solidFill>
            <a:schemeClr val="accent3"/>
          </a:solidFill>
        </p:spPr>
        <p:txBody>
          <a:bodyPr/>
          <a:lstStyle/>
          <a:p>
            <a:r>
              <a:rPr lang="en-US" dirty="0">
                <a:solidFill>
                  <a:schemeClr val="tx1"/>
                </a:solidFill>
              </a:rPr>
              <a:t>Fish and wildlife habitat conservation areas</a:t>
            </a:r>
          </a:p>
        </p:txBody>
      </p:sp>
      <p:sp>
        <p:nvSpPr>
          <p:cNvPr id="19" name="Content Placeholder 2">
            <a:extLst>
              <a:ext uri="{FF2B5EF4-FFF2-40B4-BE49-F238E27FC236}">
                <a16:creationId xmlns:a16="http://schemas.microsoft.com/office/drawing/2014/main" id="{58D1384B-B4FF-26E6-F133-3A21068211C4}"/>
              </a:ext>
            </a:extLst>
          </p:cNvPr>
          <p:cNvSpPr>
            <a:spLocks noGrp="1"/>
          </p:cNvSpPr>
          <p:nvPr>
            <p:ph sz="quarter" idx="10"/>
          </p:nvPr>
        </p:nvSpPr>
        <p:spPr>
          <a:xfrm>
            <a:off x="5332396" y="118545"/>
            <a:ext cx="6304548" cy="6602930"/>
          </a:xfrm>
        </p:spPr>
        <p:txBody>
          <a:bodyPr/>
          <a:lstStyle/>
          <a:p>
            <a:pPr marL="0" indent="0">
              <a:buNone/>
            </a:pPr>
            <a:r>
              <a:rPr lang="en-US" u="sng" dirty="0"/>
              <a:t>9. ☐ Fish and Wildlife Habitat Conservation Areas: Page 22-23: 2.7: Lines 18-40 and 1-40: </a:t>
            </a:r>
            <a:r>
              <a:rPr lang="en-US" u="sng" dirty="0">
                <a:solidFill>
                  <a:schemeClr val="accent3">
                    <a:lumMod val="49000"/>
                  </a:schemeClr>
                </a:solidFill>
              </a:rPr>
              <a:t>Fish and Wildlife Habitat Conservation Areas (FWHCAs) include areas with primary association for endangered, threatened, sensitive, or candidate species, as well as habitat for species of local importance. This includes both aquatic and terrestrial habitats.</a:t>
            </a:r>
          </a:p>
          <a:p>
            <a:pPr marL="0" indent="0">
              <a:buNone/>
            </a:pPr>
            <a:r>
              <a:rPr lang="en-US" u="sng" dirty="0">
                <a:solidFill>
                  <a:schemeClr val="accent3">
                    <a:lumMod val="49000"/>
                  </a:schemeClr>
                </a:solidFill>
              </a:rPr>
              <a:t>--</a:t>
            </a:r>
          </a:p>
          <a:p>
            <a:pPr marL="0" indent="0">
              <a:buNone/>
            </a:pPr>
            <a:r>
              <a:rPr lang="en-US" u="sng" dirty="0">
                <a:solidFill>
                  <a:schemeClr val="accent3">
                    <a:lumMod val="49000"/>
                  </a:schemeClr>
                </a:solidFill>
              </a:rPr>
              <a:t>Preserving a wide range of habitats provides numerous benefits to County residents, including: ensuring the protection of rare spe­cies and maintaining sensitive eco­sys­tems; reaping significant economic ben­efits from commercial and recreational fishing and hunting; preserving of cultures, lifestyles, and livelihood which center on fish and wildlife resources; and providing aesthetic and open space values which contribute to the overall quality of life..</a:t>
            </a:r>
          </a:p>
        </p:txBody>
      </p:sp>
      <p:sp>
        <p:nvSpPr>
          <p:cNvPr id="20" name="Slide Number Placeholder 3">
            <a:extLst>
              <a:ext uri="{FF2B5EF4-FFF2-40B4-BE49-F238E27FC236}">
                <a16:creationId xmlns:a16="http://schemas.microsoft.com/office/drawing/2014/main" id="{5A1670FA-7DB0-E02F-B5B2-A489D3E71E90}"/>
              </a:ext>
            </a:extLst>
          </p:cNvPr>
          <p:cNvSpPr>
            <a:spLocks noGrp="1"/>
          </p:cNvSpPr>
          <p:nvPr>
            <p:ph type="sldNum" sz="quarter" idx="4"/>
          </p:nvPr>
        </p:nvSpPr>
        <p:spPr/>
        <p:txBody>
          <a:bodyPr/>
          <a:lstStyle/>
          <a:p>
            <a:pPr>
              <a:spcAft>
                <a:spcPts val="600"/>
              </a:spcAft>
            </a:pPr>
            <a:fld id="{EA87306C-81BA-4795-A5CA-9392456A8C1E}" type="slidenum">
              <a:rPr lang="en-US" sz="1800" u="sng">
                <a:solidFill>
                  <a:schemeClr val="accent3">
                    <a:lumMod val="49000"/>
                  </a:schemeClr>
                </a:solidFill>
              </a:rPr>
              <a:pPr>
                <a:spcAft>
                  <a:spcPts val="600"/>
                </a:spcAft>
              </a:pPr>
              <a:t>36</a:t>
            </a:fld>
            <a:endParaRPr lang="en-US" sz="1800" u="sng" dirty="0">
              <a:solidFill>
                <a:schemeClr val="accent3">
                  <a:lumMod val="49000"/>
                </a:schemeClr>
              </a:solidFill>
            </a:endParaRPr>
          </a:p>
        </p:txBody>
      </p:sp>
    </p:spTree>
    <p:extLst>
      <p:ext uri="{BB962C8B-B14F-4D97-AF65-F5344CB8AC3E}">
        <p14:creationId xmlns:p14="http://schemas.microsoft.com/office/powerpoint/2010/main" val="969909938"/>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59C63AD7-9BF3-34E7-B399-CC769550E616}"/>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D8A824B1-C349-DE2C-73CE-AEA7448CEE65}"/>
              </a:ext>
            </a:extLst>
          </p:cNvPr>
          <p:cNvSpPr>
            <a:spLocks noGrp="1"/>
          </p:cNvSpPr>
          <p:nvPr>
            <p:ph type="title"/>
          </p:nvPr>
        </p:nvSpPr>
        <p:spPr>
          <a:xfrm>
            <a:off x="241825" y="234268"/>
            <a:ext cx="4239491" cy="6487207"/>
          </a:xfrm>
          <a:solidFill>
            <a:schemeClr val="accent3"/>
          </a:solidFill>
        </p:spPr>
        <p:txBody>
          <a:bodyPr/>
          <a:lstStyle/>
          <a:p>
            <a:r>
              <a:rPr lang="en-US" dirty="0">
                <a:solidFill>
                  <a:schemeClr val="tx1"/>
                </a:solidFill>
              </a:rPr>
              <a:t>Frequently flooded areas</a:t>
            </a:r>
          </a:p>
        </p:txBody>
      </p:sp>
      <p:sp>
        <p:nvSpPr>
          <p:cNvPr id="19" name="Content Placeholder 2">
            <a:extLst>
              <a:ext uri="{FF2B5EF4-FFF2-40B4-BE49-F238E27FC236}">
                <a16:creationId xmlns:a16="http://schemas.microsoft.com/office/drawing/2014/main" id="{E8CD26D9-16CB-895D-4440-12DCB44232C1}"/>
              </a:ext>
            </a:extLst>
          </p:cNvPr>
          <p:cNvSpPr>
            <a:spLocks noGrp="1"/>
          </p:cNvSpPr>
          <p:nvPr>
            <p:ph sz="quarter" idx="10"/>
          </p:nvPr>
        </p:nvSpPr>
        <p:spPr>
          <a:xfrm>
            <a:off x="5274646" y="404261"/>
            <a:ext cx="6448926" cy="5952089"/>
          </a:xfrm>
        </p:spPr>
        <p:txBody>
          <a:bodyPr/>
          <a:lstStyle/>
          <a:p>
            <a:pPr marL="0" indent="0">
              <a:buNone/>
            </a:pPr>
            <a:r>
              <a:rPr lang="en-US" b="1" u="sng" dirty="0"/>
              <a:t>10. ☐ Frequently Flooded Areas: Page 24-25: 2.7: Lines 1-40, and 1-5: </a:t>
            </a:r>
            <a:r>
              <a:rPr lang="en-US" u="sng" dirty="0">
                <a:solidFill>
                  <a:schemeClr val="accent3">
                    <a:lumMod val="49000"/>
                  </a:schemeClr>
                </a:solidFill>
              </a:rPr>
              <a:t>Frequently flooded areas are lands subject to a one percent or greater annual chance of flooding (the 100 and 500-year floodplain). These areas are identified through FEMA Flood Insurance Rate Maps and supplemental hydrologic and hydraulic studies.</a:t>
            </a:r>
          </a:p>
          <a:p>
            <a:pPr marL="0" indent="0">
              <a:buNone/>
            </a:pPr>
            <a:r>
              <a:rPr lang="en-US" dirty="0">
                <a:solidFill>
                  <a:schemeClr val="accent3">
                    <a:lumMod val="49000"/>
                  </a:schemeClr>
                </a:solidFill>
              </a:rPr>
              <a:t>--</a:t>
            </a:r>
          </a:p>
          <a:p>
            <a:pPr marL="0" indent="0">
              <a:buNone/>
            </a:pPr>
            <a:r>
              <a:rPr lang="en-US" u="sng" dirty="0">
                <a:solidFill>
                  <a:schemeClr val="accent3">
                    <a:lumMod val="49000"/>
                  </a:schemeClr>
                </a:solidFill>
              </a:rPr>
              <a:t>Projects that are proposed on parcels in special flood hazard areas are reviewed under the authority of Yakima County’s Critical Area Ordinance and Shoreline Master Program and require a flood hazard determination or flood hazard permit. Projects within special flood hazards areas must comply with building standards that are designed to protect property and not cause a rise in the base flood elevation. </a:t>
            </a:r>
          </a:p>
        </p:txBody>
      </p:sp>
      <p:sp>
        <p:nvSpPr>
          <p:cNvPr id="20" name="Slide Number Placeholder 3">
            <a:extLst>
              <a:ext uri="{FF2B5EF4-FFF2-40B4-BE49-F238E27FC236}">
                <a16:creationId xmlns:a16="http://schemas.microsoft.com/office/drawing/2014/main" id="{0E53058B-EAD8-E3E3-F0D3-5BC5B7C3DECE}"/>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37</a:t>
            </a:fld>
            <a:endParaRPr lang="en-US"/>
          </a:p>
        </p:txBody>
      </p:sp>
    </p:spTree>
    <p:extLst>
      <p:ext uri="{BB962C8B-B14F-4D97-AF65-F5344CB8AC3E}">
        <p14:creationId xmlns:p14="http://schemas.microsoft.com/office/powerpoint/2010/main" val="3968486954"/>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5D0D81D5-A99B-B5C0-8389-81CBCAFF6E12}"/>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EFD076CF-FD4C-5FDE-5273-6B8CA97F4289}"/>
              </a:ext>
            </a:extLst>
          </p:cNvPr>
          <p:cNvSpPr>
            <a:spLocks noGrp="1"/>
          </p:cNvSpPr>
          <p:nvPr>
            <p:ph type="title"/>
          </p:nvPr>
        </p:nvSpPr>
        <p:spPr>
          <a:xfrm>
            <a:off x="241825" y="234268"/>
            <a:ext cx="4239491" cy="6487207"/>
          </a:xfrm>
          <a:solidFill>
            <a:schemeClr val="accent3"/>
          </a:solidFill>
        </p:spPr>
        <p:txBody>
          <a:bodyPr/>
          <a:lstStyle/>
          <a:p>
            <a:r>
              <a:rPr lang="en-US" dirty="0">
                <a:solidFill>
                  <a:schemeClr val="tx1"/>
                </a:solidFill>
              </a:rPr>
              <a:t>Geologically Hazardous Areas</a:t>
            </a:r>
          </a:p>
        </p:txBody>
      </p:sp>
      <p:sp>
        <p:nvSpPr>
          <p:cNvPr id="19" name="Content Placeholder 2">
            <a:extLst>
              <a:ext uri="{FF2B5EF4-FFF2-40B4-BE49-F238E27FC236}">
                <a16:creationId xmlns:a16="http://schemas.microsoft.com/office/drawing/2014/main" id="{01B6E084-F928-08FC-963E-590CA7861CE0}"/>
              </a:ext>
            </a:extLst>
          </p:cNvPr>
          <p:cNvSpPr>
            <a:spLocks noGrp="1"/>
          </p:cNvSpPr>
          <p:nvPr>
            <p:ph sz="quarter" idx="10"/>
          </p:nvPr>
        </p:nvSpPr>
        <p:spPr>
          <a:xfrm>
            <a:off x="5274646" y="404261"/>
            <a:ext cx="6448926" cy="5952089"/>
          </a:xfrm>
        </p:spPr>
        <p:txBody>
          <a:bodyPr/>
          <a:lstStyle/>
          <a:p>
            <a:pPr marL="0" indent="0">
              <a:buNone/>
            </a:pPr>
            <a:r>
              <a:rPr lang="en-US" dirty="0"/>
              <a:t>.</a:t>
            </a:r>
          </a:p>
        </p:txBody>
      </p:sp>
      <p:sp>
        <p:nvSpPr>
          <p:cNvPr id="20" name="Slide Number Placeholder 3">
            <a:extLst>
              <a:ext uri="{FF2B5EF4-FFF2-40B4-BE49-F238E27FC236}">
                <a16:creationId xmlns:a16="http://schemas.microsoft.com/office/drawing/2014/main" id="{689A1219-DB3D-4408-B7D2-78A6D9A4CED6}"/>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38</a:t>
            </a:fld>
            <a:endParaRPr lang="en-US"/>
          </a:p>
        </p:txBody>
      </p:sp>
      <p:sp>
        <p:nvSpPr>
          <p:cNvPr id="3" name="TextBox 2">
            <a:extLst>
              <a:ext uri="{FF2B5EF4-FFF2-40B4-BE49-F238E27FC236}">
                <a16:creationId xmlns:a16="http://schemas.microsoft.com/office/drawing/2014/main" id="{C314704D-1BEA-C161-4A5B-4D1734FB3E06}"/>
              </a:ext>
            </a:extLst>
          </p:cNvPr>
          <p:cNvSpPr txBox="1"/>
          <p:nvPr/>
        </p:nvSpPr>
        <p:spPr>
          <a:xfrm>
            <a:off x="5274646" y="757279"/>
            <a:ext cx="6097604" cy="5246052"/>
          </a:xfrm>
          <a:prstGeom prst="rect">
            <a:avLst/>
          </a:prstGeom>
          <a:noFill/>
        </p:spPr>
        <p:txBody>
          <a:bodyPr wrap="square">
            <a:spAutoFit/>
          </a:bodyPr>
          <a:lstStyle/>
          <a:p>
            <a:pPr marL="0" marR="0">
              <a:lnSpc>
                <a:spcPct val="115000"/>
              </a:lnSpc>
              <a:spcAft>
                <a:spcPts val="600"/>
              </a:spcAft>
              <a:buNone/>
            </a:pPr>
            <a:r>
              <a:rPr lang="en-US" b="1" u="sng" dirty="0">
                <a:effectLst/>
                <a:latin typeface="Calibri" panose="020F0502020204030204" pitchFamily="34" charset="0"/>
                <a:ea typeface="MS Mincho" panose="02020609040205080304" pitchFamily="49" charset="-128"/>
                <a:cs typeface="Times New Roman" panose="02020603050405020304" pitchFamily="18" charset="0"/>
              </a:rPr>
              <a:t>11. </a:t>
            </a:r>
            <a:r>
              <a:rPr lang="en-US" b="1" u="sng" dirty="0">
                <a:effectLst/>
                <a:latin typeface="Segoe UI Symbol" panose="020B0502040204020203" pitchFamily="34" charset="0"/>
                <a:ea typeface="MS Mincho" panose="02020609040205080304" pitchFamily="49" charset="-128"/>
                <a:cs typeface="Segoe UI Symbol" panose="020B0502040204020203" pitchFamily="34" charset="0"/>
              </a:rPr>
              <a:t>☐</a:t>
            </a:r>
            <a:r>
              <a:rPr lang="en-US" b="1" u="sng" dirty="0">
                <a:effectLst/>
                <a:latin typeface="Calibri" panose="020F0502020204030204" pitchFamily="34" charset="0"/>
                <a:ea typeface="MS Mincho" panose="02020609040205080304" pitchFamily="49" charset="-128"/>
                <a:cs typeface="Times New Roman" panose="02020603050405020304" pitchFamily="18" charset="0"/>
              </a:rPr>
              <a:t> Geologically Hazardous Areas: Page 25-26: 2.7: Lines 7-40 and 2-22: </a:t>
            </a:r>
            <a:r>
              <a:rPr lang="en-US" u="sng" dirty="0">
                <a:solidFill>
                  <a:schemeClr val="accent3">
                    <a:lumMod val="49000"/>
                  </a:schemeClr>
                </a:solidFill>
              </a:rPr>
              <a:t>Geologically hazardous areas include areas susceptible to erosion, sliding, earthquake, volcanic activity, or other geological events. These areas pose risks to health, safety, and property and require careful site-specific evaluation for development proposals.</a:t>
            </a:r>
          </a:p>
          <a:p>
            <a:pPr marL="0" marR="0">
              <a:lnSpc>
                <a:spcPct val="115000"/>
              </a:lnSpc>
              <a:spcAft>
                <a:spcPts val="600"/>
              </a:spcAft>
              <a:buNone/>
            </a:pPr>
            <a:r>
              <a:rPr lang="en-US" u="sng" dirty="0">
                <a:solidFill>
                  <a:schemeClr val="accent3">
                    <a:lumMod val="49000"/>
                  </a:schemeClr>
                </a:solidFill>
              </a:rPr>
              <a:t>--</a:t>
            </a:r>
          </a:p>
          <a:p>
            <a:pPr>
              <a:buNone/>
            </a:pPr>
            <a:r>
              <a:rPr lang="en-US" u="sng" dirty="0">
                <a:solidFill>
                  <a:schemeClr val="accent3">
                    <a:lumMod val="49000"/>
                  </a:schemeClr>
                </a:solidFill>
              </a:rPr>
              <a:t>Projects proposed in or near a mapped geological hazard are evaluated on a case-by-case basis under the authority of Yakima County’s Critical Area Ordinance and Shoreline Master Program. The proponent may be required to prepare a geological hazard report (typically mandatory in identified landslide areas) and receive a development authorization. Projects that could potentially contribute to an increase in the hazard, or in the risk to life and property on or off the site, would be required to mitigate risks to an acceptable level through design and construction practices.</a:t>
            </a:r>
          </a:p>
        </p:txBody>
      </p:sp>
    </p:spTree>
    <p:extLst>
      <p:ext uri="{BB962C8B-B14F-4D97-AF65-F5344CB8AC3E}">
        <p14:creationId xmlns:p14="http://schemas.microsoft.com/office/powerpoint/2010/main" val="2581127695"/>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9BE95511-1243-9362-826B-E343FB912328}"/>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C7B26E0B-7FCF-0D75-671C-D0518B0206DF}"/>
              </a:ext>
            </a:extLst>
          </p:cNvPr>
          <p:cNvSpPr>
            <a:spLocks noGrp="1"/>
          </p:cNvSpPr>
          <p:nvPr>
            <p:ph type="title"/>
          </p:nvPr>
        </p:nvSpPr>
        <p:spPr>
          <a:xfrm>
            <a:off x="241825" y="234268"/>
            <a:ext cx="4239491" cy="6487207"/>
          </a:xfrm>
          <a:solidFill>
            <a:schemeClr val="accent3"/>
          </a:solidFill>
        </p:spPr>
        <p:txBody>
          <a:bodyPr/>
          <a:lstStyle/>
          <a:p>
            <a:r>
              <a:rPr lang="en-US" dirty="0">
                <a:solidFill>
                  <a:schemeClr val="tx1"/>
                </a:solidFill>
              </a:rPr>
              <a:t>2.8 Water Quantity</a:t>
            </a:r>
          </a:p>
        </p:txBody>
      </p:sp>
      <p:sp>
        <p:nvSpPr>
          <p:cNvPr id="19" name="Content Placeholder 2">
            <a:extLst>
              <a:ext uri="{FF2B5EF4-FFF2-40B4-BE49-F238E27FC236}">
                <a16:creationId xmlns:a16="http://schemas.microsoft.com/office/drawing/2014/main" id="{F4A8CA02-011B-B105-8E92-00606CC39F1F}"/>
              </a:ext>
            </a:extLst>
          </p:cNvPr>
          <p:cNvSpPr>
            <a:spLocks noGrp="1"/>
          </p:cNvSpPr>
          <p:nvPr>
            <p:ph sz="quarter" idx="10"/>
          </p:nvPr>
        </p:nvSpPr>
        <p:spPr>
          <a:xfrm>
            <a:off x="5274646" y="404261"/>
            <a:ext cx="6448926" cy="5952089"/>
          </a:xfrm>
        </p:spPr>
        <p:txBody>
          <a:bodyPr/>
          <a:lstStyle/>
          <a:p>
            <a:pPr marL="0" indent="0">
              <a:buNone/>
            </a:pPr>
            <a:r>
              <a:rPr lang="en-US" sz="1300" b="1" u="sng" dirty="0"/>
              <a:t>12. ☐ Water Quality: Page 32-34: 2.8: Lines 35-39x: </a:t>
            </a:r>
            <a:r>
              <a:rPr lang="en-US" sz="1300" u="sng" dirty="0">
                <a:solidFill>
                  <a:schemeClr val="accent3">
                    <a:lumMod val="49000"/>
                  </a:schemeClr>
                </a:solidFill>
              </a:rPr>
              <a:t>As with much of the West, water in Yakima County serves competing, and often conflicting, uses. Securing certainty in our water supply has become an urgent crisis over the past three years as the County faces unprecedented challenges. Between 2023 and 2025, Yakima County experienced three consecutive years of severe drought—the first time since 1992-1994 that such sustained water scarcity has occurred. By September 2025, the Yakima Basin's five reservoirs reached only 20% capacity, the lowest level since recordkeeping began in 1971. Reliable access to water is necessary for direct human uses like household, agriculture, commercial and industrial operations, and for indirect human needs such as habitat and recreation. Climate change is fundamentally altering water availability, with reduced snowpack, earlier spring runoff, higher temperatures, and increased wildfire activity- all threatening the County's water security.</a:t>
            </a:r>
          </a:p>
          <a:p>
            <a:pPr marL="0" indent="0">
              <a:buNone/>
            </a:pPr>
            <a:r>
              <a:rPr lang="en-US" sz="1300" dirty="0">
                <a:solidFill>
                  <a:schemeClr val="accent3">
                    <a:lumMod val="49000"/>
                  </a:schemeClr>
                </a:solidFill>
              </a:rPr>
              <a:t>--</a:t>
            </a:r>
          </a:p>
          <a:p>
            <a:pPr marL="0" indent="0">
              <a:buNone/>
            </a:pPr>
            <a:r>
              <a:rPr lang="en-US" sz="1300" u="sng" dirty="0">
                <a:solidFill>
                  <a:schemeClr val="accent3">
                    <a:lumMod val="49000"/>
                  </a:schemeClr>
                </a:solidFill>
              </a:rPr>
              <a:t>Climate projections indicate these challenges will intensify. Washington State Department of Ecology officials have characterized the current conditions as "the new normal," with more rain, less snowpack, earlier springs, hotter and drier summers, and an expectation that snow droughts will occur in four out of every ten years. Six of the last ten years have required drought declarations for some part of Washington State. Recent State Court decisions on Washington State Growth Management Act requirements have created a positive duty for Yakima County to ensure that water for development is legally and physically available. The County's Water Resource System (YCWRS), described in detail in the Utilities Element of Horizon 2046, represents one strategic response to these interconnected water supply challenges.</a:t>
            </a:r>
          </a:p>
        </p:txBody>
      </p:sp>
      <p:sp>
        <p:nvSpPr>
          <p:cNvPr id="20" name="Slide Number Placeholder 3">
            <a:extLst>
              <a:ext uri="{FF2B5EF4-FFF2-40B4-BE49-F238E27FC236}">
                <a16:creationId xmlns:a16="http://schemas.microsoft.com/office/drawing/2014/main" id="{E12A088A-3E43-2534-F990-42B6F792B83B}"/>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39</a:t>
            </a:fld>
            <a:endParaRPr lang="en-US"/>
          </a:p>
        </p:txBody>
      </p:sp>
    </p:spTree>
    <p:extLst>
      <p:ext uri="{BB962C8B-B14F-4D97-AF65-F5344CB8AC3E}">
        <p14:creationId xmlns:p14="http://schemas.microsoft.com/office/powerpoint/2010/main" val="99176010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50000"/>
            <a:alpha val="50000"/>
          </a:schemeClr>
        </a:solidFill>
        <a:effectLst/>
      </p:bgPr>
    </p:bg>
    <p:spTree>
      <p:nvGrpSpPr>
        <p:cNvPr id="1" name=""/>
        <p:cNvGrpSpPr/>
        <p:nvPr/>
      </p:nvGrpSpPr>
      <p:grpSpPr>
        <a:xfrm>
          <a:off x="0" y="0"/>
          <a:ext cx="0" cy="0"/>
          <a:chOff x="0" y="0"/>
          <a:chExt cx="0" cy="0"/>
        </a:xfrm>
      </p:grpSpPr>
      <p:pic>
        <p:nvPicPr>
          <p:cNvPr id="5" name="Picture Placeholder 4" descr="A field of wheat with tracks in it">
            <a:extLst>
              <a:ext uri="{FF2B5EF4-FFF2-40B4-BE49-F238E27FC236}">
                <a16:creationId xmlns:a16="http://schemas.microsoft.com/office/drawing/2014/main" id="{5BA975B6-ACDF-974C-4B0A-792DE5F09CB6}"/>
              </a:ext>
            </a:extLst>
          </p:cNvPr>
          <p:cNvPicPr>
            <a:picLocks noGrp="1" noChangeAspect="1"/>
          </p:cNvPicPr>
          <p:nvPr>
            <p:ph type="pic" sz="quarter" idx="10"/>
          </p:nvPr>
        </p:nvPicPr>
        <p:blipFill>
          <a:blip r:embed="rId2">
            <a:alphaModFix amt="50000"/>
          </a:blip>
          <a:srcRect/>
          <a:stretch/>
        </p:blipFill>
        <p:spPr>
          <a:xfrm>
            <a:off x="0" y="0"/>
            <a:ext cx="12192000" cy="6858000"/>
          </a:xfrm>
          <a:solidFill>
            <a:schemeClr val="accent4">
              <a:lumMod val="50000"/>
              <a:alpha val="41000"/>
            </a:schemeClr>
          </a:solidFill>
        </p:spPr>
      </p:pic>
      <p:sp>
        <p:nvSpPr>
          <p:cNvPr id="3" name="Title 2">
            <a:extLst>
              <a:ext uri="{FF2B5EF4-FFF2-40B4-BE49-F238E27FC236}">
                <a16:creationId xmlns:a16="http://schemas.microsoft.com/office/drawing/2014/main" id="{05BF4AF3-2D87-5D1D-245D-49E6F0B09A40}"/>
              </a:ext>
            </a:extLst>
          </p:cNvPr>
          <p:cNvSpPr>
            <a:spLocks noGrp="1"/>
          </p:cNvSpPr>
          <p:nvPr>
            <p:ph type="title"/>
          </p:nvPr>
        </p:nvSpPr>
        <p:spPr>
          <a:xfrm>
            <a:off x="1399314" y="229349"/>
            <a:ext cx="9128886" cy="6399302"/>
          </a:xfrm>
        </p:spPr>
        <p:txBody>
          <a:bodyPr lIns="914400" tIns="182880" rIns="914400" bIns="45720" anchor="ctr"/>
          <a:lstStyle/>
          <a:p>
            <a:pPr algn="l"/>
            <a:br>
              <a:rPr lang="en-US" sz="2400" u="sng" dirty="0">
                <a:solidFill>
                  <a:schemeClr val="accent1"/>
                </a:solidFill>
              </a:rPr>
            </a:br>
            <a:r>
              <a:rPr lang="en-US" sz="2400" u="sng" dirty="0">
                <a:solidFill>
                  <a:schemeClr val="bg1"/>
                </a:solidFill>
              </a:rPr>
              <a:t>Narrative</a:t>
            </a:r>
            <a:br>
              <a:rPr lang="en-US" sz="2400" dirty="0">
                <a:solidFill>
                  <a:schemeClr val="bg1"/>
                </a:solidFill>
              </a:rPr>
            </a:br>
            <a:br>
              <a:rPr lang="en-US" sz="2400" dirty="0">
                <a:solidFill>
                  <a:schemeClr val="bg1"/>
                </a:solidFill>
              </a:rPr>
            </a:br>
            <a:r>
              <a:rPr lang="en-US" sz="2400" dirty="0">
                <a:solidFill>
                  <a:schemeClr val="bg1"/>
                </a:solidFill>
              </a:rPr>
              <a:t>3.1 Introduction</a:t>
            </a:r>
            <a:br>
              <a:rPr lang="en-US" sz="2400" dirty="0">
                <a:solidFill>
                  <a:schemeClr val="bg1"/>
                </a:solidFill>
              </a:rPr>
            </a:br>
            <a:r>
              <a:rPr lang="en-US" sz="2400" dirty="0">
                <a:solidFill>
                  <a:schemeClr val="bg1"/>
                </a:solidFill>
              </a:rPr>
              <a:t>3.2 Hazard Mitigation Planning</a:t>
            </a:r>
            <a:br>
              <a:rPr lang="en-US" sz="2400" dirty="0">
                <a:solidFill>
                  <a:schemeClr val="bg1"/>
                </a:solidFill>
              </a:rPr>
            </a:br>
            <a:r>
              <a:rPr lang="en-US" sz="2400" dirty="0">
                <a:solidFill>
                  <a:schemeClr val="bg1"/>
                </a:solidFill>
              </a:rPr>
              <a:t>3.3 Special Districts/Programs</a:t>
            </a:r>
            <a:br>
              <a:rPr lang="en-US" sz="2400" dirty="0">
                <a:solidFill>
                  <a:schemeClr val="bg1"/>
                </a:solidFill>
              </a:rPr>
            </a:br>
            <a:r>
              <a:rPr lang="en-US" sz="2400" dirty="0">
                <a:solidFill>
                  <a:schemeClr val="bg1"/>
                </a:solidFill>
              </a:rPr>
              <a:t>3.4 Stormwater</a:t>
            </a:r>
            <a:br>
              <a:rPr lang="en-US" sz="2400" dirty="0">
                <a:solidFill>
                  <a:schemeClr val="bg1"/>
                </a:solidFill>
              </a:rPr>
            </a:br>
            <a:r>
              <a:rPr lang="en-US" sz="2400" dirty="0">
                <a:solidFill>
                  <a:schemeClr val="bg1"/>
                </a:solidFill>
              </a:rPr>
              <a:t>3.5 Resilient and Sustainable Growth</a:t>
            </a:r>
            <a:br>
              <a:rPr lang="en-US" sz="2400" dirty="0">
                <a:solidFill>
                  <a:schemeClr val="bg1"/>
                </a:solidFill>
              </a:rPr>
            </a:br>
            <a:br>
              <a:rPr lang="en-US" sz="2400" dirty="0">
                <a:solidFill>
                  <a:schemeClr val="bg1"/>
                </a:solidFill>
              </a:rPr>
            </a:br>
            <a:r>
              <a:rPr lang="en-US" sz="2400" u="sng" dirty="0">
                <a:solidFill>
                  <a:schemeClr val="bg1"/>
                </a:solidFill>
              </a:rPr>
              <a:t>Policies and Goals</a:t>
            </a:r>
            <a:br>
              <a:rPr lang="en-US" sz="2400" dirty="0">
                <a:solidFill>
                  <a:schemeClr val="bg1"/>
                </a:solidFill>
              </a:rPr>
            </a:br>
            <a:br>
              <a:rPr lang="en-US" sz="2400" dirty="0">
                <a:solidFill>
                  <a:schemeClr val="bg1"/>
                </a:solidFill>
              </a:rPr>
            </a:br>
            <a:r>
              <a:rPr lang="en-US" sz="2400" dirty="0">
                <a:solidFill>
                  <a:schemeClr val="bg1"/>
                </a:solidFill>
              </a:rPr>
              <a:t>NH 1 Flooding</a:t>
            </a:r>
            <a:br>
              <a:rPr lang="en-US" sz="2400" dirty="0">
                <a:solidFill>
                  <a:schemeClr val="bg1"/>
                </a:solidFill>
              </a:rPr>
            </a:br>
            <a:r>
              <a:rPr lang="en-US" sz="2400" dirty="0">
                <a:solidFill>
                  <a:schemeClr val="bg1"/>
                </a:solidFill>
              </a:rPr>
              <a:t>NH 2 stormwater </a:t>
            </a:r>
            <a:br>
              <a:rPr lang="en-US" sz="2400" dirty="0">
                <a:solidFill>
                  <a:schemeClr val="bg1"/>
                </a:solidFill>
              </a:rPr>
            </a:br>
            <a:r>
              <a:rPr lang="en-US" sz="2400" dirty="0">
                <a:solidFill>
                  <a:schemeClr val="bg1"/>
                </a:solidFill>
              </a:rPr>
              <a:t>NH 3 Wildfire</a:t>
            </a:r>
            <a:br>
              <a:rPr lang="en-US" sz="2400" dirty="0">
                <a:solidFill>
                  <a:schemeClr val="bg1"/>
                </a:solidFill>
              </a:rPr>
            </a:br>
            <a:r>
              <a:rPr lang="en-US" sz="2400" dirty="0">
                <a:solidFill>
                  <a:schemeClr val="bg1"/>
                </a:solidFill>
              </a:rPr>
              <a:t>NH 4 Drought</a:t>
            </a:r>
            <a:br>
              <a:rPr lang="en-US" sz="2400" dirty="0">
                <a:solidFill>
                  <a:schemeClr val="bg1"/>
                </a:solidFill>
              </a:rPr>
            </a:br>
            <a:r>
              <a:rPr lang="en-US" sz="2400" dirty="0">
                <a:solidFill>
                  <a:schemeClr val="bg1"/>
                </a:solidFill>
              </a:rPr>
              <a:t>NH 5 Extreme Heat</a:t>
            </a:r>
            <a:br>
              <a:rPr lang="en-US" sz="2400" dirty="0">
                <a:solidFill>
                  <a:schemeClr val="bg1"/>
                </a:solidFill>
              </a:rPr>
            </a:br>
            <a:r>
              <a:rPr lang="en-US" sz="2400" dirty="0">
                <a:solidFill>
                  <a:schemeClr val="bg1"/>
                </a:solidFill>
              </a:rPr>
              <a:t>NH 6 Multi-Hazard</a:t>
            </a:r>
            <a:br>
              <a:rPr lang="en-US" sz="2400" dirty="0">
                <a:solidFill>
                  <a:schemeClr val="bg1"/>
                </a:solidFill>
              </a:rPr>
            </a:br>
            <a:r>
              <a:rPr lang="en-US" sz="2400" dirty="0">
                <a:solidFill>
                  <a:schemeClr val="bg1"/>
                </a:solidFill>
              </a:rPr>
              <a:t>NH 7 Disaster Recovery</a:t>
            </a:r>
            <a:br>
              <a:rPr lang="en-US" sz="2400" dirty="0">
                <a:solidFill>
                  <a:schemeClr val="bg1"/>
                </a:solidFill>
              </a:rPr>
            </a:br>
            <a:r>
              <a:rPr lang="en-US" sz="2400" dirty="0">
                <a:solidFill>
                  <a:schemeClr val="bg1"/>
                </a:solidFill>
              </a:rPr>
              <a:t>NH 8 Implementation</a:t>
            </a:r>
            <a:br>
              <a:rPr lang="en-US" sz="2400" dirty="0"/>
            </a:br>
            <a:endParaRPr lang="en-US" sz="2400" dirty="0"/>
          </a:p>
        </p:txBody>
      </p:sp>
    </p:spTree>
    <p:extLst>
      <p:ext uri="{BB962C8B-B14F-4D97-AF65-F5344CB8AC3E}">
        <p14:creationId xmlns:p14="http://schemas.microsoft.com/office/powerpoint/2010/main" val="171007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2E32D1A5-3FA8-28DC-B44E-C75F1D7E67A3}"/>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D8F2BA64-527A-1AB6-81EB-74162393D208}"/>
              </a:ext>
            </a:extLst>
          </p:cNvPr>
          <p:cNvSpPr>
            <a:spLocks noGrp="1"/>
          </p:cNvSpPr>
          <p:nvPr>
            <p:ph type="title"/>
          </p:nvPr>
        </p:nvSpPr>
        <p:spPr>
          <a:xfrm>
            <a:off x="241825" y="234268"/>
            <a:ext cx="4239491" cy="6487207"/>
          </a:xfrm>
          <a:solidFill>
            <a:schemeClr val="accent3"/>
          </a:solidFill>
        </p:spPr>
        <p:txBody>
          <a:bodyPr/>
          <a:lstStyle/>
          <a:p>
            <a:r>
              <a:rPr lang="en-US" dirty="0">
                <a:solidFill>
                  <a:schemeClr val="tx1"/>
                </a:solidFill>
              </a:rPr>
              <a:t>2.9 Water quality</a:t>
            </a:r>
          </a:p>
        </p:txBody>
      </p:sp>
      <p:sp>
        <p:nvSpPr>
          <p:cNvPr id="19" name="Content Placeholder 2">
            <a:extLst>
              <a:ext uri="{FF2B5EF4-FFF2-40B4-BE49-F238E27FC236}">
                <a16:creationId xmlns:a16="http://schemas.microsoft.com/office/drawing/2014/main" id="{F3AF8F2D-2EEC-DC08-D2C4-A5E2C4E70EC8}"/>
              </a:ext>
            </a:extLst>
          </p:cNvPr>
          <p:cNvSpPr>
            <a:spLocks noGrp="1"/>
          </p:cNvSpPr>
          <p:nvPr>
            <p:ph sz="quarter" idx="10"/>
          </p:nvPr>
        </p:nvSpPr>
        <p:spPr>
          <a:xfrm>
            <a:off x="5274646" y="404261"/>
            <a:ext cx="6448926" cy="5952089"/>
          </a:xfrm>
        </p:spPr>
        <p:txBody>
          <a:bodyPr/>
          <a:lstStyle/>
          <a:p>
            <a:pPr marL="0" indent="0">
              <a:buNone/>
            </a:pPr>
            <a:r>
              <a:rPr lang="en-US" sz="1600" b="1" u="sng" dirty="0"/>
              <a:t>13. ☐ Air Quality: Pages 37-39: 2.7: Lines 10-43, 2x: </a:t>
            </a:r>
            <a:r>
              <a:rPr lang="en-US" sz="1600" u="sng" dirty="0">
                <a:solidFill>
                  <a:schemeClr val="accent3">
                    <a:lumMod val="49000"/>
                  </a:schemeClr>
                </a:solidFill>
              </a:rPr>
              <a:t>The water quality of our streams, lakes, and groundwater influences the domestic, economic, recreational, and natural environments of Yakima County. Many industries require clean water for manufacturing processes. As growth and development have increased, so have the problems associated with maintaining water quality, while the three consecutive years of severe drought (2023-2025) have intensified water quality challenges through reduced streamflows, elevated water temperatures, and concentrated pollutant loads that threaten both human health and aquatic ecosystems.</a:t>
            </a:r>
          </a:p>
          <a:p>
            <a:pPr marL="0" indent="0">
              <a:buNone/>
            </a:pPr>
            <a:r>
              <a:rPr lang="en-US" sz="1600" dirty="0">
                <a:solidFill>
                  <a:schemeClr val="accent3">
                    <a:lumMod val="49000"/>
                  </a:schemeClr>
                </a:solidFill>
              </a:rPr>
              <a:t>--</a:t>
            </a:r>
          </a:p>
          <a:p>
            <a:pPr marL="0" indent="0">
              <a:buNone/>
            </a:pPr>
            <a:r>
              <a:rPr lang="en-US" sz="1600" u="sng" dirty="0">
                <a:solidFill>
                  <a:schemeClr val="accent3">
                    <a:lumMod val="49000"/>
                  </a:schemeClr>
                </a:solidFill>
              </a:rPr>
              <a:t>Through these integrated approaches—combining regulatory oversight, voluntary stewardship, technical assistance, monitoring and research, emergency response, and multi-stakeholder collaboration—Yakima County can work toward the goal of clean, safe, and abundant water for all beneficial uses even as environmental pressures intensify in the decades ahead.</a:t>
            </a:r>
          </a:p>
        </p:txBody>
      </p:sp>
      <p:sp>
        <p:nvSpPr>
          <p:cNvPr id="20" name="Slide Number Placeholder 3">
            <a:extLst>
              <a:ext uri="{FF2B5EF4-FFF2-40B4-BE49-F238E27FC236}">
                <a16:creationId xmlns:a16="http://schemas.microsoft.com/office/drawing/2014/main" id="{0B3CE78F-6AB4-75FD-0BF1-F631A07B4E0C}"/>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40</a:t>
            </a:fld>
            <a:endParaRPr lang="en-US"/>
          </a:p>
        </p:txBody>
      </p:sp>
    </p:spTree>
    <p:extLst>
      <p:ext uri="{BB962C8B-B14F-4D97-AF65-F5344CB8AC3E}">
        <p14:creationId xmlns:p14="http://schemas.microsoft.com/office/powerpoint/2010/main" val="3256474108"/>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43AE1A95-11BA-E904-B1E1-188D2CBF5F5C}"/>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3F438F3D-20B9-52B6-A2DA-D67743E8A6B2}"/>
              </a:ext>
            </a:extLst>
          </p:cNvPr>
          <p:cNvSpPr>
            <a:spLocks noGrp="1"/>
          </p:cNvSpPr>
          <p:nvPr>
            <p:ph type="title"/>
          </p:nvPr>
        </p:nvSpPr>
        <p:spPr>
          <a:xfrm>
            <a:off x="241825" y="234268"/>
            <a:ext cx="4239491" cy="6487207"/>
          </a:xfrm>
          <a:solidFill>
            <a:schemeClr val="accent3"/>
          </a:solidFill>
        </p:spPr>
        <p:txBody>
          <a:bodyPr/>
          <a:lstStyle/>
          <a:p>
            <a:r>
              <a:rPr lang="en-US" dirty="0">
                <a:solidFill>
                  <a:schemeClr val="tx1"/>
                </a:solidFill>
              </a:rPr>
              <a:t>2.9 Air quality</a:t>
            </a:r>
          </a:p>
        </p:txBody>
      </p:sp>
      <p:sp>
        <p:nvSpPr>
          <p:cNvPr id="19" name="Content Placeholder 2">
            <a:extLst>
              <a:ext uri="{FF2B5EF4-FFF2-40B4-BE49-F238E27FC236}">
                <a16:creationId xmlns:a16="http://schemas.microsoft.com/office/drawing/2014/main" id="{191CFC7B-EC09-0BAA-238A-B3E4F5A02302}"/>
              </a:ext>
            </a:extLst>
          </p:cNvPr>
          <p:cNvSpPr>
            <a:spLocks noGrp="1"/>
          </p:cNvSpPr>
          <p:nvPr>
            <p:ph sz="quarter" idx="10"/>
          </p:nvPr>
        </p:nvSpPr>
        <p:spPr>
          <a:xfrm>
            <a:off x="5274646" y="404261"/>
            <a:ext cx="6448926" cy="5952089"/>
          </a:xfrm>
        </p:spPr>
        <p:txBody>
          <a:bodyPr/>
          <a:lstStyle/>
          <a:p>
            <a:pPr marL="0" indent="0">
              <a:buNone/>
            </a:pPr>
            <a:r>
              <a:rPr lang="en-US" sz="1400" b="1" u="sng" dirty="0"/>
              <a:t>14. ☐ Air Quality: Pages 39-41: 2.9: Lines 15-43, 1-30x: </a:t>
            </a:r>
            <a:r>
              <a:rPr lang="en-US" sz="1400" u="sng" dirty="0">
                <a:solidFill>
                  <a:schemeClr val="accent3">
                    <a:lumMod val="49000"/>
                  </a:schemeClr>
                </a:solidFill>
              </a:rPr>
              <a:t>Air quality in Yakima County faces mounting challenges from multiple sources, with wildfire smoke emerging as a critical and increasingly frequent threat to public health and quality of life. Between 2024 and 2025, the region experienced extended air quality alerts due to wildfire smoke from regional fires including the Western Pines Fire, Pomas Fire, and Hope Fire. These smoke events, combined with the County's semi-arid climate and geography, create complex air quality challenges that demand coordinated action across all sectors. While we all contribute to air quality problems through our daily activities, the convergence of prolonged drought conditions and increased wildfire activity has fundamentally altered the region's air quality landscape and requires adaptive management strategies for the decades ahead.</a:t>
            </a:r>
          </a:p>
          <a:p>
            <a:pPr marL="0" indent="0">
              <a:buNone/>
            </a:pPr>
            <a:r>
              <a:rPr lang="en-US" sz="1400" u="sng" dirty="0">
                <a:solidFill>
                  <a:schemeClr val="accent3">
                    <a:lumMod val="49000"/>
                  </a:schemeClr>
                </a:solidFill>
              </a:rPr>
              <a:t>--</a:t>
            </a:r>
          </a:p>
          <a:p>
            <a:pPr marL="0" indent="0">
              <a:buNone/>
            </a:pPr>
            <a:r>
              <a:rPr lang="en-US" sz="1400" u="sng" dirty="0">
                <a:solidFill>
                  <a:schemeClr val="accent3">
                    <a:lumMod val="49000"/>
                  </a:schemeClr>
                </a:solidFill>
              </a:rPr>
              <a:t>Agricultural best management practices should address dust control from field operations, efficient fertilizer application to reduce ammonia emissions, and conservation tillage practices that improve soil health while reducing particulate emissions. Coordination between the County, YRCAA, fire districts, conservation districts, health department, emergency management, and community organizations creates the collaborative framework necessary to protect air quality through both day-to-day emission reductions and emergency response to episodic wildfire smoke events that increasingly define summer air quality conditions in Yakima County.</a:t>
            </a:r>
          </a:p>
        </p:txBody>
      </p:sp>
      <p:sp>
        <p:nvSpPr>
          <p:cNvPr id="20" name="Slide Number Placeholder 3">
            <a:extLst>
              <a:ext uri="{FF2B5EF4-FFF2-40B4-BE49-F238E27FC236}">
                <a16:creationId xmlns:a16="http://schemas.microsoft.com/office/drawing/2014/main" id="{77DCB9EE-CD6E-982A-8977-01E4E22C5447}"/>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41</a:t>
            </a:fld>
            <a:endParaRPr lang="en-US"/>
          </a:p>
        </p:txBody>
      </p:sp>
    </p:spTree>
    <p:extLst>
      <p:ext uri="{BB962C8B-B14F-4D97-AF65-F5344CB8AC3E}">
        <p14:creationId xmlns:p14="http://schemas.microsoft.com/office/powerpoint/2010/main" val="2758202555"/>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7E497CCF-0E04-8803-E230-FC0D13E0FFC4}"/>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5D1C3F79-09BA-48F7-105B-9FA479EB8ADF}"/>
              </a:ext>
            </a:extLst>
          </p:cNvPr>
          <p:cNvSpPr>
            <a:spLocks noGrp="1"/>
          </p:cNvSpPr>
          <p:nvPr>
            <p:ph type="title"/>
          </p:nvPr>
        </p:nvSpPr>
        <p:spPr>
          <a:xfrm>
            <a:off x="241825" y="234268"/>
            <a:ext cx="4239491" cy="6487207"/>
          </a:xfrm>
          <a:solidFill>
            <a:schemeClr val="accent3"/>
          </a:solidFill>
        </p:spPr>
        <p:txBody>
          <a:bodyPr/>
          <a:lstStyle/>
          <a:p>
            <a:r>
              <a:rPr lang="en-US" dirty="0">
                <a:solidFill>
                  <a:schemeClr val="tx1"/>
                </a:solidFill>
              </a:rPr>
              <a:t>2.10 Priority habitats and species</a:t>
            </a:r>
          </a:p>
        </p:txBody>
      </p:sp>
      <p:sp>
        <p:nvSpPr>
          <p:cNvPr id="19" name="Content Placeholder 2">
            <a:extLst>
              <a:ext uri="{FF2B5EF4-FFF2-40B4-BE49-F238E27FC236}">
                <a16:creationId xmlns:a16="http://schemas.microsoft.com/office/drawing/2014/main" id="{A014BF29-F3C6-48C6-5242-1ED9A2BB4DC2}"/>
              </a:ext>
            </a:extLst>
          </p:cNvPr>
          <p:cNvSpPr>
            <a:spLocks noGrp="1"/>
          </p:cNvSpPr>
          <p:nvPr>
            <p:ph sz="quarter" idx="10"/>
          </p:nvPr>
        </p:nvSpPr>
        <p:spPr>
          <a:xfrm>
            <a:off x="5170051" y="-1085730"/>
            <a:ext cx="6448926" cy="5952089"/>
          </a:xfrm>
        </p:spPr>
        <p:txBody>
          <a:bodyPr/>
          <a:lstStyle/>
          <a:p>
            <a:pPr marL="0" indent="0">
              <a:buNone/>
            </a:pPr>
            <a:r>
              <a:rPr lang="en-US" sz="2400" u="sng" dirty="0"/>
              <a:t>15. ☐ Priority Habitats and Species: 2.10 Pages: </a:t>
            </a:r>
            <a:r>
              <a:rPr lang="en-US" sz="2400" u="sng" dirty="0">
                <a:solidFill>
                  <a:schemeClr val="accent3">
                    <a:lumMod val="49000"/>
                  </a:schemeClr>
                </a:solidFill>
              </a:rPr>
              <a:t>See Table – provided by WDFW, October 2025.</a:t>
            </a:r>
          </a:p>
          <a:p>
            <a:pPr marL="0" indent="0">
              <a:buNone/>
            </a:pPr>
            <a:endParaRPr lang="en-US" sz="2400" u="sng" dirty="0">
              <a:solidFill>
                <a:schemeClr val="accent3">
                  <a:lumMod val="49000"/>
                </a:schemeClr>
              </a:solidFill>
            </a:endParaRPr>
          </a:p>
          <a:p>
            <a:pPr marL="0" indent="0">
              <a:buNone/>
            </a:pPr>
            <a:endParaRPr lang="en-US" sz="2400" u="sng" dirty="0">
              <a:solidFill>
                <a:schemeClr val="accent3">
                  <a:lumMod val="49000"/>
                </a:schemeClr>
              </a:solidFill>
            </a:endParaRPr>
          </a:p>
        </p:txBody>
      </p:sp>
      <p:sp>
        <p:nvSpPr>
          <p:cNvPr id="20" name="Slide Number Placeholder 3">
            <a:extLst>
              <a:ext uri="{FF2B5EF4-FFF2-40B4-BE49-F238E27FC236}">
                <a16:creationId xmlns:a16="http://schemas.microsoft.com/office/drawing/2014/main" id="{93233B56-4EFE-6913-1950-2E0D0385267D}"/>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42</a:t>
            </a:fld>
            <a:endParaRPr lang="en-US"/>
          </a:p>
        </p:txBody>
      </p:sp>
      <p:pic>
        <p:nvPicPr>
          <p:cNvPr id="3" name="Picture 2">
            <a:extLst>
              <a:ext uri="{FF2B5EF4-FFF2-40B4-BE49-F238E27FC236}">
                <a16:creationId xmlns:a16="http://schemas.microsoft.com/office/drawing/2014/main" id="{13E78C4F-3E04-C6CA-AC46-A57E54895DDA}"/>
              </a:ext>
            </a:extLst>
          </p:cNvPr>
          <p:cNvPicPr>
            <a:picLocks noChangeAspect="1"/>
          </p:cNvPicPr>
          <p:nvPr/>
        </p:nvPicPr>
        <p:blipFill>
          <a:blip r:embed="rId3"/>
          <a:stretch>
            <a:fillRect/>
          </a:stretch>
        </p:blipFill>
        <p:spPr>
          <a:xfrm>
            <a:off x="6423926" y="1890314"/>
            <a:ext cx="3952108" cy="4558182"/>
          </a:xfrm>
          <a:prstGeom prst="rect">
            <a:avLst/>
          </a:prstGeom>
        </p:spPr>
      </p:pic>
    </p:spTree>
    <p:extLst>
      <p:ext uri="{BB962C8B-B14F-4D97-AF65-F5344CB8AC3E}">
        <p14:creationId xmlns:p14="http://schemas.microsoft.com/office/powerpoint/2010/main" val="973778859"/>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495EF683-BBF7-7285-0CB6-8B1F1AB178F1}"/>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AD7DEC48-110E-E9BB-4C4E-58A5A9EF4D67}"/>
              </a:ext>
            </a:extLst>
          </p:cNvPr>
          <p:cNvSpPr>
            <a:spLocks noGrp="1"/>
          </p:cNvSpPr>
          <p:nvPr>
            <p:ph type="title"/>
          </p:nvPr>
        </p:nvSpPr>
        <p:spPr>
          <a:xfrm>
            <a:off x="241825" y="234268"/>
            <a:ext cx="4239491" cy="6487207"/>
          </a:xfrm>
          <a:solidFill>
            <a:schemeClr val="accent3"/>
          </a:solidFill>
        </p:spPr>
        <p:txBody>
          <a:bodyPr/>
          <a:lstStyle/>
          <a:p>
            <a:r>
              <a:rPr lang="en-US" dirty="0">
                <a:solidFill>
                  <a:schemeClr val="tx1"/>
                </a:solidFill>
              </a:rPr>
              <a:t>2.11 resilient and sustainable growth</a:t>
            </a:r>
          </a:p>
        </p:txBody>
      </p:sp>
      <p:sp>
        <p:nvSpPr>
          <p:cNvPr id="19" name="Content Placeholder 2">
            <a:extLst>
              <a:ext uri="{FF2B5EF4-FFF2-40B4-BE49-F238E27FC236}">
                <a16:creationId xmlns:a16="http://schemas.microsoft.com/office/drawing/2014/main" id="{D431BD36-9A33-FB55-2838-691FECAAB535}"/>
              </a:ext>
            </a:extLst>
          </p:cNvPr>
          <p:cNvSpPr>
            <a:spLocks noGrp="1"/>
          </p:cNvSpPr>
          <p:nvPr>
            <p:ph sz="quarter" idx="10"/>
          </p:nvPr>
        </p:nvSpPr>
        <p:spPr>
          <a:xfrm>
            <a:off x="5216895" y="136525"/>
            <a:ext cx="6448926" cy="6317214"/>
          </a:xfrm>
        </p:spPr>
        <p:txBody>
          <a:bodyPr/>
          <a:lstStyle/>
          <a:p>
            <a:pPr marL="0" indent="0">
              <a:buNone/>
            </a:pPr>
            <a:r>
              <a:rPr lang="en-US" sz="1400" b="1" u="sng" dirty="0"/>
              <a:t>16. ☐ Resilient and Sustainable Growth:2.11 Pages 57-63, Lines 36-42, 13-18x </a:t>
            </a:r>
            <a:r>
              <a:rPr lang="en-US" sz="1400" u="sng" dirty="0">
                <a:solidFill>
                  <a:schemeClr val="accent3">
                    <a:lumMod val="49000"/>
                  </a:schemeClr>
                </a:solidFill>
              </a:rPr>
              <a:t>The Climate Resiliency and Sustainability Element is included here for use in Critical Area Ordinances and is based on Best Available Science and is  pursuant to Second Engrossed Substitute House Bill 1180 (2023), which amended the Growth Management Act (GMA) under RCW 36.70A.070(8) to require mandatory climate change planning. This element establishes a comprehensive framework for identifying, preparing for, and adapting to the significant climate-related risks facing Yakima County, with the overarching goal of ensuring the resilience and sustainability of critical areas, shorelines, property, life, health, and the economy through…</a:t>
            </a:r>
          </a:p>
          <a:p>
            <a:pPr marL="0" indent="0">
              <a:buNone/>
            </a:pPr>
            <a:r>
              <a:rPr lang="en-US" sz="1400" b="1" dirty="0"/>
              <a:t>Chapter 3, Natural Hazards provides the implementation and policy and goal detail for Yakima County’s Resilience and Sustainability Strategy.</a:t>
            </a:r>
          </a:p>
          <a:p>
            <a:pPr marL="0" indent="0">
              <a:buNone/>
            </a:pPr>
            <a:r>
              <a:rPr lang="en-US" sz="1400" dirty="0">
                <a:solidFill>
                  <a:schemeClr val="accent3">
                    <a:lumMod val="49000"/>
                  </a:schemeClr>
                </a:solidFill>
              </a:rPr>
              <a:t>--</a:t>
            </a:r>
          </a:p>
          <a:p>
            <a:pPr marL="0" indent="0">
              <a:buNone/>
            </a:pPr>
            <a:r>
              <a:rPr lang="en-US" sz="1400" u="sng" dirty="0">
                <a:solidFill>
                  <a:schemeClr val="accent3">
                    <a:lumMod val="49000"/>
                  </a:schemeClr>
                </a:solidFill>
              </a:rPr>
              <a:t>Often this analysis can be done in terms of outright dollars and cents.  Yet our actions should also be evaluated for their effects on the quality of life we enjoy today and want to see for our children. Sustainability means leaving something for the next time, the next generation. This practice applies equally to the streams we divert water from.  We need to look closer at the long term costs and benefits of our activities. This includes the operation of large scale extractive industries and our individual daily actions.</a:t>
            </a:r>
          </a:p>
          <a:p>
            <a:pPr marL="0" indent="0">
              <a:buNone/>
            </a:pPr>
            <a:r>
              <a:rPr lang="en-US" sz="1400" b="1" u="sng" dirty="0"/>
              <a:t>2.13 Wildfires, Extreme Heat, Flooding and Drought</a:t>
            </a:r>
            <a:r>
              <a:rPr lang="en-US" sz="1400" b="1" dirty="0"/>
              <a:t>-  Also see Chapter 3. </a:t>
            </a:r>
          </a:p>
        </p:txBody>
      </p:sp>
      <p:sp>
        <p:nvSpPr>
          <p:cNvPr id="20" name="Slide Number Placeholder 3">
            <a:extLst>
              <a:ext uri="{FF2B5EF4-FFF2-40B4-BE49-F238E27FC236}">
                <a16:creationId xmlns:a16="http://schemas.microsoft.com/office/drawing/2014/main" id="{3D04D193-7C1E-DC60-967B-6D9B91897A55}"/>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43</a:t>
            </a:fld>
            <a:endParaRPr lang="en-US"/>
          </a:p>
        </p:txBody>
      </p:sp>
    </p:spTree>
    <p:extLst>
      <p:ext uri="{BB962C8B-B14F-4D97-AF65-F5344CB8AC3E}">
        <p14:creationId xmlns:p14="http://schemas.microsoft.com/office/powerpoint/2010/main" val="4176879384"/>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8E137DA0-1D8B-EEC8-AAEC-FD7E08B16C4A}"/>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3745CB3F-A54C-F9C8-BF18-A55CC6BE73EB}"/>
              </a:ext>
            </a:extLst>
          </p:cNvPr>
          <p:cNvSpPr>
            <a:spLocks noGrp="1"/>
          </p:cNvSpPr>
          <p:nvPr>
            <p:ph type="title"/>
          </p:nvPr>
        </p:nvSpPr>
        <p:spPr>
          <a:xfrm>
            <a:off x="241825" y="234268"/>
            <a:ext cx="4239491" cy="6487207"/>
          </a:xfrm>
          <a:solidFill>
            <a:schemeClr val="accent3"/>
          </a:solidFill>
        </p:spPr>
        <p:txBody>
          <a:bodyPr/>
          <a:lstStyle/>
          <a:p>
            <a:r>
              <a:rPr lang="en-US" dirty="0">
                <a:solidFill>
                  <a:schemeClr val="tx1"/>
                </a:solidFill>
              </a:rPr>
              <a:t>Volunteer stewardship program (VSP)</a:t>
            </a:r>
          </a:p>
        </p:txBody>
      </p:sp>
      <p:sp>
        <p:nvSpPr>
          <p:cNvPr id="19" name="Content Placeholder 2">
            <a:extLst>
              <a:ext uri="{FF2B5EF4-FFF2-40B4-BE49-F238E27FC236}">
                <a16:creationId xmlns:a16="http://schemas.microsoft.com/office/drawing/2014/main" id="{B58E10B4-D8E7-4786-79BA-D5A8E1B352EA}"/>
              </a:ext>
            </a:extLst>
          </p:cNvPr>
          <p:cNvSpPr>
            <a:spLocks noGrp="1"/>
          </p:cNvSpPr>
          <p:nvPr>
            <p:ph sz="quarter" idx="10"/>
          </p:nvPr>
        </p:nvSpPr>
        <p:spPr>
          <a:xfrm>
            <a:off x="5274646" y="404261"/>
            <a:ext cx="6448926" cy="5952089"/>
          </a:xfrm>
        </p:spPr>
        <p:txBody>
          <a:bodyPr/>
          <a:lstStyle/>
          <a:p>
            <a:pPr marL="0" indent="0">
              <a:buNone/>
            </a:pPr>
            <a:r>
              <a:rPr lang="en-US" dirty="0"/>
              <a:t>.</a:t>
            </a:r>
          </a:p>
        </p:txBody>
      </p:sp>
      <p:sp>
        <p:nvSpPr>
          <p:cNvPr id="20" name="Slide Number Placeholder 3">
            <a:extLst>
              <a:ext uri="{FF2B5EF4-FFF2-40B4-BE49-F238E27FC236}">
                <a16:creationId xmlns:a16="http://schemas.microsoft.com/office/drawing/2014/main" id="{6910A999-C5C9-EAE3-4BA3-53C7255E8801}"/>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44</a:t>
            </a:fld>
            <a:endParaRPr lang="en-US"/>
          </a:p>
        </p:txBody>
      </p:sp>
      <p:sp>
        <p:nvSpPr>
          <p:cNvPr id="3" name="TextBox 2">
            <a:extLst>
              <a:ext uri="{FF2B5EF4-FFF2-40B4-BE49-F238E27FC236}">
                <a16:creationId xmlns:a16="http://schemas.microsoft.com/office/drawing/2014/main" id="{8697E028-6CF5-896B-F542-DBE56E9845AA}"/>
              </a:ext>
            </a:extLst>
          </p:cNvPr>
          <p:cNvSpPr txBox="1"/>
          <p:nvPr/>
        </p:nvSpPr>
        <p:spPr>
          <a:xfrm>
            <a:off x="5274646" y="2313271"/>
            <a:ext cx="6097604" cy="1754326"/>
          </a:xfrm>
          <a:prstGeom prst="rect">
            <a:avLst/>
          </a:prstGeom>
          <a:noFill/>
        </p:spPr>
        <p:txBody>
          <a:bodyPr wrap="square">
            <a:spAutoFit/>
          </a:bodyPr>
          <a:lstStyle/>
          <a:p>
            <a:pPr>
              <a:buNone/>
            </a:pPr>
            <a:r>
              <a:rPr lang="en-US" sz="1800" b="1" u="sng" dirty="0">
                <a:effectLst/>
                <a:latin typeface="Calibri" panose="020F0502020204030204" pitchFamily="34" charset="0"/>
                <a:ea typeface="MS Mincho" panose="02020609040205080304" pitchFamily="49" charset="-128"/>
              </a:rPr>
              <a:t>17. </a:t>
            </a:r>
            <a:r>
              <a:rPr lang="en-US" sz="1800" b="1" u="sng" dirty="0">
                <a:effectLst/>
                <a:latin typeface="Segoe UI Symbol" panose="020B0502040204020203" pitchFamily="34" charset="0"/>
                <a:ea typeface="MS Mincho" panose="02020609040205080304" pitchFamily="49" charset="-128"/>
                <a:cs typeface="Segoe UI Symbol" panose="020B0502040204020203" pitchFamily="34" charset="0"/>
              </a:rPr>
              <a:t>☐</a:t>
            </a:r>
            <a:r>
              <a:rPr lang="en-US" sz="1800" b="1" u="sng" dirty="0">
                <a:effectLst/>
                <a:latin typeface="Calibri" panose="020F0502020204030204" pitchFamily="34" charset="0"/>
                <a:ea typeface="MS Mincho" panose="02020609040205080304" pitchFamily="49" charset="-128"/>
              </a:rPr>
              <a:t> Pages 64-65, 2.12: Lines 35-42, and 1-14:</a:t>
            </a:r>
            <a:r>
              <a:rPr lang="en-US" sz="1800" b="1" u="sng" dirty="0">
                <a:solidFill>
                  <a:srgbClr val="548DD4"/>
                </a:solidFill>
                <a:effectLst/>
                <a:latin typeface="Calibri" panose="020F0502020204030204" pitchFamily="34" charset="0"/>
                <a:ea typeface="MS Mincho" panose="02020609040205080304" pitchFamily="49" charset="-128"/>
              </a:rPr>
              <a:t> </a:t>
            </a:r>
            <a:r>
              <a:rPr lang="en-US" sz="1800" dirty="0">
                <a:solidFill>
                  <a:srgbClr val="548DD4"/>
                </a:solidFill>
                <a:effectLst/>
                <a:latin typeface="Calibri" panose="020F0502020204030204" pitchFamily="34" charset="0"/>
                <a:ea typeface="MS Mincho" panose="02020609040205080304" pitchFamily="49" charset="-128"/>
                <a:cs typeface="Times New Roman" panose="02020603050405020304" pitchFamily="18" charset="0"/>
                <a:hlinkClick r:id="rId3"/>
              </a:rPr>
              <a:t>Soil Moisture-Based Drought Monitoring for the South Central Region</a:t>
            </a:r>
            <a:r>
              <a:rPr lang="en-US" sz="1800" u="sng" dirty="0">
                <a:solidFill>
                  <a:srgbClr val="548DD4"/>
                </a:solidFill>
                <a:effectLst/>
                <a:latin typeface="Calibri" panose="020F0502020204030204" pitchFamily="34" charset="0"/>
                <a:ea typeface="MS Mincho" panose="02020609040205080304" pitchFamily="49" charset="-128"/>
              </a:rPr>
              <a:t>.</a:t>
            </a:r>
          </a:p>
          <a:p>
            <a:pPr>
              <a:buNone/>
            </a:pPr>
            <a:endParaRPr lang="en-US" u="sng" dirty="0">
              <a:solidFill>
                <a:srgbClr val="548DD4"/>
              </a:solidFill>
              <a:latin typeface="Calibri" panose="020F0502020204030204" pitchFamily="34" charset="0"/>
              <a:ea typeface="MS Mincho" panose="02020609040205080304" pitchFamily="49" charset="-128"/>
            </a:endParaRPr>
          </a:p>
          <a:p>
            <a:r>
              <a:rPr lang="en-US" b="1" u="sng" dirty="0">
                <a:latin typeface="Calibri" panose="020F0502020204030204" pitchFamily="34" charset="0"/>
                <a:ea typeface="MS Mincho" panose="02020609040205080304" pitchFamily="49" charset="-128"/>
                <a:cs typeface="Times New Roman" panose="02020603050405020304" pitchFamily="18" charset="0"/>
              </a:rPr>
              <a:t>2.12 VSP and Agriculture</a:t>
            </a:r>
            <a:r>
              <a:rPr lang="en-US" i="1" u="sng" dirty="0">
                <a:latin typeface="Calibri" panose="020F0502020204030204" pitchFamily="34" charset="0"/>
                <a:ea typeface="MS Mincho" panose="02020609040205080304" pitchFamily="49" charset="-128"/>
                <a:cs typeface="Times New Roman" panose="02020603050405020304" pitchFamily="18" charset="0"/>
              </a:rPr>
              <a:t> (reference only. 2025 and 2026 VSP Reports will be added)</a:t>
            </a:r>
            <a:endParaRPr lang="en-US" sz="1600" dirty="0">
              <a:latin typeface="Cambria" panose="02040503050406030204" pitchFamily="18" charset="0"/>
              <a:ea typeface="MS Mincho" panose="02020609040205080304" pitchFamily="49" charset="-128"/>
              <a:cs typeface="Times New Roman" panose="02020603050405020304" pitchFamily="18" charset="0"/>
            </a:endParaRPr>
          </a:p>
          <a:p>
            <a:pPr>
              <a:buNone/>
            </a:pPr>
            <a:endParaRPr lang="en-US" dirty="0"/>
          </a:p>
        </p:txBody>
      </p:sp>
    </p:spTree>
    <p:extLst>
      <p:ext uri="{BB962C8B-B14F-4D97-AF65-F5344CB8AC3E}">
        <p14:creationId xmlns:p14="http://schemas.microsoft.com/office/powerpoint/2010/main" val="781464792"/>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60000"/>
          </a:schemeClr>
        </a:solidFill>
        <a:effectLst/>
      </p:bgPr>
    </p:bg>
    <p:spTree>
      <p:nvGrpSpPr>
        <p:cNvPr id="1" name="">
          <a:extLst>
            <a:ext uri="{FF2B5EF4-FFF2-40B4-BE49-F238E27FC236}">
              <a16:creationId xmlns:a16="http://schemas.microsoft.com/office/drawing/2014/main" id="{1DA8576F-4DC2-885C-16BE-9E0117582256}"/>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A25F71B5-5B99-FF3C-376A-CC54D4B1459F}"/>
              </a:ext>
            </a:extLst>
          </p:cNvPr>
          <p:cNvSpPr>
            <a:spLocks noGrp="1"/>
          </p:cNvSpPr>
          <p:nvPr>
            <p:ph type="title"/>
          </p:nvPr>
        </p:nvSpPr>
        <p:spPr>
          <a:xfrm>
            <a:off x="1130061" y="1541398"/>
            <a:ext cx="4965939" cy="4045210"/>
          </a:xfrm>
        </p:spPr>
        <p:txBody>
          <a:bodyPr anchor="ctr">
            <a:normAutofit/>
          </a:bodyPr>
          <a:lstStyle/>
          <a:p>
            <a:br>
              <a:rPr lang="en-US" dirty="0"/>
            </a:br>
            <a:r>
              <a:rPr lang="en-US" dirty="0"/>
              <a:t>chapter 2 natural settings</a:t>
            </a:r>
            <a:br>
              <a:rPr lang="en-US" dirty="0"/>
            </a:br>
            <a:br>
              <a:rPr lang="en-US" dirty="0"/>
            </a:br>
            <a:r>
              <a:rPr lang="en-US" dirty="0"/>
              <a:t>Policy and goals</a:t>
            </a:r>
          </a:p>
        </p:txBody>
      </p:sp>
      <p:sp>
        <p:nvSpPr>
          <p:cNvPr id="19" name="Content Placeholder 2">
            <a:extLst>
              <a:ext uri="{FF2B5EF4-FFF2-40B4-BE49-F238E27FC236}">
                <a16:creationId xmlns:a16="http://schemas.microsoft.com/office/drawing/2014/main" id="{534CE933-128C-A366-E70A-FDC06E0CDC52}"/>
              </a:ext>
            </a:extLst>
          </p:cNvPr>
          <p:cNvSpPr>
            <a:spLocks noGrp="1"/>
          </p:cNvSpPr>
          <p:nvPr>
            <p:ph type="body" sz="quarter" idx="19"/>
          </p:nvPr>
        </p:nvSpPr>
        <p:spPr>
          <a:xfrm>
            <a:off x="1130061" y="3984426"/>
            <a:ext cx="4442603" cy="2424999"/>
          </a:xfrm>
        </p:spPr>
        <p:txBody>
          <a:bodyPr anchor="t">
            <a:normAutofit/>
          </a:bodyPr>
          <a:lstStyle/>
          <a:p>
            <a:pPr marL="0" indent="0">
              <a:buNone/>
            </a:pPr>
            <a:r>
              <a:rPr lang="en-US" dirty="0"/>
              <a:t>.</a:t>
            </a:r>
          </a:p>
        </p:txBody>
      </p:sp>
      <p:pic>
        <p:nvPicPr>
          <p:cNvPr id="3" name="Picture 2" descr="Drawing of plant">
            <a:extLst>
              <a:ext uri="{FF2B5EF4-FFF2-40B4-BE49-F238E27FC236}">
                <a16:creationId xmlns:a16="http://schemas.microsoft.com/office/drawing/2014/main" id="{22BC8BA1-890B-E944-92E0-2D371B036063}"/>
              </a:ext>
            </a:extLst>
          </p:cNvPr>
          <p:cNvPicPr>
            <a:picLocks noChangeAspect="1"/>
          </p:cNvPicPr>
          <p:nvPr/>
        </p:nvPicPr>
        <p:blipFill>
          <a:blip r:embed="rId3"/>
          <a:srcRect b="6055"/>
          <a:stretch>
            <a:fillRect/>
          </a:stretch>
        </p:blipFill>
        <p:spPr>
          <a:xfrm>
            <a:off x="6771736" y="10"/>
            <a:ext cx="5420263" cy="6857990"/>
          </a:xfrm>
          <a:prstGeom prst="rect">
            <a:avLst/>
          </a:prstGeom>
          <a:noFill/>
        </p:spPr>
      </p:pic>
      <p:sp>
        <p:nvSpPr>
          <p:cNvPr id="20" name="Slide Number Placeholder 3" hidden="1">
            <a:extLst>
              <a:ext uri="{FF2B5EF4-FFF2-40B4-BE49-F238E27FC236}">
                <a16:creationId xmlns:a16="http://schemas.microsoft.com/office/drawing/2014/main" id="{4B54DFDA-8805-6BF6-0436-D1CBF63551F1}"/>
              </a:ext>
            </a:extLst>
          </p:cNvPr>
          <p:cNvSpPr>
            <a:spLocks noGrp="1"/>
          </p:cNvSpPr>
          <p:nvPr>
            <p:ph type="sldNum" sz="quarter" idx="4294967295"/>
          </p:nvPr>
        </p:nvSpPr>
        <p:spPr>
          <a:xfrm>
            <a:off x="8610600" y="6356350"/>
            <a:ext cx="2743200" cy="365125"/>
          </a:xfrm>
        </p:spPr>
        <p:txBody>
          <a:bodyPr/>
          <a:lstStyle/>
          <a:p>
            <a:pPr>
              <a:spcAft>
                <a:spcPts val="600"/>
              </a:spcAft>
            </a:pPr>
            <a:fld id="{EA87306C-81BA-4795-A5CA-9392456A8C1E}" type="slidenum">
              <a:rPr lang="en-US" smtClean="0"/>
              <a:pPr>
                <a:spcAft>
                  <a:spcPts val="600"/>
                </a:spcAft>
              </a:pPr>
              <a:t>45</a:t>
            </a:fld>
            <a:endParaRPr lang="en-US"/>
          </a:p>
        </p:txBody>
      </p:sp>
    </p:spTree>
    <p:extLst>
      <p:ext uri="{BB962C8B-B14F-4D97-AF65-F5344CB8AC3E}">
        <p14:creationId xmlns:p14="http://schemas.microsoft.com/office/powerpoint/2010/main" val="2637161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32CD8043-DF64-DD5F-1FE1-399B91664171}"/>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142E24FF-AF0D-8789-0164-A7A79B1E56F8}"/>
              </a:ext>
            </a:extLst>
          </p:cNvPr>
          <p:cNvSpPr>
            <a:spLocks noGrp="1"/>
          </p:cNvSpPr>
          <p:nvPr>
            <p:ph type="title"/>
          </p:nvPr>
        </p:nvSpPr>
        <p:spPr>
          <a:xfrm>
            <a:off x="241825" y="234268"/>
            <a:ext cx="4239491" cy="6487207"/>
          </a:xfrm>
          <a:solidFill>
            <a:schemeClr val="accent3"/>
          </a:solidFill>
        </p:spPr>
        <p:txBody>
          <a:bodyPr/>
          <a:lstStyle/>
          <a:p>
            <a:pPr marL="0" marR="0"/>
            <a:r>
              <a:rPr lang="en-US" sz="2000" b="1" kern="0" dirty="0">
                <a:solidFill>
                  <a:schemeClr val="tx1"/>
                </a:solidFill>
                <a:latin typeface="Calibri" panose="020F0502020204030204" pitchFamily="34" charset="0"/>
              </a:rPr>
              <a:t>NS 8: Critical Areas General</a:t>
            </a:r>
            <a:br>
              <a:rPr lang="en-US" sz="1200" b="1" kern="0" dirty="0">
                <a:solidFill>
                  <a:schemeClr val="tx1"/>
                </a:solidFill>
                <a:latin typeface="Times New Roman" panose="02020603050405020304" pitchFamily="18" charset="0"/>
              </a:rPr>
            </a:br>
            <a:r>
              <a:rPr lang="en-US" sz="1200" dirty="0">
                <a:solidFill>
                  <a:schemeClr val="tx1"/>
                </a:solidFill>
                <a:latin typeface="Calibri" panose="020F0502020204030204" pitchFamily="34" charset="0"/>
                <a:ea typeface="Times New Roman" panose="02020603050405020304" pitchFamily="18" charset="0"/>
              </a:rPr>
              <a:t> </a:t>
            </a:r>
            <a:br>
              <a:rPr lang="en-US" sz="1200" dirty="0">
                <a:solidFill>
                  <a:schemeClr val="tx1"/>
                </a:solidFill>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endParaRPr lang="en-US" dirty="0">
              <a:solidFill>
                <a:schemeClr val="tx1"/>
              </a:solidFill>
            </a:endParaRPr>
          </a:p>
        </p:txBody>
      </p:sp>
      <p:sp>
        <p:nvSpPr>
          <p:cNvPr id="19" name="Content Placeholder 2">
            <a:extLst>
              <a:ext uri="{FF2B5EF4-FFF2-40B4-BE49-F238E27FC236}">
                <a16:creationId xmlns:a16="http://schemas.microsoft.com/office/drawing/2014/main" id="{13329A50-2C88-1865-7225-A90232BF7AF9}"/>
              </a:ext>
            </a:extLst>
          </p:cNvPr>
          <p:cNvSpPr>
            <a:spLocks noGrp="1"/>
          </p:cNvSpPr>
          <p:nvPr>
            <p:ph sz="quarter" idx="10"/>
          </p:nvPr>
        </p:nvSpPr>
        <p:spPr>
          <a:xfrm>
            <a:off x="5274646" y="404261"/>
            <a:ext cx="6448926" cy="5952089"/>
          </a:xfrm>
        </p:spPr>
        <p:txBody>
          <a:bodyPr/>
          <a:lstStyle/>
          <a:p>
            <a:pPr marL="0" indent="0">
              <a:buNone/>
            </a:pPr>
            <a:r>
              <a:rPr lang="en-US" dirty="0"/>
              <a:t>.</a:t>
            </a:r>
          </a:p>
        </p:txBody>
      </p:sp>
      <p:sp>
        <p:nvSpPr>
          <p:cNvPr id="20" name="Slide Number Placeholder 3">
            <a:extLst>
              <a:ext uri="{FF2B5EF4-FFF2-40B4-BE49-F238E27FC236}">
                <a16:creationId xmlns:a16="http://schemas.microsoft.com/office/drawing/2014/main" id="{18A28073-5344-B9F8-8C14-E0586A5AB8A6}"/>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46</a:t>
            </a:fld>
            <a:endParaRPr lang="en-US"/>
          </a:p>
        </p:txBody>
      </p:sp>
      <p:sp>
        <p:nvSpPr>
          <p:cNvPr id="3" name="TextBox 2">
            <a:extLst>
              <a:ext uri="{FF2B5EF4-FFF2-40B4-BE49-F238E27FC236}">
                <a16:creationId xmlns:a16="http://schemas.microsoft.com/office/drawing/2014/main" id="{9C171E90-8F20-5119-C822-D0D789F41AB8}"/>
              </a:ext>
            </a:extLst>
          </p:cNvPr>
          <p:cNvSpPr txBox="1"/>
          <p:nvPr/>
        </p:nvSpPr>
        <p:spPr>
          <a:xfrm>
            <a:off x="4963427" y="136525"/>
            <a:ext cx="6096000" cy="6858288"/>
          </a:xfrm>
          <a:prstGeom prst="rect">
            <a:avLst/>
          </a:prstGeom>
          <a:noFill/>
        </p:spPr>
        <p:txBody>
          <a:bodyPr wrap="square" anchor="ctr">
            <a:spAutoFit/>
          </a:bodyPr>
          <a:lstStyle/>
          <a:p>
            <a:pPr marL="0" marR="0">
              <a:buNone/>
            </a:pPr>
            <a:r>
              <a:rPr lang="en-US" sz="1600" u="none" strike="noStrike" dirty="0">
                <a:solidFill>
                  <a:srgbClr val="4C94D8"/>
                </a:solidFill>
                <a:effectLst/>
                <a:latin typeface="Calibri" panose="020F0502020204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228600" marR="0">
              <a:spcAft>
                <a:spcPts val="500"/>
              </a:spcAft>
              <a:buNone/>
            </a:pPr>
            <a:r>
              <a:rPr lang="en-US" sz="1400" b="1" u="sng" kern="0" dirty="0">
                <a:latin typeface="Calibri" panose="020F0502020204030204" pitchFamily="34" charset="0"/>
              </a:rPr>
              <a:t>Pages 74-75 </a:t>
            </a:r>
          </a:p>
          <a:p>
            <a:pPr marL="228600" marR="0">
              <a:spcAft>
                <a:spcPts val="500"/>
              </a:spcAft>
              <a:buNone/>
            </a:pPr>
            <a:r>
              <a:rPr lang="en-US" sz="1400" b="1" u="sng" dirty="0">
                <a:latin typeface="Calibri" panose="020F0502020204030204" pitchFamily="34" charset="0"/>
                <a:ea typeface="Times New Roman" panose="02020603050405020304" pitchFamily="18" charset="0"/>
              </a:rPr>
              <a:t>Purpose Statement 8</a:t>
            </a:r>
            <a:r>
              <a:rPr lang="en-US" sz="1400" u="sng" dirty="0">
                <a:latin typeface="Calibri" panose="020F0502020204030204" pitchFamily="34" charset="0"/>
                <a:ea typeface="Times New Roman" panose="02020603050405020304" pitchFamily="18" charset="0"/>
              </a:rPr>
              <a:t>: </a:t>
            </a:r>
            <a:r>
              <a:rPr lang="en-US" sz="1400" dirty="0">
                <a:latin typeface="Calibri" panose="020F0502020204030204" pitchFamily="34" charset="0"/>
                <a:ea typeface="Times New Roman" panose="02020603050405020304" pitchFamily="18" charset="0"/>
              </a:rPr>
              <a:t>Critical Areas are an important part of the natural setting in Yakima County. Their protection is required by the Growth Management Act and important to the quality of life of the residents of this county. Critical Areas include groundwater, fish and wildlife priority species and habitat</a:t>
            </a:r>
            <a:r>
              <a:rPr lang="en-US" sz="1400" u="sng" dirty="0">
                <a:solidFill>
                  <a:srgbClr val="4C94D8"/>
                </a:solidFill>
                <a:latin typeface="Calibri" panose="020F0502020204030204" pitchFamily="34" charset="0"/>
              </a:rPr>
              <a:t>, wetlands, frequently flooded areas, and geologic hazards. The protection of critical areas must include approaches based on Best Available Science, and processes for implementation.</a:t>
            </a:r>
            <a:br>
              <a:rPr lang="en-US" sz="1400" u="sng" dirty="0">
                <a:solidFill>
                  <a:srgbClr val="4C94D8"/>
                </a:solidFill>
                <a:latin typeface="Calibri" panose="020F0502020204030204" pitchFamily="34" charset="0"/>
              </a:rPr>
            </a:br>
            <a:r>
              <a:rPr lang="en-US" sz="1400" dirty="0">
                <a:latin typeface="Calibri" panose="020F0502020204030204" pitchFamily="34" charset="0"/>
                <a:ea typeface="Times New Roman" panose="02020603050405020304" pitchFamily="18" charset="0"/>
              </a:rPr>
              <a:t> </a:t>
            </a:r>
            <a:br>
              <a:rPr lang="en-US" sz="1400" dirty="0">
                <a:latin typeface="Times New Roman" panose="02020603050405020304" pitchFamily="18" charset="0"/>
                <a:ea typeface="Times New Roman" panose="02020603050405020304" pitchFamily="18" charset="0"/>
              </a:rPr>
            </a:br>
            <a:r>
              <a:rPr lang="en-US" sz="1400" b="1" dirty="0">
                <a:latin typeface="Calibri" panose="020F0502020204030204" pitchFamily="34" charset="0"/>
                <a:ea typeface="Times New Roman" panose="02020603050405020304" pitchFamily="18" charset="0"/>
              </a:rPr>
              <a:t>GOAL NS 8: </a:t>
            </a:r>
            <a:r>
              <a:rPr lang="en-US" sz="1400" u="sng" dirty="0">
                <a:solidFill>
                  <a:srgbClr val="4C94D8"/>
                </a:solidFill>
                <a:latin typeface="Calibri" panose="020F0502020204030204" pitchFamily="34" charset="0"/>
              </a:rPr>
              <a:t>Establish critical areas protection for environmentally sensitive areas. </a:t>
            </a:r>
          </a:p>
          <a:p>
            <a:pPr marL="228600" marR="0">
              <a:spcAft>
                <a:spcPts val="500"/>
              </a:spcAft>
              <a:buNone/>
            </a:pPr>
            <a:endParaRPr lang="en-US" sz="1400" u="sng" dirty="0">
              <a:effectLst/>
              <a:latin typeface="Calibri" panose="020F0502020204030204" pitchFamily="34" charset="0"/>
              <a:ea typeface="Times New Roman" panose="02020603050405020304" pitchFamily="18" charset="0"/>
            </a:endParaRPr>
          </a:p>
          <a:p>
            <a:pPr marL="571500" marR="0" indent="-342900">
              <a:spcAft>
                <a:spcPts val="500"/>
              </a:spcAft>
              <a:buAutoNum type="arabicPeriod"/>
            </a:pPr>
            <a:r>
              <a:rPr lang="en-US" sz="1400" b="1" u="sng" dirty="0">
                <a:effectLst/>
                <a:latin typeface="Segoe UI Symbol" panose="020B0502040204020203" pitchFamily="34" charset="0"/>
                <a:ea typeface="Times New Roman" panose="02020603050405020304" pitchFamily="18" charset="0"/>
                <a:cs typeface="Segoe UI Symbol" panose="020B0502040204020203" pitchFamily="34" charset="0"/>
              </a:rPr>
              <a:t>☐</a:t>
            </a:r>
            <a:r>
              <a:rPr lang="en-US" sz="1400" b="1" u="sng" dirty="0">
                <a:effectLst/>
                <a:latin typeface="Calibri" panose="020F0502020204030204" pitchFamily="34" charset="0"/>
                <a:ea typeface="Times New Roman" panose="02020603050405020304" pitchFamily="18" charset="0"/>
              </a:rPr>
              <a:t> NS 8.1: Update the 2004 Best Available Science Report</a:t>
            </a:r>
            <a:r>
              <a:rPr lang="en-US" sz="1400" u="sng" dirty="0">
                <a:effectLst/>
                <a:latin typeface="Calibri" panose="020F0502020204030204" pitchFamily="34" charset="0"/>
                <a:ea typeface="Times New Roman" panose="02020603050405020304" pitchFamily="18" charset="0"/>
              </a:rPr>
              <a:t>.</a:t>
            </a:r>
            <a:r>
              <a:rPr lang="en-US" sz="1400" u="sng" dirty="0">
                <a:solidFill>
                  <a:srgbClr val="4C94D8"/>
                </a:solidFill>
                <a:effectLst/>
                <a:latin typeface="Calibri" panose="020F0502020204030204" pitchFamily="34" charset="0"/>
                <a:ea typeface="Times New Roman" panose="02020603050405020304" pitchFamily="18" charset="0"/>
              </a:rPr>
              <a:t> Require the use of the best available science to develop regulations to protect the functions and values of critical areas, including shorelines. Develop resiliency measures for flood, wildfire and drought, air quality and extreme heat hazards. Sustainability will provide benchmark principles and standards. Adaptive Management and High-Resolution Change Detection (e.g., imagery and GIS analysis) will provide a monitoring approach.</a:t>
            </a:r>
          </a:p>
          <a:p>
            <a:pPr marL="571500" marR="0" indent="-342900">
              <a:spcAft>
                <a:spcPts val="500"/>
              </a:spcAft>
              <a:buAutoNum type="arabicPeriod"/>
            </a:pPr>
            <a:endParaRPr lang="en-US" sz="1400" u="sng" dirty="0">
              <a:solidFill>
                <a:srgbClr val="4C94D8"/>
              </a:solidFill>
              <a:latin typeface="Calibri" panose="020F0502020204030204" pitchFamily="34" charset="0"/>
              <a:ea typeface="Times New Roman" panose="02020603050405020304" pitchFamily="18" charset="0"/>
            </a:endParaRPr>
          </a:p>
          <a:p>
            <a:pPr marL="228600" marR="0">
              <a:spcAft>
                <a:spcPts val="500"/>
              </a:spcAft>
            </a:pPr>
            <a:r>
              <a:rPr lang="en-US" sz="1400" b="1" dirty="0">
                <a:effectLst/>
                <a:latin typeface="Calibri" panose="020F0502020204030204" pitchFamily="34" charset="0"/>
                <a:ea typeface="Times New Roman" panose="02020603050405020304" pitchFamily="18" charset="0"/>
              </a:rPr>
              <a:t>Page 74 - NS 8.2</a:t>
            </a:r>
          </a:p>
          <a:p>
            <a:pPr marL="228600" marR="0">
              <a:spcAft>
                <a:spcPts val="500"/>
              </a:spcAft>
            </a:pPr>
            <a:r>
              <a:rPr lang="en-US" sz="1400" b="1" dirty="0">
                <a:latin typeface="Calibri" panose="020F0502020204030204" pitchFamily="34" charset="0"/>
                <a:ea typeface="Times New Roman" panose="02020603050405020304" pitchFamily="18" charset="0"/>
              </a:rPr>
              <a:t>Page 74 - </a:t>
            </a:r>
            <a:r>
              <a:rPr lang="en-US" sz="1400" b="1" dirty="0">
                <a:effectLst/>
                <a:latin typeface="Calibri" panose="020F0502020204030204" pitchFamily="34" charset="0"/>
                <a:ea typeface="Times New Roman" panose="02020603050405020304" pitchFamily="18" charset="0"/>
              </a:rPr>
              <a:t>NS 8.2 </a:t>
            </a:r>
          </a:p>
          <a:p>
            <a:pPr marL="228600" marR="0">
              <a:spcAft>
                <a:spcPts val="500"/>
              </a:spcAft>
            </a:pPr>
            <a:r>
              <a:rPr lang="en-US" sz="1400" b="1" dirty="0">
                <a:effectLst/>
                <a:latin typeface="Calibri" panose="020F0502020204030204" pitchFamily="34" charset="0"/>
                <a:ea typeface="Times New Roman" panose="02020603050405020304" pitchFamily="18" charset="0"/>
              </a:rPr>
              <a:t>Page 74 - NS 8.3 </a:t>
            </a:r>
          </a:p>
          <a:p>
            <a:pPr marL="228600" marR="0">
              <a:spcAft>
                <a:spcPts val="500"/>
              </a:spcAft>
            </a:pPr>
            <a:r>
              <a:rPr lang="en-US" sz="1400" b="1" dirty="0">
                <a:latin typeface="Calibri" panose="020F0502020204030204" pitchFamily="34" charset="0"/>
                <a:ea typeface="Times New Roman" panose="02020603050405020304" pitchFamily="18" charset="0"/>
              </a:rPr>
              <a:t>Page 75 - NS 8.4a</a:t>
            </a:r>
          </a:p>
          <a:p>
            <a:pPr marL="685800" lvl="1">
              <a:spcAft>
                <a:spcPts val="500"/>
              </a:spcAft>
            </a:pPr>
            <a:endParaRPr lang="en-US" sz="1600" dirty="0">
              <a:solidFill>
                <a:srgbClr val="4C94D8"/>
              </a:solidFill>
              <a:effectLst/>
              <a:latin typeface="Calibri" panose="020F0502020204030204" pitchFamily="34" charset="0"/>
              <a:ea typeface="Times New Roman" panose="02020603050405020304" pitchFamily="18" charset="0"/>
            </a:endParaRPr>
          </a:p>
          <a:p>
            <a:pPr marL="228600" marR="0">
              <a:spcAft>
                <a:spcPts val="500"/>
              </a:spcAft>
            </a:pPr>
            <a:r>
              <a:rPr lang="en-US" sz="1600" dirty="0">
                <a:solidFill>
                  <a:srgbClr val="4C94D8"/>
                </a:solidFill>
                <a:latin typeface="Calibri" panose="020F0502020204030204" pitchFamily="34" charset="0"/>
                <a:ea typeface="Times New Roman" panose="02020603050405020304" pitchFamily="18" charset="0"/>
              </a:rPr>
              <a:t>	</a:t>
            </a:r>
            <a:r>
              <a:rPr lang="en-US" sz="1600" dirty="0">
                <a:solidFill>
                  <a:srgbClr val="4C94D8"/>
                </a:solidFill>
                <a:effectLst/>
                <a:latin typeface="Calibri" panose="020F0502020204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8116738"/>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0AA53559-F467-C3CD-AA9D-CDDF33B9C733}"/>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4072CAA3-BC7F-20F1-0271-027D2508D527}"/>
              </a:ext>
            </a:extLst>
          </p:cNvPr>
          <p:cNvSpPr>
            <a:spLocks noGrp="1"/>
          </p:cNvSpPr>
          <p:nvPr>
            <p:ph type="title"/>
          </p:nvPr>
        </p:nvSpPr>
        <p:spPr>
          <a:xfrm>
            <a:off x="241825" y="234268"/>
            <a:ext cx="4239491" cy="6487207"/>
          </a:xfrm>
          <a:solidFill>
            <a:schemeClr val="accent3"/>
          </a:solidFill>
        </p:spPr>
        <p:txBody>
          <a:bodyPr/>
          <a:lstStyle/>
          <a:p>
            <a:pPr marL="0" marR="0"/>
            <a:r>
              <a:rPr lang="en-US" sz="2000" b="1" kern="0" dirty="0">
                <a:solidFill>
                  <a:schemeClr val="tx1"/>
                </a:solidFill>
                <a:latin typeface="Calibri" panose="020F0502020204030204" pitchFamily="34" charset="0"/>
              </a:rPr>
              <a:t>NS 9: resiliency and sustainability – climate change</a:t>
            </a:r>
            <a:br>
              <a:rPr lang="en-US" sz="1200" b="1" kern="0" dirty="0">
                <a:solidFill>
                  <a:schemeClr val="tx1"/>
                </a:solidFill>
                <a:latin typeface="Times New Roman" panose="02020603050405020304" pitchFamily="18" charset="0"/>
              </a:rPr>
            </a:br>
            <a:r>
              <a:rPr lang="en-US" sz="1200" dirty="0">
                <a:solidFill>
                  <a:schemeClr val="tx1"/>
                </a:solidFill>
                <a:latin typeface="Calibri" panose="020F0502020204030204" pitchFamily="34" charset="0"/>
                <a:ea typeface="Times New Roman" panose="02020603050405020304" pitchFamily="18" charset="0"/>
              </a:rPr>
              <a:t> </a:t>
            </a:r>
            <a:br>
              <a:rPr lang="en-US" sz="1200" dirty="0">
                <a:solidFill>
                  <a:schemeClr val="tx1"/>
                </a:solidFill>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endParaRPr lang="en-US" dirty="0">
              <a:solidFill>
                <a:schemeClr val="tx1"/>
              </a:solidFill>
            </a:endParaRPr>
          </a:p>
        </p:txBody>
      </p:sp>
      <p:sp>
        <p:nvSpPr>
          <p:cNvPr id="19" name="Content Placeholder 2">
            <a:extLst>
              <a:ext uri="{FF2B5EF4-FFF2-40B4-BE49-F238E27FC236}">
                <a16:creationId xmlns:a16="http://schemas.microsoft.com/office/drawing/2014/main" id="{9B02E8B1-9581-13BB-0EC0-44FD8C000440}"/>
              </a:ext>
            </a:extLst>
          </p:cNvPr>
          <p:cNvSpPr>
            <a:spLocks noGrp="1"/>
          </p:cNvSpPr>
          <p:nvPr>
            <p:ph sz="quarter" idx="10"/>
          </p:nvPr>
        </p:nvSpPr>
        <p:spPr>
          <a:xfrm>
            <a:off x="5120641" y="1067769"/>
            <a:ext cx="6448926" cy="5952089"/>
          </a:xfrm>
        </p:spPr>
        <p:txBody>
          <a:bodyPr/>
          <a:lstStyle/>
          <a:p>
            <a:pPr marL="0" indent="0">
              <a:buNone/>
            </a:pPr>
            <a:r>
              <a:rPr lang="en-US" sz="1100" b="1" u="sng" dirty="0"/>
              <a:t>NS 9: Resiliency and Sustainability - Climate Change (Pages 76-79)</a:t>
            </a:r>
            <a:endParaRPr lang="en-US" sz="1100" b="1" dirty="0"/>
          </a:p>
          <a:p>
            <a:pPr marL="0" indent="0">
              <a:buNone/>
            </a:pPr>
            <a:r>
              <a:rPr lang="en-US" sz="1100" b="1" u="sng" dirty="0"/>
              <a:t>Purpose Statement:</a:t>
            </a:r>
            <a:r>
              <a:rPr lang="en-US" sz="1100" u="sng" dirty="0"/>
              <a:t> </a:t>
            </a:r>
            <a:r>
              <a:rPr lang="en-US" sz="1100" u="sng" dirty="0">
                <a:solidFill>
                  <a:srgbClr val="4C94D8"/>
                </a:solidFill>
                <a:latin typeface="Calibri" panose="020F0502020204030204" pitchFamily="34" charset="0"/>
              </a:rPr>
              <a:t>Building resilience and sustainability is fundamental to Yakima County's ability to thrive under changing climate conditions. Climate resilience planning is required by ESHB 1181 and essential to protecting critical areas, infrastructure, agriculture, the regional economy, and community wellbeing. Resilience encompasses preparedness for extreme weather events, adaptation to changing conditions, protection of vulnerable populations, critical areas, and sustainable resource management. Resilience strategies must include approaches based on Best Available Science, equitable resource allocation, nature-based and or geoengineered solutions, and monitoring and adaptive management for implementation.</a:t>
            </a:r>
          </a:p>
          <a:p>
            <a:pPr marL="0" indent="0">
              <a:buNone/>
            </a:pPr>
            <a:r>
              <a:rPr lang="en-US" sz="1100" b="1" dirty="0"/>
              <a:t> GOAL NS 9: </a:t>
            </a:r>
            <a:r>
              <a:rPr lang="en-US" sz="1100" u="sng" dirty="0">
                <a:solidFill>
                  <a:srgbClr val="4C94D8"/>
                </a:solidFill>
                <a:latin typeface="Calibri" panose="020F0502020204030204" pitchFamily="34" charset="0"/>
              </a:rPr>
              <a:t>Ensure the resilience and sustainability of critical areas, shorelines, property, life, health, and the economy through preparation, survival, and recovery from extreme weather events and cumulative natural hazards.</a:t>
            </a:r>
          </a:p>
          <a:p>
            <a:pPr marL="0" indent="0">
              <a:buNone/>
            </a:pPr>
            <a:r>
              <a:rPr lang="en-US" sz="1100" dirty="0"/>
              <a:t> </a:t>
            </a:r>
            <a:r>
              <a:rPr lang="en-US" sz="1100" b="1" u="sng" dirty="0"/>
              <a:t>1. ☐ NS-9.1: Update the 2004 Best Available Science Report </a:t>
            </a:r>
            <a:r>
              <a:rPr lang="en-US" sz="1100" u="sng" dirty="0"/>
              <a:t>- </a:t>
            </a:r>
            <a:r>
              <a:rPr lang="en-US" sz="1100" u="sng" dirty="0">
                <a:solidFill>
                  <a:srgbClr val="4C94D8"/>
                </a:solidFill>
                <a:latin typeface="Calibri" panose="020F0502020204030204" pitchFamily="34" charset="0"/>
              </a:rPr>
              <a:t>Require the use of best available climate science, including projections from the University of Washington Climate Impacts Group, NOAA models, USGS data, and other credible sources, to inform all land use planning, development regulations, and critical area protections. Planning decisions shall account for changing precipitation patterns, reduced snowpack, increased wildfire frequency and severity, extended drought periods, and temperature increases affecting water resources and ecosystems.</a:t>
            </a:r>
          </a:p>
          <a:p>
            <a:pPr marL="0" indent="0">
              <a:buNone/>
            </a:pPr>
            <a:r>
              <a:rPr lang="en-US" sz="1100" b="1" dirty="0"/>
              <a:t>Page 75 – NS 9.1	Page 77 – NS 9.8</a:t>
            </a:r>
          </a:p>
          <a:p>
            <a:pPr marL="0" indent="0">
              <a:buNone/>
            </a:pPr>
            <a:r>
              <a:rPr lang="en-US" sz="1100" b="1" dirty="0"/>
              <a:t>Page 75 - NS 9.2	Page 77 – NS 9.9</a:t>
            </a:r>
          </a:p>
          <a:p>
            <a:pPr marL="0" indent="0">
              <a:buNone/>
            </a:pPr>
            <a:r>
              <a:rPr lang="en-US" sz="1100" b="1" dirty="0"/>
              <a:t>Page 76 – NS 9.3	Page 77 – NS 9.10</a:t>
            </a:r>
          </a:p>
          <a:p>
            <a:pPr marL="0" indent="0">
              <a:buNone/>
            </a:pPr>
            <a:r>
              <a:rPr lang="en-US" sz="1100" b="1" dirty="0"/>
              <a:t>Page 76 – NS 9.4	Page 77 – NS 9.11</a:t>
            </a:r>
          </a:p>
          <a:p>
            <a:pPr marL="0" indent="0">
              <a:buNone/>
            </a:pPr>
            <a:r>
              <a:rPr lang="en-US" sz="1100" b="1" dirty="0"/>
              <a:t>Page 76 – NS 9.5	Page 78 – NS 9.12</a:t>
            </a:r>
          </a:p>
          <a:p>
            <a:pPr marL="0" indent="0">
              <a:buNone/>
            </a:pPr>
            <a:r>
              <a:rPr lang="en-US" sz="1100" b="1" dirty="0"/>
              <a:t>Page 76 – NS 9.6	Page 78 – NS 9.13</a:t>
            </a:r>
          </a:p>
          <a:p>
            <a:pPr marL="0" indent="0">
              <a:buNone/>
            </a:pPr>
            <a:r>
              <a:rPr lang="en-US" sz="1100" b="1" dirty="0"/>
              <a:t>Page 76 – NS 9.7	Page 78 – NS 9.14</a:t>
            </a:r>
          </a:p>
          <a:p>
            <a:pPr marL="0" indent="0">
              <a:buNone/>
            </a:pPr>
            <a:r>
              <a:rPr lang="en-US" sz="1100" b="1" dirty="0"/>
              <a:t>		Page 78 - NS 9.15</a:t>
            </a:r>
          </a:p>
          <a:p>
            <a:pPr marL="0" indent="0">
              <a:buNone/>
            </a:pPr>
            <a:endParaRPr lang="en-US" sz="1200" b="1" u="sng" dirty="0"/>
          </a:p>
          <a:p>
            <a:pPr marL="0" indent="0">
              <a:buNone/>
            </a:pPr>
            <a:endParaRPr lang="en-US" sz="1200" b="1" u="sng" dirty="0"/>
          </a:p>
          <a:p>
            <a:pPr marL="0" indent="0">
              <a:buNone/>
            </a:pPr>
            <a:endParaRPr lang="en-US" sz="1200" u="sng" dirty="0"/>
          </a:p>
          <a:p>
            <a:pPr marL="0" indent="0">
              <a:buNone/>
            </a:pPr>
            <a:endParaRPr lang="en-US" sz="1200" dirty="0"/>
          </a:p>
        </p:txBody>
      </p:sp>
      <p:sp>
        <p:nvSpPr>
          <p:cNvPr id="20" name="Slide Number Placeholder 3">
            <a:extLst>
              <a:ext uri="{FF2B5EF4-FFF2-40B4-BE49-F238E27FC236}">
                <a16:creationId xmlns:a16="http://schemas.microsoft.com/office/drawing/2014/main" id="{79EDBD77-2EB6-90A8-FD64-3F9B0C443871}"/>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47</a:t>
            </a:fld>
            <a:endParaRPr lang="en-US"/>
          </a:p>
        </p:txBody>
      </p:sp>
    </p:spTree>
    <p:extLst>
      <p:ext uri="{BB962C8B-B14F-4D97-AF65-F5344CB8AC3E}">
        <p14:creationId xmlns:p14="http://schemas.microsoft.com/office/powerpoint/2010/main" val="36359394"/>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AD2F5F4-2EA8-9035-4283-9910405C2F26}"/>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0436A9A7-8B0B-1A7D-7361-BB6CFAEAD5DB}"/>
              </a:ext>
            </a:extLst>
          </p:cNvPr>
          <p:cNvSpPr>
            <a:spLocks noGrp="1"/>
          </p:cNvSpPr>
          <p:nvPr>
            <p:ph type="title"/>
          </p:nvPr>
        </p:nvSpPr>
        <p:spPr>
          <a:xfrm>
            <a:off x="241825" y="234268"/>
            <a:ext cx="4239491" cy="6487207"/>
          </a:xfrm>
          <a:solidFill>
            <a:schemeClr val="accent3"/>
          </a:solidFill>
        </p:spPr>
        <p:txBody>
          <a:bodyPr/>
          <a:lstStyle/>
          <a:p>
            <a:pPr marL="0" marR="0"/>
            <a:r>
              <a:rPr lang="en-US" sz="2000" b="1" kern="0" dirty="0">
                <a:solidFill>
                  <a:schemeClr val="tx1"/>
                </a:solidFill>
                <a:latin typeface="Calibri" panose="020F0502020204030204" pitchFamily="34" charset="0"/>
              </a:rPr>
              <a:t>NS 10: water quantity</a:t>
            </a:r>
            <a:br>
              <a:rPr lang="en-US" sz="1200" b="1" kern="0" dirty="0">
                <a:solidFill>
                  <a:schemeClr val="tx1"/>
                </a:solidFill>
                <a:latin typeface="Times New Roman" panose="02020603050405020304" pitchFamily="18" charset="0"/>
              </a:rPr>
            </a:br>
            <a:r>
              <a:rPr lang="en-US" sz="1200" dirty="0">
                <a:solidFill>
                  <a:schemeClr val="tx1"/>
                </a:solidFill>
                <a:latin typeface="Calibri" panose="020F0502020204030204" pitchFamily="34" charset="0"/>
                <a:ea typeface="Times New Roman" panose="02020603050405020304" pitchFamily="18" charset="0"/>
              </a:rPr>
              <a:t> </a:t>
            </a:r>
            <a:br>
              <a:rPr lang="en-US" sz="1200" dirty="0">
                <a:solidFill>
                  <a:schemeClr val="tx1"/>
                </a:solidFill>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endParaRPr lang="en-US" dirty="0">
              <a:solidFill>
                <a:schemeClr val="tx1"/>
              </a:solidFill>
            </a:endParaRPr>
          </a:p>
        </p:txBody>
      </p:sp>
      <p:sp>
        <p:nvSpPr>
          <p:cNvPr id="19" name="Content Placeholder 2">
            <a:extLst>
              <a:ext uri="{FF2B5EF4-FFF2-40B4-BE49-F238E27FC236}">
                <a16:creationId xmlns:a16="http://schemas.microsoft.com/office/drawing/2014/main" id="{674DFE73-16A9-C3C0-FA2A-634CE4908EF1}"/>
              </a:ext>
            </a:extLst>
          </p:cNvPr>
          <p:cNvSpPr>
            <a:spLocks noGrp="1"/>
          </p:cNvSpPr>
          <p:nvPr>
            <p:ph sz="quarter" idx="10"/>
          </p:nvPr>
        </p:nvSpPr>
        <p:spPr>
          <a:xfrm>
            <a:off x="5043638" y="234268"/>
            <a:ext cx="6448926" cy="7221989"/>
          </a:xfrm>
        </p:spPr>
        <p:txBody>
          <a:bodyPr/>
          <a:lstStyle/>
          <a:p>
            <a:pPr marL="0" indent="0">
              <a:buNone/>
            </a:pPr>
            <a:r>
              <a:rPr lang="en-US" sz="1400" b="1" dirty="0"/>
              <a:t>NS 10: Water Quantity - Groundwater And Critical Aquifer Recharge Areas (CARAS) (Pages 78-81)</a:t>
            </a:r>
          </a:p>
          <a:p>
            <a:pPr marL="0" indent="0">
              <a:buNone/>
            </a:pPr>
            <a:r>
              <a:rPr lang="en-US" sz="1400" u="sng" dirty="0">
                <a:latin typeface="Calibri" panose="020F0502020204030204" pitchFamily="34" charset="0"/>
              </a:rPr>
              <a:t>Purpose Statement: </a:t>
            </a:r>
            <a:r>
              <a:rPr lang="en-US" sz="1400" u="sng" dirty="0">
                <a:solidFill>
                  <a:srgbClr val="4C94D8"/>
                </a:solidFill>
                <a:latin typeface="Calibri" panose="020F0502020204030204" pitchFamily="34" charset="0"/>
              </a:rPr>
              <a:t>Groundwater and Critical Aquifer Recharge Areas (CARAS) are essential for maintaining groundwater quality and quantity that support domestic water supply, agricultural irrigation, industrial uses, flood storage and attenuation, stream base flows, wetland hydrology, and ecosystem functions in Yakima County's semi-arid climate. Designation and protection of CARAs is required by the Growth Management Act under RCW 36.70A.060 and necessary to prevent irreversible contamination and depletion….</a:t>
            </a:r>
          </a:p>
          <a:p>
            <a:pPr marL="0" indent="0">
              <a:buNone/>
            </a:pPr>
            <a:endParaRPr lang="en-US" sz="1400" u="sng" dirty="0">
              <a:solidFill>
                <a:srgbClr val="4C94D8"/>
              </a:solidFill>
              <a:latin typeface="Calibri" panose="020F0502020204030204" pitchFamily="34" charset="0"/>
            </a:endParaRPr>
          </a:p>
          <a:p>
            <a:pPr marL="0" indent="0">
              <a:buNone/>
            </a:pPr>
            <a:r>
              <a:rPr lang="en-US" sz="1400" u="sng" dirty="0">
                <a:latin typeface="Calibri" panose="020F0502020204030204" pitchFamily="34" charset="0"/>
              </a:rPr>
              <a:t>GOAL </a:t>
            </a:r>
            <a:r>
              <a:rPr lang="en-US" sz="1400" u="sng" dirty="0">
                <a:solidFill>
                  <a:srgbClr val="4C94D8"/>
                </a:solidFill>
                <a:latin typeface="Calibri" panose="020F0502020204030204" pitchFamily="34" charset="0"/>
              </a:rPr>
              <a:t>Maintain and manage the quality of the groundwater resources in Yakima County in compliance with state water quality standards and engage opportunities to implement Managed Aquifer Recharge and other actions to protect and enhance the quantity of groundwater resources.</a:t>
            </a:r>
          </a:p>
          <a:p>
            <a:pPr marL="0" indent="0">
              <a:buNone/>
            </a:pPr>
            <a:endParaRPr lang="en-US" sz="1400" u="sng" dirty="0">
              <a:solidFill>
                <a:srgbClr val="4C94D8"/>
              </a:solidFill>
              <a:latin typeface="Calibri" panose="020F0502020204030204" pitchFamily="34" charset="0"/>
            </a:endParaRPr>
          </a:p>
          <a:p>
            <a:pPr marL="342900" indent="-342900">
              <a:buAutoNum type="arabicPeriod"/>
            </a:pPr>
            <a:r>
              <a:rPr lang="en-US" sz="1400" b="1" dirty="0"/>
              <a:t>☐ NS 10.1</a:t>
            </a:r>
            <a:r>
              <a:rPr lang="en-US" sz="1400" u="sng" dirty="0">
                <a:solidFill>
                  <a:srgbClr val="4C94D8"/>
                </a:solidFill>
                <a:latin typeface="Calibri" panose="020F0502020204030204" pitchFamily="34" charset="0"/>
              </a:rPr>
              <a:t>: Identify and map important aquifers, critical aquifer recharge areas, and surface waters  </a:t>
            </a:r>
            <a:r>
              <a:rPr lang="en-US" sz="1400" u="sng" dirty="0">
                <a:latin typeface="Calibri" panose="020F0502020204030204" pitchFamily="34" charset="0"/>
              </a:rPr>
              <a:t>(no changes to 10.2 – 10.10)</a:t>
            </a:r>
          </a:p>
          <a:p>
            <a:pPr marL="0" indent="0">
              <a:buNone/>
            </a:pPr>
            <a:r>
              <a:rPr lang="en-US" sz="1400" b="1" dirty="0"/>
              <a:t>Page 80 - NS 10.11	Page 80 – NS 10.12	Page 80 – NS 10.13</a:t>
            </a:r>
          </a:p>
          <a:p>
            <a:pPr marL="0" indent="0">
              <a:buNone/>
            </a:pPr>
            <a:r>
              <a:rPr lang="en-US" sz="1400" b="1" dirty="0"/>
              <a:t>Page 80 – NS 10.14 	Page 80 – NS 10.15	Page 80 – NS 10.16</a:t>
            </a:r>
            <a:r>
              <a:rPr lang="en-US" sz="1100" b="1" dirty="0"/>
              <a:t>				</a:t>
            </a:r>
            <a:endParaRPr lang="en-US" sz="1200" b="1" u="sng" dirty="0"/>
          </a:p>
          <a:p>
            <a:pPr marL="0" indent="0">
              <a:buNone/>
            </a:pPr>
            <a:endParaRPr lang="en-US" sz="1200" b="1" u="sng" dirty="0"/>
          </a:p>
          <a:p>
            <a:pPr marL="0" indent="0">
              <a:buNone/>
            </a:pPr>
            <a:endParaRPr lang="en-US" sz="1200" u="sng" dirty="0"/>
          </a:p>
          <a:p>
            <a:pPr marL="0" indent="0">
              <a:buNone/>
            </a:pPr>
            <a:endParaRPr lang="en-US" sz="1200" dirty="0"/>
          </a:p>
        </p:txBody>
      </p:sp>
    </p:spTree>
    <p:extLst>
      <p:ext uri="{BB962C8B-B14F-4D97-AF65-F5344CB8AC3E}">
        <p14:creationId xmlns:p14="http://schemas.microsoft.com/office/powerpoint/2010/main" val="605604739"/>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4EF867A0-3CD5-9BEE-0E6F-CAD070912AC3}"/>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F2105274-A198-B0D2-995B-A353CA3E8AA1}"/>
              </a:ext>
            </a:extLst>
          </p:cNvPr>
          <p:cNvSpPr>
            <a:spLocks noGrp="1"/>
          </p:cNvSpPr>
          <p:nvPr>
            <p:ph type="title"/>
          </p:nvPr>
        </p:nvSpPr>
        <p:spPr>
          <a:xfrm>
            <a:off x="241825" y="234268"/>
            <a:ext cx="4239491" cy="6487207"/>
          </a:xfrm>
          <a:solidFill>
            <a:schemeClr val="accent3"/>
          </a:solidFill>
        </p:spPr>
        <p:txBody>
          <a:bodyPr/>
          <a:lstStyle/>
          <a:p>
            <a:pPr marL="0" marR="0"/>
            <a:r>
              <a:rPr lang="en-US" sz="2000" b="1" kern="0" dirty="0">
                <a:solidFill>
                  <a:schemeClr val="tx1"/>
                </a:solidFill>
                <a:latin typeface="Calibri" panose="020F0502020204030204" pitchFamily="34" charset="0"/>
              </a:rPr>
              <a:t>NS 11-12 Surface Water enhancement </a:t>
            </a:r>
            <a:br>
              <a:rPr lang="en-US" sz="1200" b="1" kern="0" dirty="0">
                <a:solidFill>
                  <a:schemeClr val="tx1"/>
                </a:solidFill>
                <a:latin typeface="Times New Roman" panose="02020603050405020304" pitchFamily="18" charset="0"/>
              </a:rPr>
            </a:br>
            <a:r>
              <a:rPr lang="en-US" sz="1200" dirty="0">
                <a:solidFill>
                  <a:schemeClr val="tx1"/>
                </a:solidFill>
                <a:latin typeface="Calibri" panose="020F0502020204030204" pitchFamily="34" charset="0"/>
                <a:ea typeface="Times New Roman" panose="02020603050405020304" pitchFamily="18" charset="0"/>
              </a:rPr>
              <a:t> </a:t>
            </a:r>
            <a:br>
              <a:rPr lang="en-US" sz="1200" dirty="0">
                <a:solidFill>
                  <a:schemeClr val="tx1"/>
                </a:solidFill>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endParaRPr lang="en-US" dirty="0">
              <a:solidFill>
                <a:schemeClr val="tx1"/>
              </a:solidFill>
            </a:endParaRPr>
          </a:p>
        </p:txBody>
      </p:sp>
      <p:sp>
        <p:nvSpPr>
          <p:cNvPr id="20" name="Slide Number Placeholder 3">
            <a:extLst>
              <a:ext uri="{FF2B5EF4-FFF2-40B4-BE49-F238E27FC236}">
                <a16:creationId xmlns:a16="http://schemas.microsoft.com/office/drawing/2014/main" id="{8FB17D28-6DB8-A7C9-C35B-EC7D6BDBA35C}"/>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49</a:t>
            </a:fld>
            <a:endParaRPr lang="en-US"/>
          </a:p>
        </p:txBody>
      </p:sp>
      <p:sp>
        <p:nvSpPr>
          <p:cNvPr id="11" name="TextBox 10">
            <a:extLst>
              <a:ext uri="{FF2B5EF4-FFF2-40B4-BE49-F238E27FC236}">
                <a16:creationId xmlns:a16="http://schemas.microsoft.com/office/drawing/2014/main" id="{07C5B4FD-CE71-3648-4445-786CCEC2F8D9}"/>
              </a:ext>
            </a:extLst>
          </p:cNvPr>
          <p:cNvSpPr txBox="1"/>
          <p:nvPr/>
        </p:nvSpPr>
        <p:spPr>
          <a:xfrm>
            <a:off x="5139891" y="738089"/>
            <a:ext cx="6525928" cy="4524315"/>
          </a:xfrm>
          <a:prstGeom prst="rect">
            <a:avLst/>
          </a:prstGeom>
          <a:noFill/>
        </p:spPr>
        <p:txBody>
          <a:bodyPr wrap="square" rtlCol="0">
            <a:spAutoFit/>
          </a:bodyPr>
          <a:lstStyle/>
          <a:p>
            <a:r>
              <a:rPr lang="en-US" b="1" u="sng" dirty="0"/>
              <a:t>NS 11: Surface Water Enhancement (Pages 85-86)</a:t>
            </a:r>
            <a:endParaRPr lang="en-US" b="1" dirty="0"/>
          </a:p>
          <a:p>
            <a:r>
              <a:rPr lang="en-US" dirty="0"/>
              <a:t> </a:t>
            </a:r>
          </a:p>
          <a:p>
            <a:r>
              <a:rPr lang="en-US" b="1" u="sng" dirty="0"/>
              <a:t>Purpose Statement: </a:t>
            </a:r>
            <a:r>
              <a:rPr lang="en-US" u="sng" dirty="0">
                <a:solidFill>
                  <a:srgbClr val="4C94D8"/>
                </a:solidFill>
                <a:latin typeface="Calibri" panose="020F0502020204030204" pitchFamily="34" charset="0"/>
              </a:rPr>
              <a:t>Surface water quality and quantity directly affect public health, agricultural viability, and ecosystem integrity.</a:t>
            </a:r>
          </a:p>
          <a:p>
            <a:r>
              <a:rPr lang="en-US" dirty="0"/>
              <a:t> </a:t>
            </a:r>
          </a:p>
          <a:p>
            <a:r>
              <a:rPr lang="en-US" b="1" u="sng" dirty="0"/>
              <a:t>GOAL NS 11:</a:t>
            </a:r>
            <a:r>
              <a:rPr lang="en-US" u="sng" dirty="0"/>
              <a:t> Enhance the quantity and quality of surface water</a:t>
            </a:r>
            <a:endParaRPr lang="en-US" dirty="0"/>
          </a:p>
          <a:p>
            <a:r>
              <a:rPr lang="en-US" dirty="0"/>
              <a:t> </a:t>
            </a:r>
          </a:p>
          <a:p>
            <a:r>
              <a:rPr lang="en-US" u="sng" dirty="0"/>
              <a:t>1. ☐ NS 11.1: Support local and regional cooperative efforts </a:t>
            </a:r>
            <a:r>
              <a:rPr lang="en-US" u="sng" dirty="0">
                <a:solidFill>
                  <a:srgbClr val="4C94D8"/>
                </a:solidFill>
                <a:latin typeface="Calibri" panose="020F0502020204030204" pitchFamily="34" charset="0"/>
              </a:rPr>
              <a:t>which help to accomplish this goal, such as the Yakima Basin Integrated Plan</a:t>
            </a:r>
          </a:p>
          <a:p>
            <a:pPr marL="457200" indent="-457200">
              <a:buAutoNum type="arabicPeriod"/>
            </a:pPr>
            <a:endParaRPr lang="en-US" u="sng" dirty="0">
              <a:solidFill>
                <a:srgbClr val="4C94D8"/>
              </a:solidFill>
              <a:latin typeface="Calibri" panose="020F0502020204030204" pitchFamily="34" charset="0"/>
            </a:endParaRPr>
          </a:p>
          <a:p>
            <a:r>
              <a:rPr lang="en-US" u="sng" dirty="0"/>
              <a:t>2. ☐ NS 11.3: Participate in water quality improvement </a:t>
            </a:r>
            <a:r>
              <a:rPr lang="en-US" u="sng" dirty="0">
                <a:solidFill>
                  <a:srgbClr val="4C94D8"/>
                </a:solidFill>
                <a:latin typeface="Calibri" panose="020F0502020204030204" pitchFamily="34" charset="0"/>
              </a:rPr>
              <a:t>planning and implementation efforts</a:t>
            </a:r>
          </a:p>
          <a:p>
            <a:endParaRPr lang="en-US" u="sng" dirty="0">
              <a:solidFill>
                <a:srgbClr val="4C94D8"/>
              </a:solidFill>
              <a:latin typeface="Calibri" panose="020F0502020204030204" pitchFamily="34" charset="0"/>
            </a:endParaRPr>
          </a:p>
          <a:p>
            <a:r>
              <a:rPr lang="en-US" u="sng" dirty="0"/>
              <a:t>3. ☐ NS 11.4: Control and reduce both point </a:t>
            </a:r>
            <a:r>
              <a:rPr lang="en-US" u="sng" dirty="0">
                <a:solidFill>
                  <a:srgbClr val="4C94D8"/>
                </a:solidFill>
                <a:latin typeface="Calibri" panose="020F0502020204030204" pitchFamily="34" charset="0"/>
              </a:rPr>
              <a:t>source and nonpoint source pollution that degrades surface water quality</a:t>
            </a:r>
          </a:p>
        </p:txBody>
      </p:sp>
    </p:spTree>
    <p:extLst>
      <p:ext uri="{BB962C8B-B14F-4D97-AF65-F5344CB8AC3E}">
        <p14:creationId xmlns:p14="http://schemas.microsoft.com/office/powerpoint/2010/main" val="2565107611"/>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8BDFFF2-849A-4B29-7862-219F6F4A75C3}"/>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a:solidFill>
                  <a:schemeClr val="tx1"/>
                </a:solidFill>
              </a:rPr>
              <a:t>3.1 INTRODUCTION</a:t>
            </a:r>
            <a:br>
              <a:rPr lang="en-US" u="sng"/>
            </a:br>
            <a:r>
              <a:rPr lang="en-US" sz="1200" u="sng">
                <a:solidFill>
                  <a:schemeClr val="tx1"/>
                </a:solidFill>
              </a:rPr>
              <a:t>3 updates (blueline)</a:t>
            </a:r>
          </a:p>
        </p:txBody>
      </p:sp>
      <p:sp>
        <p:nvSpPr>
          <p:cNvPr id="19" name="Content Placeholder 2">
            <a:extLst>
              <a:ext uri="{FF2B5EF4-FFF2-40B4-BE49-F238E27FC236}">
                <a16:creationId xmlns:a16="http://schemas.microsoft.com/office/drawing/2014/main" id="{17526B70-BDBD-80E5-B829-FF08E8A0182E}"/>
              </a:ext>
            </a:extLst>
          </p:cNvPr>
          <p:cNvSpPr>
            <a:spLocks noGrp="1"/>
          </p:cNvSpPr>
          <p:nvPr>
            <p:ph sz="quarter" idx="10"/>
          </p:nvPr>
        </p:nvSpPr>
        <p:spPr>
          <a:xfrm>
            <a:off x="5579338" y="804863"/>
            <a:ext cx="5716587" cy="5248276"/>
          </a:xfrm>
        </p:spPr>
        <p:txBody>
          <a:bodyPr lIns="91440" tIns="45720" rIns="91440" bIns="45720" anchor="ctr"/>
          <a:lstStyle/>
          <a:p>
            <a:pPr marL="0" indent="0">
              <a:buNone/>
            </a:pPr>
            <a:r>
              <a:rPr lang="en-US" u="sng">
                <a:solidFill>
                  <a:schemeClr val="accent1">
                    <a:lumMod val="50000"/>
                  </a:schemeClr>
                </a:solidFill>
              </a:rPr>
              <a:t>1. ☐ </a:t>
            </a:r>
            <a:r>
              <a:rPr lang="en-US" b="1" u="sng">
                <a:solidFill>
                  <a:schemeClr val="accent1">
                    <a:lumMod val="50000"/>
                  </a:schemeClr>
                </a:solidFill>
              </a:rPr>
              <a:t>Page 1, lines 8-17: 3.3.1</a:t>
            </a:r>
            <a:r>
              <a:rPr lang="en-US" u="sng">
                <a:solidFill>
                  <a:schemeClr val="accent1">
                    <a:lumMod val="50000"/>
                  </a:schemeClr>
                </a:solidFill>
              </a:rPr>
              <a:t>: </a:t>
            </a:r>
          </a:p>
          <a:p>
            <a:pPr lvl="1" indent="-283210"/>
            <a:r>
              <a:rPr lang="en-US" u="sng">
                <a:solidFill>
                  <a:schemeClr val="accent1">
                    <a:lumMod val="50000"/>
                  </a:schemeClr>
                </a:solidFill>
              </a:rPr>
              <a:t>Lines 12-13: …"extreme weather events, such as drought, wildfire...."</a:t>
            </a:r>
          </a:p>
          <a:p>
            <a:pPr lvl="1" indent="-283210"/>
            <a:r>
              <a:rPr lang="en-US" u="sng">
                <a:solidFill>
                  <a:schemeClr val="accent1">
                    <a:lumMod val="50000"/>
                  </a:schemeClr>
                </a:solidFill>
              </a:rPr>
              <a:t>Lines 14-15 "Some of these are natural events, others are influenced by human activities."</a:t>
            </a:r>
          </a:p>
          <a:p>
            <a:pPr lvl="1" indent="-283210"/>
            <a:r>
              <a:rPr lang="en-US" u="sng">
                <a:solidFill>
                  <a:schemeClr val="accent1">
                    <a:lumMod val="50000"/>
                  </a:schemeClr>
                </a:solidFill>
              </a:rPr>
              <a:t>Line 17: "… and decisions made under growth management."</a:t>
            </a:r>
          </a:p>
          <a:p>
            <a:pPr marL="0" indent="0">
              <a:buNone/>
            </a:pPr>
            <a:endParaRPr lang="en-US">
              <a:solidFill>
                <a:srgbClr val="000000"/>
              </a:solidFill>
            </a:endParaRPr>
          </a:p>
        </p:txBody>
      </p:sp>
      <p:sp>
        <p:nvSpPr>
          <p:cNvPr id="20" name="Slide Number Placeholder 3">
            <a:extLst>
              <a:ext uri="{FF2B5EF4-FFF2-40B4-BE49-F238E27FC236}">
                <a16:creationId xmlns:a16="http://schemas.microsoft.com/office/drawing/2014/main" id="{1F9F073D-A8A8-A2A1-7A84-B4D6BC7F43C6}"/>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5</a:t>
            </a:fld>
            <a:endParaRPr lang="en-US"/>
          </a:p>
        </p:txBody>
      </p:sp>
    </p:spTree>
    <p:extLst>
      <p:ext uri="{BB962C8B-B14F-4D97-AF65-F5344CB8AC3E}">
        <p14:creationId xmlns:p14="http://schemas.microsoft.com/office/powerpoint/2010/main" val="41205480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DA936CC-BD5F-6FCE-8737-0D26FCB244A3}"/>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6D042E8A-E3E6-181E-92E7-009971BF76E3}"/>
              </a:ext>
            </a:extLst>
          </p:cNvPr>
          <p:cNvSpPr>
            <a:spLocks noGrp="1"/>
          </p:cNvSpPr>
          <p:nvPr>
            <p:ph type="title"/>
          </p:nvPr>
        </p:nvSpPr>
        <p:spPr>
          <a:xfrm>
            <a:off x="241825" y="234268"/>
            <a:ext cx="4239491" cy="6487207"/>
          </a:xfrm>
          <a:solidFill>
            <a:schemeClr val="accent3"/>
          </a:solidFill>
        </p:spPr>
        <p:txBody>
          <a:bodyPr/>
          <a:lstStyle/>
          <a:p>
            <a:pPr marL="0" marR="0"/>
            <a:r>
              <a:rPr lang="en-US" sz="2000" b="1" kern="0" dirty="0">
                <a:solidFill>
                  <a:schemeClr val="tx1"/>
                </a:solidFill>
                <a:latin typeface="Calibri" panose="020F0502020204030204" pitchFamily="34" charset="0"/>
              </a:rPr>
              <a:t>NS 13 Stormwater</a:t>
            </a:r>
            <a:br>
              <a:rPr lang="en-US" sz="1200" b="1" kern="0" dirty="0">
                <a:solidFill>
                  <a:schemeClr val="tx1"/>
                </a:solidFill>
                <a:latin typeface="Times New Roman" panose="02020603050405020304" pitchFamily="18" charset="0"/>
              </a:rPr>
            </a:br>
            <a:r>
              <a:rPr lang="en-US" sz="1200" dirty="0">
                <a:solidFill>
                  <a:schemeClr val="tx1"/>
                </a:solidFill>
                <a:latin typeface="Calibri" panose="020F0502020204030204" pitchFamily="34" charset="0"/>
                <a:ea typeface="Times New Roman" panose="02020603050405020304" pitchFamily="18" charset="0"/>
              </a:rPr>
              <a:t> </a:t>
            </a:r>
            <a:br>
              <a:rPr lang="en-US" sz="1200" dirty="0">
                <a:solidFill>
                  <a:schemeClr val="tx1"/>
                </a:solidFill>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endParaRPr lang="en-US" dirty="0">
              <a:solidFill>
                <a:schemeClr val="tx1"/>
              </a:solidFill>
            </a:endParaRPr>
          </a:p>
        </p:txBody>
      </p:sp>
      <p:sp>
        <p:nvSpPr>
          <p:cNvPr id="20" name="Slide Number Placeholder 3">
            <a:extLst>
              <a:ext uri="{FF2B5EF4-FFF2-40B4-BE49-F238E27FC236}">
                <a16:creationId xmlns:a16="http://schemas.microsoft.com/office/drawing/2014/main" id="{C33FFC89-6508-7655-7347-F0ED5CBCB97E}"/>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50</a:t>
            </a:fld>
            <a:endParaRPr lang="en-US"/>
          </a:p>
        </p:txBody>
      </p:sp>
      <p:sp>
        <p:nvSpPr>
          <p:cNvPr id="11" name="TextBox 10">
            <a:extLst>
              <a:ext uri="{FF2B5EF4-FFF2-40B4-BE49-F238E27FC236}">
                <a16:creationId xmlns:a16="http://schemas.microsoft.com/office/drawing/2014/main" id="{26297066-0FB5-6F99-06F0-D24D4C8327B9}"/>
              </a:ext>
            </a:extLst>
          </p:cNvPr>
          <p:cNvSpPr txBox="1"/>
          <p:nvPr/>
        </p:nvSpPr>
        <p:spPr>
          <a:xfrm>
            <a:off x="5130266" y="757339"/>
            <a:ext cx="6525928" cy="5139869"/>
          </a:xfrm>
          <a:prstGeom prst="rect">
            <a:avLst/>
          </a:prstGeom>
          <a:noFill/>
        </p:spPr>
        <p:txBody>
          <a:bodyPr wrap="square" rtlCol="0">
            <a:spAutoFit/>
          </a:bodyPr>
          <a:lstStyle/>
          <a:p>
            <a:r>
              <a:rPr lang="en-US" sz="1400" b="1" u="sng" dirty="0"/>
              <a:t>NS 13: Stormwater Flooding Prevention (Pages 86-87)</a:t>
            </a:r>
            <a:endParaRPr lang="en-US" sz="1400" b="1" dirty="0"/>
          </a:p>
          <a:p>
            <a:r>
              <a:rPr lang="en-US" sz="1400" dirty="0"/>
              <a:t> </a:t>
            </a:r>
          </a:p>
          <a:p>
            <a:r>
              <a:rPr lang="en-US" sz="1400" b="1" u="sng" dirty="0"/>
              <a:t>Purpose Statement: </a:t>
            </a:r>
            <a:r>
              <a:rPr lang="en-US" sz="1300" u="sng" dirty="0">
                <a:solidFill>
                  <a:schemeClr val="accent3">
                    <a:lumMod val="75000"/>
                  </a:schemeClr>
                </a:solidFill>
              </a:rPr>
              <a:t>Yakima County's framework for protecting water quality and managing stormwater in compliance with the federal Clean Water Act and Washington State's Eastern Washington Phase II Municipal Stormwater Permit. They describes the County's Stormwater Management Program (SWMP), which implements eight required program elements designed to reduce pollutant discharge from stormwater runoff, protect citizens from drainage damage, and ensure that development activities do not create water quality or quantity problems. Through this comprehensive approach, the County aims to safeguard both surface and groundwater resources while meeting regulatory requirements and addressing current and emerging water quality concerns.</a:t>
            </a:r>
          </a:p>
          <a:p>
            <a:r>
              <a:rPr lang="en-US" sz="1300" u="sng" dirty="0">
                <a:solidFill>
                  <a:schemeClr val="accent3">
                    <a:lumMod val="75000"/>
                  </a:schemeClr>
                </a:solidFill>
              </a:rPr>
              <a:t> </a:t>
            </a:r>
          </a:p>
          <a:p>
            <a:r>
              <a:rPr lang="en-US" sz="1400" b="1" u="sng" dirty="0"/>
              <a:t>GOAL NS 13: Prevent increased flooding from stormwater runoff</a:t>
            </a:r>
          </a:p>
          <a:p>
            <a:endParaRPr lang="en-US" sz="1400" b="1" u="sng" dirty="0"/>
          </a:p>
          <a:p>
            <a:r>
              <a:rPr lang="en-US" sz="1400" u="sng" dirty="0"/>
              <a:t>1. ☐ NS 13.3: </a:t>
            </a:r>
            <a:r>
              <a:rPr lang="en-US" sz="1300" u="sng" dirty="0">
                <a:solidFill>
                  <a:schemeClr val="accent3">
                    <a:lumMod val="75000"/>
                  </a:schemeClr>
                </a:solidFill>
              </a:rPr>
              <a:t>Update processes to include new information on climate change and how to mitigate climate impacts through stormwater management techniques like nature-based solutions, upsizing facilities and conveyances pipes and reducing impervious surfaces, this will ensure that stormwater infrastructure is designed to meet future needs under a changing climate.</a:t>
            </a:r>
          </a:p>
          <a:p>
            <a:endParaRPr lang="en-US" sz="1300" u="sng" dirty="0">
              <a:solidFill>
                <a:schemeClr val="accent3">
                  <a:lumMod val="75000"/>
                </a:schemeClr>
              </a:solidFill>
            </a:endParaRPr>
          </a:p>
          <a:p>
            <a:r>
              <a:rPr lang="en-US" sz="1400" b="1" dirty="0">
                <a:latin typeface="Calibri" panose="020F0502020204030204" pitchFamily="34" charset="0"/>
              </a:rPr>
              <a:t>Page 87 NS 13.4</a:t>
            </a:r>
          </a:p>
          <a:p>
            <a:r>
              <a:rPr lang="en-US" sz="1400" b="1" dirty="0">
                <a:latin typeface="Calibri" panose="020F0502020204030204" pitchFamily="34" charset="0"/>
              </a:rPr>
              <a:t>Page 87 NS 13.5</a:t>
            </a:r>
          </a:p>
          <a:p>
            <a:r>
              <a:rPr lang="en-US" sz="1400" b="1" dirty="0">
                <a:latin typeface="Calibri" panose="020F0502020204030204" pitchFamily="34" charset="0"/>
              </a:rPr>
              <a:t>Page 87 NS 13.6</a:t>
            </a:r>
          </a:p>
          <a:p>
            <a:endParaRPr lang="en-US" sz="2000" u="sng" dirty="0">
              <a:solidFill>
                <a:srgbClr val="4C94D8"/>
              </a:solidFill>
              <a:latin typeface="Calibri" panose="020F0502020204030204" pitchFamily="34" charset="0"/>
            </a:endParaRPr>
          </a:p>
        </p:txBody>
      </p:sp>
    </p:spTree>
    <p:extLst>
      <p:ext uri="{BB962C8B-B14F-4D97-AF65-F5344CB8AC3E}">
        <p14:creationId xmlns:p14="http://schemas.microsoft.com/office/powerpoint/2010/main" val="2276636943"/>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CDD8DEF6-6C9F-ABF9-9D6C-A3C37D3A5E3B}"/>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F9F90525-9ABB-991F-CBE8-6F69B747AB5D}"/>
              </a:ext>
            </a:extLst>
          </p:cNvPr>
          <p:cNvSpPr>
            <a:spLocks noGrp="1"/>
          </p:cNvSpPr>
          <p:nvPr>
            <p:ph type="title"/>
          </p:nvPr>
        </p:nvSpPr>
        <p:spPr>
          <a:xfrm>
            <a:off x="241825" y="234268"/>
            <a:ext cx="4239491" cy="6487207"/>
          </a:xfrm>
          <a:solidFill>
            <a:schemeClr val="accent3"/>
          </a:solidFill>
        </p:spPr>
        <p:txBody>
          <a:bodyPr/>
          <a:lstStyle/>
          <a:p>
            <a:pPr marL="0" marR="0"/>
            <a:r>
              <a:rPr lang="en-US" sz="2000" b="1" kern="0" dirty="0">
                <a:solidFill>
                  <a:schemeClr val="tx1"/>
                </a:solidFill>
                <a:latin typeface="Calibri" panose="020F0502020204030204" pitchFamily="34" charset="0"/>
              </a:rPr>
              <a:t>NS 14: stormwater Management for Water quality</a:t>
            </a:r>
            <a:br>
              <a:rPr lang="en-US" sz="1200" b="1" kern="0" dirty="0">
                <a:solidFill>
                  <a:schemeClr val="tx1"/>
                </a:solidFill>
                <a:latin typeface="Times New Roman" panose="02020603050405020304" pitchFamily="18" charset="0"/>
              </a:rPr>
            </a:br>
            <a:r>
              <a:rPr lang="en-US" sz="1200" dirty="0">
                <a:solidFill>
                  <a:schemeClr val="tx1"/>
                </a:solidFill>
                <a:latin typeface="Calibri" panose="020F0502020204030204" pitchFamily="34" charset="0"/>
                <a:ea typeface="Times New Roman" panose="02020603050405020304" pitchFamily="18" charset="0"/>
              </a:rPr>
              <a:t> </a:t>
            </a:r>
            <a:br>
              <a:rPr lang="en-US" sz="1200" dirty="0">
                <a:solidFill>
                  <a:schemeClr val="tx1"/>
                </a:solidFill>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endParaRPr lang="en-US" dirty="0">
              <a:solidFill>
                <a:schemeClr val="tx1"/>
              </a:solidFill>
            </a:endParaRPr>
          </a:p>
        </p:txBody>
      </p:sp>
      <p:sp>
        <p:nvSpPr>
          <p:cNvPr id="19" name="Content Placeholder 2">
            <a:extLst>
              <a:ext uri="{FF2B5EF4-FFF2-40B4-BE49-F238E27FC236}">
                <a16:creationId xmlns:a16="http://schemas.microsoft.com/office/drawing/2014/main" id="{CD4BC4A8-6E97-B092-0406-1D5B4134C2F8}"/>
              </a:ext>
            </a:extLst>
          </p:cNvPr>
          <p:cNvSpPr>
            <a:spLocks noGrp="1"/>
          </p:cNvSpPr>
          <p:nvPr>
            <p:ph sz="quarter" idx="10"/>
          </p:nvPr>
        </p:nvSpPr>
        <p:spPr>
          <a:xfrm>
            <a:off x="5117431" y="234268"/>
            <a:ext cx="6448926" cy="6487207"/>
          </a:xfrm>
        </p:spPr>
        <p:txBody>
          <a:bodyPr/>
          <a:lstStyle/>
          <a:p>
            <a:pPr marL="0" indent="0">
              <a:buNone/>
            </a:pPr>
            <a:r>
              <a:rPr lang="en-US" sz="1400" b="1" u="sng" dirty="0"/>
              <a:t>NS 14: Stormwater Management for Water Quality (Pages 88)</a:t>
            </a:r>
          </a:p>
          <a:p>
            <a:pPr marL="0" indent="0">
              <a:buNone/>
            </a:pPr>
            <a:r>
              <a:rPr lang="en-US" sz="1400" b="1" u="sng" dirty="0"/>
              <a:t>Purpose Statement: Proper stormwater management protects water quality and aquatic ecosystems.</a:t>
            </a:r>
            <a:endParaRPr lang="en-US" sz="1400" dirty="0"/>
          </a:p>
          <a:p>
            <a:pPr marL="0" indent="0">
              <a:buNone/>
            </a:pPr>
            <a:r>
              <a:rPr lang="en-US" sz="1400" dirty="0"/>
              <a:t> </a:t>
            </a:r>
          </a:p>
          <a:p>
            <a:pPr marL="0" indent="0">
              <a:buNone/>
            </a:pPr>
            <a:r>
              <a:rPr lang="en-US" sz="1400" b="1" u="sng" dirty="0"/>
              <a:t>GOAL NS 14: Improve water quality through improved stormwater management</a:t>
            </a:r>
            <a:endParaRPr lang="en-US" sz="1400" dirty="0"/>
          </a:p>
          <a:p>
            <a:pPr marL="0" indent="0">
              <a:buNone/>
            </a:pPr>
            <a:r>
              <a:rPr lang="en-US" sz="1400" dirty="0"/>
              <a:t> </a:t>
            </a:r>
          </a:p>
          <a:p>
            <a:pPr marL="0" indent="0">
              <a:buNone/>
            </a:pPr>
            <a:r>
              <a:rPr lang="en-US" sz="1400" u="sng" dirty="0"/>
              <a:t>1. ☐ NS 14.1: </a:t>
            </a:r>
            <a:r>
              <a:rPr lang="en-US" sz="1400" u="sng" dirty="0">
                <a:solidFill>
                  <a:schemeClr val="accent3">
                    <a:lumMod val="75000"/>
                  </a:schemeClr>
                </a:solidFill>
              </a:rPr>
              <a:t>Use best science available to monitor and mitigate for new and emerging toxics in Stormwater. </a:t>
            </a:r>
          </a:p>
          <a:p>
            <a:pPr marL="0" indent="0">
              <a:buNone/>
            </a:pPr>
            <a:r>
              <a:rPr lang="en-US" sz="1400" u="sng" dirty="0"/>
              <a:t>3. ☐ NS 14.3: </a:t>
            </a:r>
            <a:r>
              <a:rPr lang="en-US" sz="1400" u="sng" dirty="0">
                <a:solidFill>
                  <a:schemeClr val="accent3">
                    <a:lumMod val="75000"/>
                  </a:schemeClr>
                </a:solidFill>
              </a:rPr>
              <a:t>Monitor the implementation and effectiveness of water quality protection measures and critical areas regulations, and adaptively manage</a:t>
            </a:r>
          </a:p>
          <a:p>
            <a:pPr marL="0" indent="0">
              <a:buNone/>
            </a:pPr>
            <a:r>
              <a:rPr lang="en-US" sz="1400" u="sng" dirty="0"/>
              <a:t>4. ☐ NS 14.4: </a:t>
            </a:r>
            <a:r>
              <a:rPr lang="en-US" sz="1400" u="sng" dirty="0">
                <a:solidFill>
                  <a:schemeClr val="accent3">
                    <a:lumMod val="75000"/>
                  </a:schemeClr>
                </a:solidFill>
              </a:rPr>
              <a:t>Maintain adequate stream flows</a:t>
            </a:r>
          </a:p>
          <a:p>
            <a:pPr marL="0" indent="0">
              <a:buNone/>
            </a:pPr>
            <a:r>
              <a:rPr lang="en-US" sz="1400" u="sng" dirty="0"/>
              <a:t>5. ☐ NS 14.5: </a:t>
            </a:r>
            <a:r>
              <a:rPr lang="en-US" sz="1400" u="sng" dirty="0">
                <a:solidFill>
                  <a:schemeClr val="accent3">
                    <a:lumMod val="75000"/>
                  </a:schemeClr>
                </a:solidFill>
              </a:rPr>
              <a:t>Control and reduce both point source and nonpoint source pollution that degrades surface water quality</a:t>
            </a:r>
          </a:p>
          <a:p>
            <a:pPr marL="0" indent="0">
              <a:buNone/>
            </a:pPr>
            <a:r>
              <a:rPr lang="en-US" sz="1400" u="sng" dirty="0"/>
              <a:t>6. ☐ NS 14.6: </a:t>
            </a:r>
            <a:r>
              <a:rPr lang="en-US" sz="1400" u="sng" dirty="0">
                <a:solidFill>
                  <a:schemeClr val="accent3">
                    <a:lumMod val="75000"/>
                  </a:schemeClr>
                </a:solidFill>
              </a:rPr>
              <a:t>Achieve and maintain compliance with state water quality standards for surface waters</a:t>
            </a:r>
          </a:p>
          <a:p>
            <a:pPr marL="0" indent="0">
              <a:buNone/>
            </a:pPr>
            <a:r>
              <a:rPr lang="en-US" sz="1400" u="sng" dirty="0"/>
              <a:t>7. ☐ NS 14.7: </a:t>
            </a:r>
            <a:r>
              <a:rPr lang="en-US" sz="1400" u="sng" dirty="0">
                <a:solidFill>
                  <a:schemeClr val="accent3">
                    <a:lumMod val="75000"/>
                  </a:schemeClr>
                </a:solidFill>
              </a:rPr>
              <a:t>Protect and restore stream temperatures to support beneficial uses, particularly cold-water fish habitat</a:t>
            </a:r>
          </a:p>
          <a:p>
            <a:pPr marL="0" indent="0">
              <a:buNone/>
            </a:pPr>
            <a:r>
              <a:rPr lang="en-US" sz="1400" u="sng" dirty="0"/>
              <a:t>8. ☐ NS 14.8: </a:t>
            </a:r>
            <a:r>
              <a:rPr lang="en-US" sz="1400" u="sng" dirty="0">
                <a:solidFill>
                  <a:schemeClr val="accent3">
                    <a:lumMod val="75000"/>
                  </a:schemeClr>
                </a:solidFill>
              </a:rPr>
              <a:t>Provide education and outreach to landowners, businesses, and residents about actions they can take to protect and improve surface water quality</a:t>
            </a:r>
          </a:p>
        </p:txBody>
      </p:sp>
      <p:sp>
        <p:nvSpPr>
          <p:cNvPr id="20" name="Slide Number Placeholder 3">
            <a:extLst>
              <a:ext uri="{FF2B5EF4-FFF2-40B4-BE49-F238E27FC236}">
                <a16:creationId xmlns:a16="http://schemas.microsoft.com/office/drawing/2014/main" id="{0BD8C9A7-6865-8FC9-944E-DA10A3FA2BE7}"/>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51</a:t>
            </a:fld>
            <a:endParaRPr lang="en-US"/>
          </a:p>
        </p:txBody>
      </p:sp>
      <p:sp>
        <p:nvSpPr>
          <p:cNvPr id="3" name="TextBox 2">
            <a:extLst>
              <a:ext uri="{FF2B5EF4-FFF2-40B4-BE49-F238E27FC236}">
                <a16:creationId xmlns:a16="http://schemas.microsoft.com/office/drawing/2014/main" id="{A8A468C2-C351-56DF-528C-CD0DAE27C3FB}"/>
              </a:ext>
            </a:extLst>
          </p:cNvPr>
          <p:cNvSpPr txBox="1"/>
          <p:nvPr/>
        </p:nvSpPr>
        <p:spPr>
          <a:xfrm>
            <a:off x="5117431" y="404261"/>
            <a:ext cx="6096000" cy="338554"/>
          </a:xfrm>
          <a:prstGeom prst="rect">
            <a:avLst/>
          </a:prstGeom>
          <a:noFill/>
        </p:spPr>
        <p:txBody>
          <a:bodyPr wrap="square">
            <a:spAutoFit/>
          </a:bodyPr>
          <a:lstStyle/>
          <a:p>
            <a:pPr marL="0" marR="0">
              <a:buNone/>
            </a:pPr>
            <a:r>
              <a:rPr lang="en-US" sz="1600" u="none" strike="noStrike" dirty="0">
                <a:solidFill>
                  <a:srgbClr val="4C94D8"/>
                </a:solidFill>
                <a:effectLst/>
                <a:latin typeface="Calibri" panose="020F0502020204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76775132"/>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B99F78CF-A049-9D21-3985-05E62B31EE40}"/>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F0C430EF-5B36-2112-630F-2B228D092829}"/>
              </a:ext>
            </a:extLst>
          </p:cNvPr>
          <p:cNvSpPr>
            <a:spLocks noGrp="1"/>
          </p:cNvSpPr>
          <p:nvPr>
            <p:ph type="title"/>
          </p:nvPr>
        </p:nvSpPr>
        <p:spPr>
          <a:xfrm>
            <a:off x="241825" y="234268"/>
            <a:ext cx="4239491" cy="6487207"/>
          </a:xfrm>
          <a:solidFill>
            <a:schemeClr val="accent3"/>
          </a:solidFill>
        </p:spPr>
        <p:txBody>
          <a:bodyPr/>
          <a:lstStyle/>
          <a:p>
            <a:pPr marL="0" marR="0"/>
            <a:r>
              <a:rPr lang="en-US" sz="2000" b="1" kern="0" dirty="0">
                <a:solidFill>
                  <a:schemeClr val="tx1"/>
                </a:solidFill>
                <a:latin typeface="Calibri" panose="020F0502020204030204" pitchFamily="34" charset="0"/>
              </a:rPr>
              <a:t>NS 15-18: Critical Areas General</a:t>
            </a:r>
            <a:br>
              <a:rPr lang="en-US" sz="1200" b="1" kern="0" dirty="0">
                <a:solidFill>
                  <a:schemeClr val="tx1"/>
                </a:solidFill>
                <a:latin typeface="Times New Roman" panose="02020603050405020304" pitchFamily="18" charset="0"/>
              </a:rPr>
            </a:br>
            <a:r>
              <a:rPr lang="en-US" sz="1200" dirty="0">
                <a:solidFill>
                  <a:schemeClr val="tx1"/>
                </a:solidFill>
                <a:latin typeface="Calibri" panose="020F0502020204030204" pitchFamily="34" charset="0"/>
                <a:ea typeface="Times New Roman" panose="02020603050405020304" pitchFamily="18" charset="0"/>
              </a:rPr>
              <a:t> </a:t>
            </a:r>
            <a:br>
              <a:rPr lang="en-US" sz="1200" dirty="0">
                <a:solidFill>
                  <a:schemeClr val="tx1"/>
                </a:solidFill>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endParaRPr lang="en-US" dirty="0">
              <a:solidFill>
                <a:schemeClr val="tx1"/>
              </a:solidFill>
            </a:endParaRPr>
          </a:p>
        </p:txBody>
      </p:sp>
      <p:sp>
        <p:nvSpPr>
          <p:cNvPr id="19" name="Content Placeholder 2">
            <a:extLst>
              <a:ext uri="{FF2B5EF4-FFF2-40B4-BE49-F238E27FC236}">
                <a16:creationId xmlns:a16="http://schemas.microsoft.com/office/drawing/2014/main" id="{F22EA2B3-F1B4-1309-B1D9-2502EF9D313C}"/>
              </a:ext>
            </a:extLst>
          </p:cNvPr>
          <p:cNvSpPr>
            <a:spLocks noGrp="1"/>
          </p:cNvSpPr>
          <p:nvPr>
            <p:ph sz="quarter" idx="10"/>
          </p:nvPr>
        </p:nvSpPr>
        <p:spPr>
          <a:xfrm>
            <a:off x="5290686" y="2128018"/>
            <a:ext cx="6448926" cy="4729982"/>
          </a:xfrm>
        </p:spPr>
        <p:txBody>
          <a:bodyPr/>
          <a:lstStyle/>
          <a:p>
            <a:pPr marL="0" indent="0">
              <a:buNone/>
            </a:pPr>
            <a:r>
              <a:rPr lang="en-US" sz="1200" b="1" u="sng" dirty="0"/>
              <a:t>NS 15: Fish and Wildlife Habitat (Pages 88-96)</a:t>
            </a:r>
            <a:endParaRPr lang="en-US" sz="1200" b="1" dirty="0"/>
          </a:p>
          <a:p>
            <a:pPr marL="0" indent="0">
              <a:buNone/>
            </a:pPr>
            <a:r>
              <a:rPr lang="en-US" sz="1200" b="1" u="sng" dirty="0"/>
              <a:t>Purpose Statement : </a:t>
            </a:r>
            <a:r>
              <a:rPr lang="en-US" sz="1200" i="1" dirty="0"/>
              <a:t>Stream corridors, lakes, ponds, wetlands,</a:t>
            </a:r>
            <a:r>
              <a:rPr lang="en-US" sz="1200" b="1" i="1" dirty="0"/>
              <a:t> </a:t>
            </a:r>
            <a:r>
              <a:rPr lang="en-US" sz="1200" i="1" dirty="0"/>
              <a:t>flood plains and other areas subject to flooding perform important hydrologic functions including storing and slowly releasing flood waters, reducing floodwater velocities, settling and filtering of sediment and nutrients, shading surface waters, and other functions.  These areas also provide natural areas for wildlife and fisheries habitat, upland wildlife habitat, recreation areas, and rich agricultural lands. Development in these areas diminishes their functions and values and can present a risk to persons and property on the development site and/or downstream from the development. Building in frequently flooded areas also results in high costs for installing flood protection measures to protect life and property and to repair flood damages.   </a:t>
            </a:r>
            <a:endParaRPr lang="en-US" sz="1200" dirty="0"/>
          </a:p>
          <a:p>
            <a:pPr marL="0" indent="0">
              <a:buNone/>
            </a:pPr>
            <a:r>
              <a:rPr lang="en-US" sz="1200" b="1" u="sng" dirty="0"/>
              <a:t>GOAL NS 15-18: Protect habitat areas for fish and wildlife, Frequently Flooded Areas and Wetlands</a:t>
            </a:r>
          </a:p>
          <a:p>
            <a:pPr marL="0" indent="0">
              <a:buNone/>
            </a:pPr>
            <a:r>
              <a:rPr lang="en-US" sz="1200" u="sng" dirty="0"/>
              <a:t>1. ☐ NS 15.8: </a:t>
            </a:r>
            <a:r>
              <a:rPr lang="en-US" sz="1200" u="sng" dirty="0">
                <a:solidFill>
                  <a:schemeClr val="accent3">
                    <a:lumMod val="75000"/>
                  </a:schemeClr>
                </a:solidFill>
              </a:rPr>
              <a:t>Temperature Sensitive Species Protection</a:t>
            </a:r>
          </a:p>
          <a:p>
            <a:pPr marL="0" indent="0">
              <a:buNone/>
            </a:pPr>
            <a:r>
              <a:rPr lang="en-US" sz="1200" u="sng" dirty="0"/>
              <a:t>2. ☐ NS 15.9</a:t>
            </a:r>
            <a:r>
              <a:rPr lang="en-US" sz="1200" u="sng" dirty="0">
                <a:solidFill>
                  <a:schemeClr val="accent3">
                    <a:lumMod val="75000"/>
                  </a:schemeClr>
                </a:solidFill>
              </a:rPr>
              <a:t>: Climate-Driven Habitat Site Planning</a:t>
            </a:r>
          </a:p>
          <a:p>
            <a:pPr marL="0" indent="0">
              <a:buNone/>
            </a:pPr>
            <a:r>
              <a:rPr lang="en-US" sz="1200" u="sng" dirty="0"/>
              <a:t>3. ☐ NS 15.10: </a:t>
            </a:r>
            <a:r>
              <a:rPr lang="en-US" sz="1200" u="sng" dirty="0">
                <a:solidFill>
                  <a:schemeClr val="accent3">
                    <a:lumMod val="75000"/>
                  </a:schemeClr>
                </a:solidFill>
              </a:rPr>
              <a:t>Habitat Connectivity Requirements</a:t>
            </a:r>
          </a:p>
          <a:p>
            <a:pPr marL="0" indent="0">
              <a:buNone/>
            </a:pPr>
            <a:r>
              <a:rPr lang="en-US" sz="1200" u="sng" dirty="0"/>
              <a:t>4. ☐ NS 15.11</a:t>
            </a:r>
            <a:r>
              <a:rPr lang="en-US" sz="1200" u="sng" dirty="0">
                <a:solidFill>
                  <a:schemeClr val="accent3">
                    <a:lumMod val="75000"/>
                  </a:schemeClr>
                </a:solidFill>
              </a:rPr>
              <a:t>: Riparian Management Zones</a:t>
            </a:r>
          </a:p>
          <a:p>
            <a:pPr marL="0" indent="0">
              <a:buNone/>
            </a:pPr>
            <a:r>
              <a:rPr lang="en-US" sz="1200" b="1" dirty="0"/>
              <a:t>Page 91: NS 16.7	Page 92: NS 17.9	Page 93: NS 17.10</a:t>
            </a:r>
          </a:p>
          <a:p>
            <a:pPr marL="0" indent="0">
              <a:buNone/>
            </a:pPr>
            <a:r>
              <a:rPr lang="en-US" sz="1200" b="1" dirty="0"/>
              <a:t>Page 93: NS 17.11	Page 93: NS 17.12	Page 93: NS 17.13</a:t>
            </a:r>
          </a:p>
          <a:p>
            <a:pPr marL="0" indent="0">
              <a:buNone/>
            </a:pPr>
            <a:r>
              <a:rPr lang="en-US" sz="1200" b="1" dirty="0"/>
              <a:t>Page 95: NS 18.7	Page 95: NS 18.8	Page 95: NS 18.9</a:t>
            </a:r>
          </a:p>
          <a:p>
            <a:pPr marL="0" indent="0">
              <a:buNone/>
            </a:pPr>
            <a:r>
              <a:rPr lang="en-US" sz="1200" b="1" dirty="0"/>
              <a:t>Page 95: NS 18.10	Page 95: NS 18.11	Page 95: NS 18.12</a:t>
            </a:r>
          </a:p>
          <a:p>
            <a:pPr marL="0" indent="0">
              <a:buNone/>
            </a:pPr>
            <a:r>
              <a:rPr lang="en-US" sz="1200" b="1" dirty="0"/>
              <a:t>Page 92: NS 17.6	Page 93: NS 17.10	Page 93: NS 17.10</a:t>
            </a:r>
          </a:p>
          <a:p>
            <a:pPr marL="0" indent="0">
              <a:buNone/>
            </a:pPr>
            <a:r>
              <a:rPr lang="en-US" sz="1200" b="1" dirty="0"/>
              <a:t>Page 92: NS 17.6	Page 93: NS 17.10	Page 93: NS 17.10</a:t>
            </a:r>
          </a:p>
          <a:p>
            <a:pPr marL="0" indent="0">
              <a:buNone/>
            </a:pPr>
            <a:endParaRPr lang="en-US" sz="1400" b="1" dirty="0"/>
          </a:p>
          <a:p>
            <a:pPr marL="0" indent="0">
              <a:buNone/>
            </a:pPr>
            <a:endParaRPr lang="en-US" sz="1400" b="1" dirty="0"/>
          </a:p>
          <a:p>
            <a:pPr marL="0" indent="0">
              <a:buNone/>
            </a:pPr>
            <a:endParaRPr lang="en-US" sz="1400" u="sng" dirty="0">
              <a:solidFill>
                <a:schemeClr val="accent3">
                  <a:lumMod val="75000"/>
                </a:schemeClr>
              </a:solidFill>
            </a:endParaRPr>
          </a:p>
          <a:p>
            <a:pPr marL="0" indent="0">
              <a:buNone/>
            </a:pPr>
            <a:endParaRPr lang="en-US" sz="1400" u="sng" dirty="0">
              <a:solidFill>
                <a:schemeClr val="accent3">
                  <a:lumMod val="75000"/>
                </a:schemeClr>
              </a:solidFill>
            </a:endParaRPr>
          </a:p>
          <a:p>
            <a:pPr marL="0" indent="0">
              <a:buNone/>
            </a:pPr>
            <a:endParaRPr lang="en-US" sz="1200" b="1" u="sng" dirty="0"/>
          </a:p>
          <a:p>
            <a:pPr marL="0" indent="0">
              <a:buNone/>
            </a:pPr>
            <a:endParaRPr lang="en-US" sz="1200" dirty="0"/>
          </a:p>
        </p:txBody>
      </p:sp>
      <p:sp>
        <p:nvSpPr>
          <p:cNvPr id="20" name="Slide Number Placeholder 3">
            <a:extLst>
              <a:ext uri="{FF2B5EF4-FFF2-40B4-BE49-F238E27FC236}">
                <a16:creationId xmlns:a16="http://schemas.microsoft.com/office/drawing/2014/main" id="{36D29C1E-5B4D-B713-A204-53010BD2D3E4}"/>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52</a:t>
            </a:fld>
            <a:endParaRPr lang="en-US"/>
          </a:p>
        </p:txBody>
      </p:sp>
      <p:sp>
        <p:nvSpPr>
          <p:cNvPr id="3" name="TextBox 2">
            <a:extLst>
              <a:ext uri="{FF2B5EF4-FFF2-40B4-BE49-F238E27FC236}">
                <a16:creationId xmlns:a16="http://schemas.microsoft.com/office/drawing/2014/main" id="{BCE091EB-6468-7DCC-1846-8F71AF16B56D}"/>
              </a:ext>
            </a:extLst>
          </p:cNvPr>
          <p:cNvSpPr txBox="1"/>
          <p:nvPr/>
        </p:nvSpPr>
        <p:spPr>
          <a:xfrm>
            <a:off x="5117431" y="404261"/>
            <a:ext cx="6096000" cy="338554"/>
          </a:xfrm>
          <a:prstGeom prst="rect">
            <a:avLst/>
          </a:prstGeom>
          <a:noFill/>
        </p:spPr>
        <p:txBody>
          <a:bodyPr wrap="square">
            <a:spAutoFit/>
          </a:bodyPr>
          <a:lstStyle/>
          <a:p>
            <a:pPr marL="0" marR="0">
              <a:buNone/>
            </a:pPr>
            <a:r>
              <a:rPr lang="en-US" sz="1600" u="none" strike="noStrike">
                <a:solidFill>
                  <a:srgbClr val="4C94D8"/>
                </a:solidFill>
                <a:effectLst/>
                <a:latin typeface="Calibri" panose="020F0502020204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13624541"/>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39EDE6BD-8BA3-963C-A2CE-9F8D22EDAA61}"/>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30C5C0B4-5108-9374-328D-C6CB92566C3F}"/>
              </a:ext>
            </a:extLst>
          </p:cNvPr>
          <p:cNvSpPr>
            <a:spLocks noGrp="1"/>
          </p:cNvSpPr>
          <p:nvPr>
            <p:ph type="title"/>
          </p:nvPr>
        </p:nvSpPr>
        <p:spPr>
          <a:xfrm>
            <a:off x="241825" y="234268"/>
            <a:ext cx="4239491" cy="6487207"/>
          </a:xfrm>
          <a:solidFill>
            <a:schemeClr val="accent3"/>
          </a:solidFill>
        </p:spPr>
        <p:txBody>
          <a:bodyPr/>
          <a:lstStyle/>
          <a:p>
            <a:pPr marL="0" marR="0"/>
            <a:r>
              <a:rPr lang="en-US" sz="2000" b="1" kern="0" dirty="0">
                <a:solidFill>
                  <a:schemeClr val="tx1"/>
                </a:solidFill>
                <a:latin typeface="Calibri" panose="020F0502020204030204" pitchFamily="34" charset="0"/>
              </a:rPr>
              <a:t>NS 19: Geologic Hazards</a:t>
            </a:r>
            <a:br>
              <a:rPr lang="en-US" sz="1200" b="1" kern="0" dirty="0">
                <a:solidFill>
                  <a:schemeClr val="tx1"/>
                </a:solidFill>
                <a:latin typeface="Times New Roman" panose="02020603050405020304" pitchFamily="18" charset="0"/>
              </a:rPr>
            </a:br>
            <a:r>
              <a:rPr lang="en-US" sz="1200" dirty="0">
                <a:solidFill>
                  <a:schemeClr val="tx1"/>
                </a:solidFill>
                <a:latin typeface="Calibri" panose="020F0502020204030204" pitchFamily="34" charset="0"/>
                <a:ea typeface="Times New Roman" panose="02020603050405020304" pitchFamily="18" charset="0"/>
              </a:rPr>
              <a:t> </a:t>
            </a:r>
            <a:br>
              <a:rPr lang="en-US" sz="1200" dirty="0">
                <a:solidFill>
                  <a:schemeClr val="tx1"/>
                </a:solidFill>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endParaRPr lang="en-US" dirty="0">
              <a:solidFill>
                <a:schemeClr val="tx1"/>
              </a:solidFill>
            </a:endParaRPr>
          </a:p>
        </p:txBody>
      </p:sp>
      <p:sp>
        <p:nvSpPr>
          <p:cNvPr id="19" name="Content Placeholder 2">
            <a:extLst>
              <a:ext uri="{FF2B5EF4-FFF2-40B4-BE49-F238E27FC236}">
                <a16:creationId xmlns:a16="http://schemas.microsoft.com/office/drawing/2014/main" id="{F0ECEDB2-1685-A997-8F27-F5B95A76F85C}"/>
              </a:ext>
            </a:extLst>
          </p:cNvPr>
          <p:cNvSpPr>
            <a:spLocks noGrp="1"/>
          </p:cNvSpPr>
          <p:nvPr>
            <p:ph sz="quarter" idx="10"/>
          </p:nvPr>
        </p:nvSpPr>
        <p:spPr>
          <a:xfrm>
            <a:off x="5274646" y="136525"/>
            <a:ext cx="6448926" cy="6219825"/>
          </a:xfrm>
        </p:spPr>
        <p:txBody>
          <a:bodyPr/>
          <a:lstStyle/>
          <a:p>
            <a:pPr marL="0" indent="0">
              <a:buNone/>
            </a:pPr>
            <a:r>
              <a:rPr lang="en-US" sz="1200" b="1" u="sng" dirty="0"/>
              <a:t>NS 19: Geologically Hazardous Areas (Pages 96-97)</a:t>
            </a:r>
            <a:endParaRPr lang="en-US" sz="1200" dirty="0"/>
          </a:p>
          <a:p>
            <a:pPr marL="0" indent="0">
              <a:buNone/>
            </a:pPr>
            <a:r>
              <a:rPr lang="en-US" sz="1200" b="1" u="sng" dirty="0"/>
              <a:t>Purpose Statement: </a:t>
            </a:r>
            <a:r>
              <a:rPr lang="en-US" sz="1200" i="1" u="sng" dirty="0">
                <a:solidFill>
                  <a:schemeClr val="accent1">
                    <a:lumMod val="50000"/>
                  </a:schemeClr>
                </a:solidFill>
              </a:rPr>
              <a:t>Geologically hazardous areas present significant risks to public health, safety, and property when incompatible development is sited in areas of slope instability, erosion, or seismic activity. Designation and protection of geologically hazardous areas is required by the Growth Management Act under RCW 36.70A.060 and necessary to prevent loss of life, property damage, and infrastructure failure. Geologically hazardous areas include landslide hazard areas, erosion hazard areas, drainage, seismic hazard areas, mine hazard areas, volcanic hazard areas, post-wildfire slope instability areas, unstable slopes, and alluvial fan hazard areas. Protection and management of geologically hazardous areas must include approaches based on Best Available Science under RCW 36.70A.172, climate considerations affecting slope stability and erosion, site-specific geotechnical analysis, avoidance of high-hazard areas, engineering designs and modified construction practices that mitigate identified risks, and prohibition of development where hazards cannot be adequately mitigated for implementation</a:t>
            </a:r>
          </a:p>
          <a:p>
            <a:pPr marL="0" indent="0">
              <a:buNone/>
            </a:pPr>
            <a:r>
              <a:rPr lang="en-US" sz="1200" b="1" u="sng" dirty="0"/>
              <a:t>GOAL NS 19: Protect the public from personal injury, loss of life or property damage from geologic hazards</a:t>
            </a:r>
            <a:endParaRPr lang="en-US" sz="1200" dirty="0"/>
          </a:p>
          <a:p>
            <a:pPr marL="0" indent="0">
              <a:buNone/>
            </a:pPr>
            <a:r>
              <a:rPr lang="en-US" sz="1200" b="1" u="sng" dirty="0"/>
              <a:t>1. ☐ NS 19.5: </a:t>
            </a:r>
            <a:r>
              <a:rPr lang="en-US" sz="1200" i="1" u="sng" dirty="0">
                <a:solidFill>
                  <a:schemeClr val="accent1">
                    <a:lumMod val="50000"/>
                  </a:schemeClr>
                </a:solidFill>
              </a:rPr>
              <a:t>Climate-Intensified Geologic Hazard Assessment</a:t>
            </a:r>
          </a:p>
          <a:p>
            <a:pPr marL="0" indent="0">
              <a:buNone/>
            </a:pPr>
            <a:r>
              <a:rPr lang="en-US" sz="1200" b="1" u="sng" dirty="0"/>
              <a:t>2. ☐ NS 19.6</a:t>
            </a:r>
            <a:r>
              <a:rPr lang="en-US" sz="1200" u="sng" dirty="0"/>
              <a:t>: </a:t>
            </a:r>
            <a:r>
              <a:rPr lang="en-US" sz="1200" i="1" u="sng" dirty="0">
                <a:solidFill>
                  <a:schemeClr val="accent1">
                    <a:lumMod val="50000"/>
                  </a:schemeClr>
                </a:solidFill>
              </a:rPr>
              <a:t>Post Wildlife Geologic Hazard Area Designation</a:t>
            </a:r>
          </a:p>
        </p:txBody>
      </p:sp>
      <p:sp>
        <p:nvSpPr>
          <p:cNvPr id="20" name="Slide Number Placeholder 3">
            <a:extLst>
              <a:ext uri="{FF2B5EF4-FFF2-40B4-BE49-F238E27FC236}">
                <a16:creationId xmlns:a16="http://schemas.microsoft.com/office/drawing/2014/main" id="{8AF4B0C6-F246-ED6E-65C9-6DFA5EA8CFBA}"/>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53</a:t>
            </a:fld>
            <a:endParaRPr lang="en-US"/>
          </a:p>
        </p:txBody>
      </p:sp>
    </p:spTree>
    <p:extLst>
      <p:ext uri="{BB962C8B-B14F-4D97-AF65-F5344CB8AC3E}">
        <p14:creationId xmlns:p14="http://schemas.microsoft.com/office/powerpoint/2010/main" val="3105828373"/>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54226D25-30BE-74FF-5991-542C6AFBA0C9}"/>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6287C790-1A55-8CF9-295C-49A2C4DBF0F7}"/>
              </a:ext>
            </a:extLst>
          </p:cNvPr>
          <p:cNvSpPr>
            <a:spLocks noGrp="1"/>
          </p:cNvSpPr>
          <p:nvPr>
            <p:ph type="title"/>
          </p:nvPr>
        </p:nvSpPr>
        <p:spPr>
          <a:xfrm>
            <a:off x="241825" y="234268"/>
            <a:ext cx="4239491" cy="6487207"/>
          </a:xfrm>
          <a:solidFill>
            <a:schemeClr val="accent3"/>
          </a:solidFill>
        </p:spPr>
        <p:txBody>
          <a:bodyPr/>
          <a:lstStyle/>
          <a:p>
            <a:pPr marL="0" marR="0"/>
            <a:r>
              <a:rPr lang="en-US" sz="2000" b="1" kern="0" dirty="0">
                <a:solidFill>
                  <a:schemeClr val="tx1"/>
                </a:solidFill>
                <a:latin typeface="Calibri" panose="020F0502020204030204" pitchFamily="34" charset="0"/>
              </a:rPr>
              <a:t>NS 21-23: Fire, Flood, Drought, and Extreme Heat Hazards</a:t>
            </a:r>
            <a:br>
              <a:rPr lang="en-US" sz="1200" b="1" kern="0" dirty="0">
                <a:solidFill>
                  <a:schemeClr val="tx1"/>
                </a:solidFill>
                <a:latin typeface="Times New Roman" panose="02020603050405020304" pitchFamily="18" charset="0"/>
              </a:rPr>
            </a:br>
            <a:r>
              <a:rPr lang="en-US" sz="1200" dirty="0">
                <a:solidFill>
                  <a:schemeClr val="tx1"/>
                </a:solidFill>
                <a:latin typeface="Calibri" panose="020F0502020204030204" pitchFamily="34" charset="0"/>
                <a:ea typeface="Times New Roman" panose="02020603050405020304" pitchFamily="18" charset="0"/>
              </a:rPr>
              <a:t> </a:t>
            </a:r>
            <a:br>
              <a:rPr lang="en-US" sz="1200" dirty="0">
                <a:solidFill>
                  <a:schemeClr val="tx1"/>
                </a:solidFill>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endParaRPr lang="en-US" dirty="0">
              <a:solidFill>
                <a:schemeClr val="tx1"/>
              </a:solidFill>
            </a:endParaRPr>
          </a:p>
        </p:txBody>
      </p:sp>
      <p:sp>
        <p:nvSpPr>
          <p:cNvPr id="19" name="Content Placeholder 2">
            <a:extLst>
              <a:ext uri="{FF2B5EF4-FFF2-40B4-BE49-F238E27FC236}">
                <a16:creationId xmlns:a16="http://schemas.microsoft.com/office/drawing/2014/main" id="{7C23B2D1-83F5-577A-6184-82BE866FA4E8}"/>
              </a:ext>
            </a:extLst>
          </p:cNvPr>
          <p:cNvSpPr>
            <a:spLocks noGrp="1"/>
          </p:cNvSpPr>
          <p:nvPr>
            <p:ph sz="quarter" idx="10"/>
          </p:nvPr>
        </p:nvSpPr>
        <p:spPr>
          <a:xfrm>
            <a:off x="5117431" y="683394"/>
            <a:ext cx="6448926" cy="4902935"/>
          </a:xfrm>
        </p:spPr>
        <p:txBody>
          <a:bodyPr/>
          <a:lstStyle/>
          <a:p>
            <a:pPr marL="0" indent="0">
              <a:buNone/>
            </a:pPr>
            <a:r>
              <a:rPr lang="en-US" sz="1400" b="1" u="sng" cap="all" dirty="0"/>
              <a:t>NS 21-23: Fire Hazards, Drought, flooding, and Extreme Heat (see CH 3 –</a:t>
            </a:r>
            <a:r>
              <a:rPr lang="en-US" sz="1400" b="1" cap="all" dirty="0"/>
              <a:t> adopted in CH 2 by REF)</a:t>
            </a:r>
          </a:p>
          <a:p>
            <a:pPr marL="0" indent="0">
              <a:buNone/>
            </a:pPr>
            <a:r>
              <a:rPr lang="en-US" sz="1400" dirty="0"/>
              <a:t> </a:t>
            </a:r>
            <a:r>
              <a:rPr lang="en-US" sz="1400" b="1" u="sng" dirty="0"/>
              <a:t>Purpose Statement: </a:t>
            </a:r>
            <a:r>
              <a:rPr lang="en-US" sz="1400" i="1" u="sng" dirty="0">
                <a:solidFill>
                  <a:schemeClr val="accent1">
                    <a:lumMod val="50000"/>
                  </a:schemeClr>
                </a:solidFill>
              </a:rPr>
              <a:t>NOTE: NS 21 (Fire Hazards and Wildfire), NS 22 (Drought), and NS 23 (Extreme Heat) and Flooding have been moved to Chapter 3 (Natural Hazards) and expanded. Policies for these critical areas are under review by the Yakima County Fire Marshal and will be incorporated into the Natural Hazards Element.</a:t>
            </a:r>
          </a:p>
          <a:p>
            <a:pPr marL="0" indent="0">
              <a:buNone/>
            </a:pPr>
            <a:r>
              <a:rPr lang="en-US" sz="1400" b="1" u="sng" dirty="0"/>
              <a:t>GOAL NS 21-23: See Chapter 3 - </a:t>
            </a:r>
            <a:r>
              <a:rPr lang="en-US" sz="1400" i="1" u="sng" dirty="0">
                <a:solidFill>
                  <a:schemeClr val="accent1">
                    <a:lumMod val="50000"/>
                  </a:schemeClr>
                </a:solidFill>
              </a:rPr>
              <a:t>Natural Hazards Element for comprehensive fire hazard, flood , drought, and extreme heat policies are part of Yakima County’s planning to implement resiliency and sustainability measures pursuant to HB 1181 and for protection of public health and safety, infrastructure, the environment, and the regional economy</a:t>
            </a:r>
          </a:p>
          <a:p>
            <a:pPr marL="0" indent="0">
              <a:buNone/>
            </a:pPr>
            <a:endParaRPr lang="en-US" sz="1400" b="1" u="sng" dirty="0"/>
          </a:p>
          <a:p>
            <a:pPr marL="0" indent="0">
              <a:buNone/>
            </a:pPr>
            <a:r>
              <a:rPr lang="en-US" sz="1400" b="1" u="sng" dirty="0"/>
              <a:t>1. ☐ NS 21-23:  </a:t>
            </a:r>
            <a:r>
              <a:rPr lang="en-US" sz="1400" i="1" u="sng" dirty="0">
                <a:solidFill>
                  <a:schemeClr val="accent1">
                    <a:lumMod val="50000"/>
                  </a:schemeClr>
                </a:solidFill>
              </a:rPr>
              <a:t>Adopt by ref:  (See NH p. 32-44)</a:t>
            </a:r>
          </a:p>
        </p:txBody>
      </p:sp>
      <p:sp>
        <p:nvSpPr>
          <p:cNvPr id="20" name="Slide Number Placeholder 3">
            <a:extLst>
              <a:ext uri="{FF2B5EF4-FFF2-40B4-BE49-F238E27FC236}">
                <a16:creationId xmlns:a16="http://schemas.microsoft.com/office/drawing/2014/main" id="{F69E4E1E-7321-DD5F-4143-669CBE0780C5}"/>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54</a:t>
            </a:fld>
            <a:endParaRPr lang="en-US"/>
          </a:p>
        </p:txBody>
      </p:sp>
      <p:sp>
        <p:nvSpPr>
          <p:cNvPr id="3" name="TextBox 2">
            <a:extLst>
              <a:ext uri="{FF2B5EF4-FFF2-40B4-BE49-F238E27FC236}">
                <a16:creationId xmlns:a16="http://schemas.microsoft.com/office/drawing/2014/main" id="{FBA37528-13DB-39DC-D6B4-6D3B06F397C2}"/>
              </a:ext>
            </a:extLst>
          </p:cNvPr>
          <p:cNvSpPr txBox="1"/>
          <p:nvPr/>
        </p:nvSpPr>
        <p:spPr>
          <a:xfrm>
            <a:off x="5117431" y="587141"/>
            <a:ext cx="6096000" cy="338554"/>
          </a:xfrm>
          <a:prstGeom prst="rect">
            <a:avLst/>
          </a:prstGeom>
          <a:noFill/>
        </p:spPr>
        <p:txBody>
          <a:bodyPr wrap="square">
            <a:spAutoFit/>
          </a:bodyPr>
          <a:lstStyle/>
          <a:p>
            <a:pPr marL="0" marR="0">
              <a:buNone/>
            </a:pPr>
            <a:r>
              <a:rPr lang="en-US" sz="1600" u="none" strike="noStrike" dirty="0">
                <a:solidFill>
                  <a:srgbClr val="4C94D8"/>
                </a:solidFill>
                <a:effectLst/>
                <a:latin typeface="Calibri" panose="020F0502020204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98251997"/>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BB4066B2-FB4B-9D52-76ED-1007D18EFE89}"/>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0BA71404-F963-D188-7A9F-AEE8034927BC}"/>
              </a:ext>
            </a:extLst>
          </p:cNvPr>
          <p:cNvSpPr>
            <a:spLocks noGrp="1"/>
          </p:cNvSpPr>
          <p:nvPr>
            <p:ph type="title"/>
          </p:nvPr>
        </p:nvSpPr>
        <p:spPr>
          <a:xfrm>
            <a:off x="241825" y="234268"/>
            <a:ext cx="4239491" cy="6487207"/>
          </a:xfrm>
          <a:solidFill>
            <a:schemeClr val="accent3"/>
          </a:solidFill>
        </p:spPr>
        <p:txBody>
          <a:bodyPr/>
          <a:lstStyle/>
          <a:p>
            <a:pPr marL="0" marR="0"/>
            <a:r>
              <a:rPr lang="en-US" sz="2000" b="1" kern="0" dirty="0">
                <a:solidFill>
                  <a:schemeClr val="tx1"/>
                </a:solidFill>
                <a:latin typeface="Calibri" panose="020F0502020204030204" pitchFamily="34" charset="0"/>
              </a:rPr>
              <a:t>NS 24: Best Available science</a:t>
            </a:r>
            <a:br>
              <a:rPr lang="en-US" sz="1200" b="1" kern="0" dirty="0">
                <a:solidFill>
                  <a:schemeClr val="tx1"/>
                </a:solidFill>
                <a:latin typeface="Times New Roman" panose="02020603050405020304" pitchFamily="18" charset="0"/>
              </a:rPr>
            </a:br>
            <a:r>
              <a:rPr lang="en-US" sz="1200" dirty="0">
                <a:solidFill>
                  <a:schemeClr val="tx1"/>
                </a:solidFill>
                <a:latin typeface="Calibri" panose="020F0502020204030204" pitchFamily="34" charset="0"/>
                <a:ea typeface="Times New Roman" panose="02020603050405020304" pitchFamily="18" charset="0"/>
              </a:rPr>
              <a:t> </a:t>
            </a:r>
            <a:br>
              <a:rPr lang="en-US" sz="1200" dirty="0">
                <a:solidFill>
                  <a:schemeClr val="tx1"/>
                </a:solidFill>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endParaRPr lang="en-US" dirty="0">
              <a:solidFill>
                <a:schemeClr val="tx1"/>
              </a:solidFill>
            </a:endParaRPr>
          </a:p>
        </p:txBody>
      </p:sp>
      <p:sp>
        <p:nvSpPr>
          <p:cNvPr id="19" name="Content Placeholder 2">
            <a:extLst>
              <a:ext uri="{FF2B5EF4-FFF2-40B4-BE49-F238E27FC236}">
                <a16:creationId xmlns:a16="http://schemas.microsoft.com/office/drawing/2014/main" id="{B0F9E681-6A1C-A18A-4568-1ADBA66EF85E}"/>
              </a:ext>
            </a:extLst>
          </p:cNvPr>
          <p:cNvSpPr>
            <a:spLocks noGrp="1"/>
          </p:cNvSpPr>
          <p:nvPr>
            <p:ph sz="quarter" idx="10"/>
          </p:nvPr>
        </p:nvSpPr>
        <p:spPr>
          <a:xfrm>
            <a:off x="4841507" y="180257"/>
            <a:ext cx="7108668" cy="6176093"/>
          </a:xfrm>
        </p:spPr>
        <p:txBody>
          <a:bodyPr/>
          <a:lstStyle/>
          <a:p>
            <a:pPr marL="0" indent="0">
              <a:buNone/>
            </a:pPr>
            <a:r>
              <a:rPr lang="en-US" dirty="0"/>
              <a:t>.</a:t>
            </a:r>
          </a:p>
        </p:txBody>
      </p:sp>
      <p:sp>
        <p:nvSpPr>
          <p:cNvPr id="20" name="Slide Number Placeholder 3">
            <a:extLst>
              <a:ext uri="{FF2B5EF4-FFF2-40B4-BE49-F238E27FC236}">
                <a16:creationId xmlns:a16="http://schemas.microsoft.com/office/drawing/2014/main" id="{B0815F0C-334F-B980-4EF7-F26ABA5833BF}"/>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55</a:t>
            </a:fld>
            <a:endParaRPr lang="en-US"/>
          </a:p>
        </p:txBody>
      </p:sp>
      <p:sp>
        <p:nvSpPr>
          <p:cNvPr id="3" name="TextBox 2">
            <a:extLst>
              <a:ext uri="{FF2B5EF4-FFF2-40B4-BE49-F238E27FC236}">
                <a16:creationId xmlns:a16="http://schemas.microsoft.com/office/drawing/2014/main" id="{76C10F66-ED85-3E94-4496-E157D46D6C5D}"/>
              </a:ext>
            </a:extLst>
          </p:cNvPr>
          <p:cNvSpPr txBox="1"/>
          <p:nvPr/>
        </p:nvSpPr>
        <p:spPr>
          <a:xfrm>
            <a:off x="5117431" y="404261"/>
            <a:ext cx="6096000" cy="338554"/>
          </a:xfrm>
          <a:prstGeom prst="rect">
            <a:avLst/>
          </a:prstGeom>
          <a:noFill/>
        </p:spPr>
        <p:txBody>
          <a:bodyPr wrap="square">
            <a:spAutoFit/>
          </a:bodyPr>
          <a:lstStyle/>
          <a:p>
            <a:pPr marL="0" marR="0">
              <a:buNone/>
            </a:pPr>
            <a:r>
              <a:rPr lang="en-US" sz="1600" u="none" strike="noStrike" dirty="0">
                <a:solidFill>
                  <a:srgbClr val="4C94D8"/>
                </a:solidFill>
                <a:effectLst/>
                <a:latin typeface="Calibri" panose="020F0502020204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7E04EA52-7029-A56D-FFC0-965672ED1257}"/>
              </a:ext>
            </a:extLst>
          </p:cNvPr>
          <p:cNvSpPr txBox="1"/>
          <p:nvPr/>
        </p:nvSpPr>
        <p:spPr>
          <a:xfrm>
            <a:off x="5256196" y="680416"/>
            <a:ext cx="6097604" cy="5175776"/>
          </a:xfrm>
          <a:prstGeom prst="rect">
            <a:avLst/>
          </a:prstGeom>
          <a:noFill/>
        </p:spPr>
        <p:txBody>
          <a:bodyPr wrap="square">
            <a:spAutoFit/>
          </a:bodyPr>
          <a:lstStyle/>
          <a:p>
            <a:pPr marL="0" marR="0">
              <a:buNone/>
            </a:pPr>
            <a:r>
              <a:rPr lang="en-US" sz="1400" b="1" u="sng" kern="0" dirty="0">
                <a:effectLst/>
                <a:latin typeface="Calibri" panose="020F0502020204030204" pitchFamily="34" charset="0"/>
              </a:rPr>
              <a:t>NS 24: Resiliency and Sustainability - Best Available Science Implementation (Pages 99-103)</a:t>
            </a:r>
            <a:endParaRPr lang="en-US" sz="1400" b="1" kern="0" dirty="0">
              <a:effectLst/>
              <a:latin typeface="Times New Roman" panose="02020603050405020304" pitchFamily="18" charset="0"/>
            </a:endParaRPr>
          </a:p>
          <a:p>
            <a:pPr marL="0" marR="0">
              <a:buNone/>
            </a:pPr>
            <a:r>
              <a:rPr lang="en-US" sz="1400" u="none" strike="noStrike" dirty="0">
                <a:solidFill>
                  <a:srgbClr val="4C94D8"/>
                </a:solidFill>
                <a:effectLst/>
                <a:latin typeface="Calibri" panose="020F0502020204030204" pitchFamily="34"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a:buNone/>
            </a:pPr>
            <a:r>
              <a:rPr lang="en-US" sz="1100" i="1" u="sng" dirty="0">
                <a:effectLst/>
                <a:latin typeface="Calibri" panose="020F0502020204030204" pitchFamily="34" charset="0"/>
                <a:ea typeface="Times New Roman" panose="02020603050405020304" pitchFamily="18" charset="0"/>
                <a:cs typeface="Times New Roman" panose="02020603050405020304" pitchFamily="18" charset="0"/>
              </a:rPr>
              <a:t>Purpose Statement: </a:t>
            </a:r>
            <a:r>
              <a:rPr lang="en-US" sz="1100" i="1" u="sng" dirty="0">
                <a:solidFill>
                  <a:schemeClr val="accent1">
                    <a:lumMod val="50000"/>
                  </a:schemeClr>
                </a:solidFill>
              </a:rPr>
              <a:t>Best Available Science (BAS) is a statutory requirement under Washington State's Growth Management Act (GMA) that mandates local governments to use current, scientifically valid information when designating and protecting critical areas. This requirement, codified in RCW 36.70A.172, ensures that environmental regulations are grounded in empirical evidence rather than speculation, protecting ecological functions while allowing for informed policy decisions that balance environmental protection with economic viability. BAS requirements must be coordinated with shoreline management under the Shoreline Management Act (RCW 90.58), which specifically requires BAS for shoreline master programs through WAC 173-26-201(3)(d)(</a:t>
            </a:r>
            <a:r>
              <a:rPr lang="en-US" sz="1100" i="1" u="sng" dirty="0" err="1">
                <a:solidFill>
                  <a:schemeClr val="accent1">
                    <a:lumMod val="50000"/>
                  </a:schemeClr>
                </a:solidFill>
              </a:rPr>
              <a:t>i</a:t>
            </a:r>
            <a:r>
              <a:rPr lang="en-US" sz="1100" i="1" u="sng" dirty="0">
                <a:solidFill>
                  <a:schemeClr val="accent1">
                    <a:lumMod val="50000"/>
                  </a:schemeClr>
                </a:solidFill>
              </a:rPr>
              <a:t>). Integration is required with the State Environmental Policy Act (SEPA) to ensure environmental impacts are properly assessed and mitigated based on sound scientific information.</a:t>
            </a:r>
          </a:p>
          <a:p>
            <a:pPr marL="0" marR="0">
              <a:buNone/>
            </a:pPr>
            <a:r>
              <a:rPr lang="en-US" sz="1100" i="1" u="none" strike="noStrike" dirty="0">
                <a:solidFill>
                  <a:srgbClr val="4E95D9"/>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endParaRPr>
          </a:p>
          <a:p>
            <a:pPr marL="0" marR="0">
              <a:buNone/>
            </a:pPr>
            <a:r>
              <a:rPr lang="en-US" sz="1100" i="1" u="sng" dirty="0">
                <a:effectLst/>
                <a:latin typeface="Calibri" panose="020F0502020204030204" pitchFamily="34" charset="0"/>
                <a:ea typeface="Times New Roman" panose="02020603050405020304" pitchFamily="18" charset="0"/>
                <a:cs typeface="Times New Roman" panose="02020603050405020304" pitchFamily="18" charset="0"/>
              </a:rPr>
              <a:t>GOAL NS 20: </a:t>
            </a:r>
            <a:r>
              <a:rPr lang="en-US" sz="1100" i="1" u="sng" dirty="0">
                <a:solidFill>
                  <a:schemeClr val="accent1">
                    <a:lumMod val="50000"/>
                  </a:schemeClr>
                </a:solidFill>
              </a:rPr>
              <a:t>Update the 2004 Best Available Science Report. Use the update to ensure that Critical Areas Ordinances, Shoreline, Resilience, Sustainability and Hazard Management actions meet defined standards and incorporate significant scientific advances since the 2004 baseline report</a:t>
            </a:r>
          </a:p>
          <a:p>
            <a:pPr marL="0" marR="0">
              <a:buNone/>
            </a:pPr>
            <a:r>
              <a:rPr lang="en-US" sz="1100" u="none" strike="noStrike" dirty="0">
                <a:solidFill>
                  <a:srgbClr val="4C94D8"/>
                </a:solidFill>
                <a:effectLst/>
                <a:latin typeface="Calibri" panose="020F0502020204030204" pitchFamily="34" charset="0"/>
                <a:ea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endParaRPr>
          </a:p>
          <a:p>
            <a:pPr marL="228600" marR="0">
              <a:spcAft>
                <a:spcPts val="500"/>
              </a:spcAft>
              <a:buNone/>
            </a:pPr>
            <a:r>
              <a:rPr lang="en-US" sz="1100" dirty="0">
                <a:effectLst/>
                <a:latin typeface="Calibri" panose="020F0502020204030204" pitchFamily="34" charset="0"/>
                <a:ea typeface="Times New Roman" panose="02020603050405020304" pitchFamily="18" charset="0"/>
              </a:rPr>
              <a:t>1. </a:t>
            </a:r>
            <a:r>
              <a:rPr lang="en-US" sz="1100" dirty="0">
                <a:effectLst/>
                <a:latin typeface="Segoe UI Symbol" panose="020B0502040204020203" pitchFamily="34" charset="0"/>
                <a:ea typeface="Times New Roman" panose="02020603050405020304" pitchFamily="18" charset="0"/>
                <a:cs typeface="Segoe UI Symbol" panose="020B0502040204020203" pitchFamily="34" charset="0"/>
              </a:rPr>
              <a:t>☐</a:t>
            </a:r>
            <a:r>
              <a:rPr lang="en-US" sz="1100" dirty="0">
                <a:effectLst/>
                <a:latin typeface="Calibri" panose="020F0502020204030204" pitchFamily="34" charset="0"/>
                <a:ea typeface="Times New Roman" panose="02020603050405020304" pitchFamily="18" charset="0"/>
              </a:rPr>
              <a:t> NS 24.1</a:t>
            </a:r>
            <a:r>
              <a:rPr lang="en-US" sz="1100" dirty="0">
                <a:solidFill>
                  <a:srgbClr val="4C94D8"/>
                </a:solidFill>
                <a:effectLst/>
                <a:latin typeface="Calibri" panose="020F0502020204030204" pitchFamily="34" charset="0"/>
                <a:ea typeface="Times New Roman" panose="02020603050405020304" pitchFamily="18" charset="0"/>
              </a:rPr>
              <a:t>: </a:t>
            </a:r>
            <a:r>
              <a:rPr lang="en-US" sz="1100" i="1" dirty="0">
                <a:solidFill>
                  <a:schemeClr val="accent1">
                    <a:lumMod val="50000"/>
                  </a:schemeClr>
                </a:solidFill>
              </a:rPr>
              <a:t>Coordinate critical areas regulation and resiliency, sustainability and adaptation planning with Yakama Nation</a:t>
            </a:r>
          </a:p>
          <a:p>
            <a:pPr marL="228600" marR="0">
              <a:spcAft>
                <a:spcPts val="500"/>
              </a:spcAft>
              <a:buNone/>
            </a:pPr>
            <a:r>
              <a:rPr lang="en-US" sz="1100" dirty="0">
                <a:effectLst/>
                <a:latin typeface="Calibri" panose="020F0502020204030204" pitchFamily="34" charset="0"/>
                <a:ea typeface="Times New Roman" panose="02020603050405020304" pitchFamily="18" charset="0"/>
              </a:rPr>
              <a:t>2. </a:t>
            </a:r>
            <a:r>
              <a:rPr lang="en-US" sz="1100" dirty="0">
                <a:effectLst/>
                <a:latin typeface="Segoe UI Symbol" panose="020B0502040204020203" pitchFamily="34" charset="0"/>
                <a:ea typeface="Times New Roman" panose="02020603050405020304" pitchFamily="18" charset="0"/>
                <a:cs typeface="Segoe UI Symbol" panose="020B0502040204020203" pitchFamily="34" charset="0"/>
              </a:rPr>
              <a:t>☐</a:t>
            </a:r>
            <a:r>
              <a:rPr lang="en-US" sz="1100" dirty="0">
                <a:effectLst/>
                <a:latin typeface="Calibri" panose="020F0502020204030204" pitchFamily="34" charset="0"/>
                <a:ea typeface="Times New Roman" panose="02020603050405020304" pitchFamily="18" charset="0"/>
              </a:rPr>
              <a:t> NS 24.2</a:t>
            </a:r>
            <a:r>
              <a:rPr lang="en-US" sz="1100" dirty="0">
                <a:solidFill>
                  <a:srgbClr val="4C94D8"/>
                </a:solidFill>
                <a:effectLst/>
                <a:latin typeface="Calibri" panose="020F0502020204030204" pitchFamily="34" charset="0"/>
                <a:ea typeface="Times New Roman" panose="02020603050405020304" pitchFamily="18" charset="0"/>
              </a:rPr>
              <a:t>:</a:t>
            </a:r>
            <a:r>
              <a:rPr lang="en-US" sz="1100" i="1" dirty="0">
                <a:solidFill>
                  <a:schemeClr val="accent1">
                    <a:lumMod val="50000"/>
                  </a:schemeClr>
                </a:solidFill>
              </a:rPr>
              <a:t> Integrate climate-smart stewardship practices into land management</a:t>
            </a:r>
          </a:p>
          <a:p>
            <a:pPr>
              <a:buNone/>
            </a:pPr>
            <a:r>
              <a:rPr lang="en-US" sz="1100" dirty="0">
                <a:effectLst/>
                <a:latin typeface="Calibri" panose="020F0502020204030204" pitchFamily="34" charset="0"/>
                <a:ea typeface="Times New Roman" panose="02020603050405020304" pitchFamily="18" charset="0"/>
              </a:rPr>
              <a:t>      3. </a:t>
            </a:r>
            <a:r>
              <a:rPr lang="en-US" sz="1100" dirty="0">
                <a:effectLst/>
                <a:latin typeface="Segoe UI Symbol" panose="020B0502040204020203" pitchFamily="34" charset="0"/>
                <a:ea typeface="Times New Roman" panose="02020603050405020304" pitchFamily="18" charset="0"/>
                <a:cs typeface="Segoe UI Symbol" panose="020B0502040204020203" pitchFamily="34" charset="0"/>
              </a:rPr>
              <a:t>☐</a:t>
            </a:r>
            <a:r>
              <a:rPr lang="en-US" sz="1100" dirty="0">
                <a:effectLst/>
                <a:latin typeface="Calibri" panose="020F0502020204030204" pitchFamily="34" charset="0"/>
                <a:ea typeface="Times New Roman" panose="02020603050405020304" pitchFamily="18" charset="0"/>
              </a:rPr>
              <a:t> NS 24.3</a:t>
            </a:r>
            <a:r>
              <a:rPr lang="en-US" sz="1100" dirty="0">
                <a:solidFill>
                  <a:srgbClr val="4C94D8"/>
                </a:solidFill>
                <a:effectLst/>
                <a:latin typeface="Calibri" panose="020F0502020204030204" pitchFamily="34" charset="0"/>
                <a:ea typeface="Times New Roman" panose="02020603050405020304" pitchFamily="18" charset="0"/>
              </a:rPr>
              <a:t>: </a:t>
            </a:r>
            <a:r>
              <a:rPr lang="en-US" sz="1100" i="1" dirty="0">
                <a:solidFill>
                  <a:schemeClr val="accent1">
                    <a:lumMod val="50000"/>
                  </a:schemeClr>
                </a:solidFill>
              </a:rPr>
              <a:t>Participate in regional partnerships for climate adaptation and natural  </a:t>
            </a:r>
          </a:p>
          <a:p>
            <a:pPr>
              <a:buNone/>
            </a:pPr>
            <a:r>
              <a:rPr lang="en-US" sz="1200" i="1" dirty="0">
                <a:solidFill>
                  <a:schemeClr val="accent1">
                    <a:lumMod val="50000"/>
                  </a:schemeClr>
                </a:solidFill>
              </a:rPr>
              <a:t>       resource protection</a:t>
            </a:r>
          </a:p>
          <a:p>
            <a:pPr>
              <a:buNone/>
            </a:pPr>
            <a:endParaRPr lang="en-US" sz="1200" i="1" u="sng" dirty="0">
              <a:solidFill>
                <a:schemeClr val="accent1">
                  <a:lumMod val="50000"/>
                </a:schemeClr>
              </a:solidFill>
            </a:endParaRPr>
          </a:p>
          <a:p>
            <a:pPr>
              <a:buNone/>
            </a:pPr>
            <a:r>
              <a:rPr lang="en-US" sz="1200" b="1" dirty="0"/>
              <a:t>Page 99   NS 24.4	Page 99   NS 24.5	Page 99   NS 24.6</a:t>
            </a:r>
          </a:p>
          <a:p>
            <a:pPr>
              <a:buNone/>
            </a:pPr>
            <a:r>
              <a:rPr lang="en-US" sz="1200" b="1" dirty="0"/>
              <a:t>Page 100 NS 24.7	Page 100 NS 24.8	Page 101 NS 24.9</a:t>
            </a:r>
          </a:p>
          <a:p>
            <a:pPr>
              <a:buNone/>
            </a:pPr>
            <a:r>
              <a:rPr lang="en-US" sz="1200" b="1" dirty="0"/>
              <a:t>Page 101 NS 24.10	Page 101 NS 24.11	Page 101 NS 24.12	</a:t>
            </a:r>
          </a:p>
        </p:txBody>
      </p:sp>
    </p:spTree>
    <p:extLst>
      <p:ext uri="{BB962C8B-B14F-4D97-AF65-F5344CB8AC3E}">
        <p14:creationId xmlns:p14="http://schemas.microsoft.com/office/powerpoint/2010/main" val="1526894321"/>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51E35DAC-00EC-C78A-9560-97096010E774}"/>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0C15931D-6475-0EA9-DC55-3B00FCC926E9}"/>
              </a:ext>
            </a:extLst>
          </p:cNvPr>
          <p:cNvSpPr>
            <a:spLocks noGrp="1"/>
          </p:cNvSpPr>
          <p:nvPr>
            <p:ph type="title"/>
          </p:nvPr>
        </p:nvSpPr>
        <p:spPr>
          <a:xfrm>
            <a:off x="1915427" y="136525"/>
            <a:ext cx="8441355" cy="3443544"/>
          </a:xfrm>
        </p:spPr>
        <p:txBody>
          <a:bodyPr anchor="ctr">
            <a:noAutofit/>
          </a:bodyPr>
          <a:lstStyle/>
          <a:p>
            <a:pPr marL="0" marR="0"/>
            <a:r>
              <a:rPr lang="en-US" sz="1400" b="1" kern="0" dirty="0"/>
              <a:t>Next Steps:</a:t>
            </a:r>
            <a:br>
              <a:rPr lang="en-US" sz="1400" b="1" kern="0" dirty="0"/>
            </a:br>
            <a:br>
              <a:rPr lang="en-US" sz="1400" b="1" kern="0" dirty="0"/>
            </a:br>
            <a:r>
              <a:rPr lang="en-US" sz="1400" b="1" u="sng" kern="0" dirty="0">
                <a:solidFill>
                  <a:schemeClr val="tx1"/>
                </a:solidFill>
              </a:rPr>
              <a:t>Planning commission work sessions</a:t>
            </a:r>
            <a:br>
              <a:rPr lang="en-US" sz="1400" b="1" u="sng" kern="0" dirty="0">
                <a:solidFill>
                  <a:schemeClr val="tx1"/>
                </a:solidFill>
              </a:rPr>
            </a:br>
            <a:br>
              <a:rPr lang="en-US" sz="1400" b="1" kern="0" dirty="0"/>
            </a:br>
            <a:r>
              <a:rPr lang="en-US" sz="1400" b="1" kern="0" dirty="0"/>
              <a:t>~</a:t>
            </a:r>
            <a:r>
              <a:rPr lang="en-US" sz="1200" b="1" kern="0" dirty="0"/>
              <a:t>4 YCC, ~5/12 Comp plan Element chapters, BAS Report and monitoring updates </a:t>
            </a:r>
            <a:br>
              <a:rPr lang="en-US" sz="1200" b="1" kern="0" dirty="0"/>
            </a:br>
            <a:r>
              <a:rPr lang="en-US" sz="1200" b="1" kern="0" dirty="0"/>
              <a:t>~13 sessions January –august 2026 </a:t>
            </a:r>
            <a:br>
              <a:rPr lang="en-US" sz="1400" b="1" kern="0" dirty="0"/>
            </a:br>
            <a:r>
              <a:rPr lang="en-US" sz="1000" b="1" i="1" kern="0" dirty="0"/>
              <a:t>(~</a:t>
            </a:r>
            <a:r>
              <a:rPr lang="en-US" sz="1000" b="1" i="1" kern="0"/>
              <a:t>26 BOCC </a:t>
            </a:r>
            <a:r>
              <a:rPr lang="en-US" sz="1000" b="1" i="1" kern="0" dirty="0"/>
              <a:t>Study Sessions and hearing dates)</a:t>
            </a:r>
            <a:br>
              <a:rPr lang="en-US" sz="1400" b="1" kern="0" dirty="0"/>
            </a:br>
            <a:br>
              <a:rPr lang="en-US" sz="1400" b="1" kern="0" dirty="0">
                <a:solidFill>
                  <a:schemeClr val="tx1"/>
                </a:solidFill>
              </a:rPr>
            </a:br>
            <a:r>
              <a:rPr lang="en-US" sz="1400" b="1" u="sng" kern="0" dirty="0">
                <a:solidFill>
                  <a:schemeClr val="tx1"/>
                </a:solidFill>
              </a:rPr>
              <a:t>Planning Commission Hearings </a:t>
            </a:r>
            <a:br>
              <a:rPr lang="en-US" sz="1400" b="1" u="sng" kern="0" dirty="0">
                <a:solidFill>
                  <a:schemeClr val="tx1"/>
                </a:solidFill>
              </a:rPr>
            </a:br>
            <a:r>
              <a:rPr lang="en-US" sz="1400" b="1" u="sng" kern="0" dirty="0">
                <a:solidFill>
                  <a:schemeClr val="tx1"/>
                </a:solidFill>
              </a:rPr>
              <a:t> </a:t>
            </a:r>
            <a:br>
              <a:rPr lang="en-US" sz="1400" b="1" kern="0" dirty="0"/>
            </a:br>
            <a:r>
              <a:rPr lang="en-US" sz="1200" b="1" kern="0" dirty="0"/>
              <a:t>All Comp Plan Element chapters – (12 total, 4-5 YCC)</a:t>
            </a:r>
            <a:br>
              <a:rPr lang="en-US" sz="1200" b="1" kern="0" dirty="0"/>
            </a:br>
            <a:r>
              <a:rPr lang="en-US" sz="1200" b="1" kern="0" dirty="0"/>
              <a:t> 2 dates scheduled in August 2026 </a:t>
            </a:r>
            <a:br>
              <a:rPr lang="en-US" sz="1400" b="1" kern="0" dirty="0"/>
            </a:br>
            <a:br>
              <a:rPr lang="en-US" sz="1400" b="1" kern="0" dirty="0"/>
            </a:br>
            <a:r>
              <a:rPr lang="en-US" sz="1400" b="1" u="sng" kern="0" dirty="0">
                <a:solidFill>
                  <a:schemeClr val="tx1"/>
                </a:solidFill>
              </a:rPr>
              <a:t>PC recommendations to board of county commissioners</a:t>
            </a:r>
            <a:br>
              <a:rPr lang="en-US" sz="1400" b="1" kern="0" dirty="0">
                <a:solidFill>
                  <a:schemeClr val="tx1"/>
                </a:solidFill>
              </a:rPr>
            </a:br>
            <a:r>
              <a:rPr lang="en-US" sz="1200" b="1" kern="0" dirty="0"/>
              <a:t>august 2026</a:t>
            </a:r>
          </a:p>
        </p:txBody>
      </p:sp>
      <p:pic>
        <p:nvPicPr>
          <p:cNvPr id="22" name="Video 21" descr="Person Jogging Uphill">
            <a:extLst>
              <a:ext uri="{FF2B5EF4-FFF2-40B4-BE49-F238E27FC236}">
                <a16:creationId xmlns:a16="http://schemas.microsoft.com/office/drawing/2014/main" id="{25BAF54E-1F46-8748-9CA0-D96178B60EB1}"/>
              </a:ext>
            </a:extLst>
          </p:cNvPr>
          <p:cNvPicPr>
            <a:picLocks noChangeAspect="1"/>
          </p:cNvPicPr>
          <p:nvPr>
            <a:videoFile r:link="rId3"/>
            <p:extLst>
              <p:ext uri="{DAA4B4D4-6D71-4841-9C94-3DE7FCFB9230}">
                <p14:media xmlns:p14="http://schemas.microsoft.com/office/powerpoint/2010/main" r:embed="rId2"/>
              </p:ext>
            </p:extLst>
          </p:nvPr>
        </p:nvPicPr>
        <p:blipFill>
          <a:blip r:embed="rId5"/>
          <a:srcRect t="28257" r="-1" b="26066"/>
          <a:stretch>
            <a:fillRect/>
          </a:stretch>
        </p:blipFill>
        <p:spPr>
          <a:xfrm>
            <a:off x="20" y="3716594"/>
            <a:ext cx="12191980" cy="3141406"/>
          </a:xfrm>
          <a:prstGeom prst="rect">
            <a:avLst/>
          </a:prstGeom>
          <a:noFill/>
        </p:spPr>
      </p:pic>
      <p:sp>
        <p:nvSpPr>
          <p:cNvPr id="20" name="Slide Number Placeholder 3">
            <a:extLst>
              <a:ext uri="{FF2B5EF4-FFF2-40B4-BE49-F238E27FC236}">
                <a16:creationId xmlns:a16="http://schemas.microsoft.com/office/drawing/2014/main" id="{0983DB3D-31D1-6B1E-2237-55727F9A1162}"/>
              </a:ext>
            </a:extLst>
          </p:cNvPr>
          <p:cNvSpPr>
            <a:spLocks noGrp="1"/>
          </p:cNvSpPr>
          <p:nvPr>
            <p:ph type="sldNum" sz="quarter" idx="4"/>
          </p:nvPr>
        </p:nvSpPr>
        <p:spPr>
          <a:xfrm>
            <a:off x="8610600" y="6356350"/>
            <a:ext cx="2743200" cy="365125"/>
          </a:xfrm>
        </p:spPr>
        <p:txBody>
          <a:bodyPr anchor="ctr">
            <a:normAutofit/>
          </a:bodyPr>
          <a:lstStyle/>
          <a:p>
            <a:pPr>
              <a:spcAft>
                <a:spcPts val="600"/>
              </a:spcAft>
            </a:pPr>
            <a:fld id="{EA87306C-81BA-4795-A5CA-9392456A8C1E}" type="slidenum">
              <a:rPr lang="en-US" smtClean="0"/>
              <a:pPr>
                <a:spcAft>
                  <a:spcPts val="600"/>
                </a:spcAft>
              </a:pPr>
              <a:t>56</a:t>
            </a:fld>
            <a:endParaRPr lang="en-US"/>
          </a:p>
        </p:txBody>
      </p:sp>
      <p:sp>
        <p:nvSpPr>
          <p:cNvPr id="3" name="TextBox 2">
            <a:extLst>
              <a:ext uri="{FF2B5EF4-FFF2-40B4-BE49-F238E27FC236}">
                <a16:creationId xmlns:a16="http://schemas.microsoft.com/office/drawing/2014/main" id="{D1B90698-A838-CBB2-7C61-497D7416C893}"/>
              </a:ext>
            </a:extLst>
          </p:cNvPr>
          <p:cNvSpPr txBox="1"/>
          <p:nvPr/>
        </p:nvSpPr>
        <p:spPr>
          <a:xfrm>
            <a:off x="5059680" y="274964"/>
            <a:ext cx="6096000" cy="338554"/>
          </a:xfrm>
          <a:prstGeom prst="rect">
            <a:avLst/>
          </a:prstGeom>
          <a:noFill/>
        </p:spPr>
        <p:txBody>
          <a:bodyPr wrap="square">
            <a:spAutoFit/>
          </a:bodyPr>
          <a:lstStyle/>
          <a:p>
            <a:pPr marL="0" marR="0">
              <a:spcAft>
                <a:spcPts val="600"/>
              </a:spcAft>
              <a:buNone/>
            </a:pPr>
            <a:r>
              <a:rPr lang="en-US" sz="1600" u="none" strike="noStrike" dirty="0">
                <a:solidFill>
                  <a:srgbClr val="4C94D8"/>
                </a:solidFill>
                <a:effectLst/>
                <a:latin typeface="Calibri" panose="020F050202020403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9507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mute="1">
                <p:cTn id="12" repeatCount="indefinite" fill="hold" display="0">
                  <p:stCondLst>
                    <p:cond delay="indefinite"/>
                  </p:stCondLst>
                </p:cTn>
                <p:tgtEl>
                  <p:spTgt spid="2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a:extLst>
            <a:ext uri="{FF2B5EF4-FFF2-40B4-BE49-F238E27FC236}">
              <a16:creationId xmlns:a16="http://schemas.microsoft.com/office/drawing/2014/main" id="{3BC2BDD9-D9FF-57EA-69CC-D00A015E8244}"/>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B6832852-DB6A-01D0-1B55-0BA52AA34BE3}"/>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a:solidFill>
                  <a:schemeClr val="tx1"/>
                </a:solidFill>
              </a:rPr>
              <a:t>3.2 HAZARD MITIGATION PLANNING</a:t>
            </a:r>
            <a:br>
              <a:rPr lang="en-US" u="sng"/>
            </a:br>
            <a:r>
              <a:rPr lang="en-US" sz="1200" u="sng">
                <a:solidFill>
                  <a:schemeClr val="tx1"/>
                </a:solidFill>
              </a:rPr>
              <a:t>15 updates (blueline)</a:t>
            </a:r>
            <a:endParaRPr lang="en-US" sz="1200">
              <a:solidFill>
                <a:schemeClr val="tx1"/>
              </a:solidFill>
            </a:endParaRPr>
          </a:p>
        </p:txBody>
      </p:sp>
      <p:sp>
        <p:nvSpPr>
          <p:cNvPr id="19" name="Content Placeholder 2">
            <a:extLst>
              <a:ext uri="{FF2B5EF4-FFF2-40B4-BE49-F238E27FC236}">
                <a16:creationId xmlns:a16="http://schemas.microsoft.com/office/drawing/2014/main" id="{1FD68B18-9B88-AEF2-B446-2C06ED2DF5AC}"/>
              </a:ext>
            </a:extLst>
          </p:cNvPr>
          <p:cNvSpPr>
            <a:spLocks noGrp="1"/>
          </p:cNvSpPr>
          <p:nvPr>
            <p:ph sz="quarter" idx="10"/>
          </p:nvPr>
        </p:nvSpPr>
        <p:spPr>
          <a:xfrm>
            <a:off x="5425102" y="716096"/>
            <a:ext cx="5716587" cy="5188561"/>
          </a:xfrm>
        </p:spPr>
        <p:txBody>
          <a:bodyPr lIns="91440" tIns="45720" rIns="91440" bIns="45720" anchor="ctr"/>
          <a:lstStyle/>
          <a:p>
            <a:pPr marL="283210" indent="-283210"/>
            <a:r>
              <a:rPr lang="en-US" sz="1600" u="sng">
                <a:solidFill>
                  <a:schemeClr val="accent1">
                    <a:lumMod val="50000"/>
                  </a:schemeClr>
                </a:solidFill>
              </a:rPr>
              <a:t>3. ☐ </a:t>
            </a:r>
            <a:r>
              <a:rPr lang="en-US" sz="1600" b="1" u="sng">
                <a:solidFill>
                  <a:schemeClr val="accent1">
                    <a:lumMod val="50000"/>
                  </a:schemeClr>
                </a:solidFill>
              </a:rPr>
              <a:t>Page 2, line 8-28 3.2</a:t>
            </a:r>
            <a:r>
              <a:rPr lang="en-US" sz="1600" u="sng">
                <a:solidFill>
                  <a:schemeClr val="accent1">
                    <a:lumMod val="50000"/>
                  </a:schemeClr>
                </a:solidFill>
              </a:rPr>
              <a:t>: Yakima County Mulit-Jurisdictional Hazard Mitigation Plan.</a:t>
            </a:r>
          </a:p>
          <a:p>
            <a:pPr lvl="1" indent="-283210"/>
            <a:r>
              <a:rPr lang="en-US" sz="1600" u="sng">
                <a:solidFill>
                  <a:schemeClr val="accent1">
                    <a:lumMod val="50000"/>
                  </a:schemeClr>
                </a:solidFill>
              </a:rPr>
              <a:t>Lines 10-11: "… For Yakima County and other jurisdictions or districts that with to participate..."</a:t>
            </a:r>
          </a:p>
          <a:p>
            <a:pPr lvl="1" indent="-283210"/>
            <a:r>
              <a:rPr lang="en-US" sz="1600" u="sng">
                <a:solidFill>
                  <a:schemeClr val="accent1">
                    <a:lumMod val="50000"/>
                  </a:schemeClr>
                </a:solidFill>
              </a:rPr>
              <a:t>Lines 12-14: " YVEM strives to capture informal status updates each year for accountability and awareness for the 5-year update. The following jurisdictions and districts are included in the HMP adopted in 2023:"</a:t>
            </a:r>
          </a:p>
          <a:p>
            <a:pPr lvl="1" indent="-283210"/>
            <a:r>
              <a:rPr lang="en-US" sz="1600" u="sng">
                <a:solidFill>
                  <a:schemeClr val="accent1">
                    <a:lumMod val="50000"/>
                  </a:schemeClr>
                </a:solidFill>
              </a:rPr>
              <a:t>Lines 16-28: participating jurisdictions.</a:t>
            </a:r>
          </a:p>
          <a:p>
            <a:pPr marL="283210" indent="-283210"/>
            <a:r>
              <a:rPr lang="en-US" sz="1600" u="sng">
                <a:solidFill>
                  <a:schemeClr val="accent1">
                    <a:lumMod val="50000"/>
                  </a:schemeClr>
                </a:solidFill>
              </a:rPr>
              <a:t>4. ☐ </a:t>
            </a:r>
            <a:r>
              <a:rPr lang="en-US" sz="1600" b="1" u="sng">
                <a:solidFill>
                  <a:schemeClr val="accent1">
                    <a:lumMod val="50000"/>
                  </a:schemeClr>
                </a:solidFill>
              </a:rPr>
              <a:t>Page 3, line 14-23: 3.2: </a:t>
            </a:r>
            <a:r>
              <a:rPr lang="en-US" sz="1600" u="sng">
                <a:solidFill>
                  <a:schemeClr val="accent1">
                    <a:lumMod val="50000"/>
                  </a:schemeClr>
                </a:solidFill>
              </a:rPr>
              <a:t>simple additions to mitigation planning paragraphs.</a:t>
            </a:r>
          </a:p>
          <a:p>
            <a:pPr lvl="1" indent="-283210"/>
            <a:r>
              <a:rPr lang="en-US" sz="1600" u="sng">
                <a:solidFill>
                  <a:schemeClr val="accent1">
                    <a:lumMod val="50000"/>
                  </a:schemeClr>
                </a:solidFill>
              </a:rPr>
              <a:t>Lines 14-16: few stylistic additions.</a:t>
            </a:r>
          </a:p>
          <a:p>
            <a:pPr lvl="1" indent="-283210"/>
            <a:r>
              <a:rPr lang="en-US" sz="1600" u="sng">
                <a:solidFill>
                  <a:schemeClr val="accent1">
                    <a:lumMod val="50000"/>
                  </a:schemeClr>
                </a:solidFill>
              </a:rPr>
              <a:t>Lines 18-23: added Fire Management Assistance Grant and Building Resilient Infrastructure and Communities.</a:t>
            </a:r>
          </a:p>
          <a:p>
            <a:pPr marL="283210" indent="-283210"/>
            <a:endParaRPr lang="en-US" sz="1600">
              <a:solidFill>
                <a:schemeClr val="accent1">
                  <a:lumMod val="50000"/>
                </a:schemeClr>
              </a:solidFill>
            </a:endParaRPr>
          </a:p>
        </p:txBody>
      </p:sp>
      <p:sp>
        <p:nvSpPr>
          <p:cNvPr id="20" name="Slide Number Placeholder 3">
            <a:extLst>
              <a:ext uri="{FF2B5EF4-FFF2-40B4-BE49-F238E27FC236}">
                <a16:creationId xmlns:a16="http://schemas.microsoft.com/office/drawing/2014/main" id="{B6FA4C28-2738-0EB6-26AB-FA704AD16F99}"/>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6</a:t>
            </a:fld>
            <a:endParaRPr lang="en-US"/>
          </a:p>
        </p:txBody>
      </p:sp>
    </p:spTree>
    <p:extLst>
      <p:ext uri="{BB962C8B-B14F-4D97-AF65-F5344CB8AC3E}">
        <p14:creationId xmlns:p14="http://schemas.microsoft.com/office/powerpoint/2010/main" val="2621845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a:extLst>
            <a:ext uri="{FF2B5EF4-FFF2-40B4-BE49-F238E27FC236}">
              <a16:creationId xmlns:a16="http://schemas.microsoft.com/office/drawing/2014/main" id="{0FFF03F7-8275-6119-5CD9-F8FAFA0E0DA7}"/>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E37CEB7B-AA9E-DA9B-75A1-61723EEECF77}"/>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a:solidFill>
                  <a:schemeClr val="tx1"/>
                </a:solidFill>
              </a:rPr>
              <a:t>3.3 Special Districts/programs</a:t>
            </a:r>
            <a:br>
              <a:rPr lang="en-US"/>
            </a:br>
            <a:r>
              <a:rPr lang="en-US" sz="1200" u="sng">
                <a:solidFill>
                  <a:schemeClr val="tx1"/>
                </a:solidFill>
              </a:rPr>
              <a:t>6 updates</a:t>
            </a:r>
          </a:p>
        </p:txBody>
      </p:sp>
      <p:sp>
        <p:nvSpPr>
          <p:cNvPr id="19" name="Content Placeholder 2">
            <a:extLst>
              <a:ext uri="{FF2B5EF4-FFF2-40B4-BE49-F238E27FC236}">
                <a16:creationId xmlns:a16="http://schemas.microsoft.com/office/drawing/2014/main" id="{F90471FA-48E3-D8A0-E457-F9CA59E8C0EA}"/>
              </a:ext>
            </a:extLst>
          </p:cNvPr>
          <p:cNvSpPr>
            <a:spLocks noGrp="1"/>
          </p:cNvSpPr>
          <p:nvPr>
            <p:ph sz="quarter" idx="10"/>
          </p:nvPr>
        </p:nvSpPr>
        <p:spPr>
          <a:xfrm>
            <a:off x="5579338" y="589203"/>
            <a:ext cx="5774095" cy="6757898"/>
          </a:xfrm>
        </p:spPr>
        <p:txBody>
          <a:bodyPr lIns="91440" tIns="45720" rIns="91440" bIns="45720" anchor="ctr"/>
          <a:lstStyle/>
          <a:p>
            <a:pPr marL="0" indent="0">
              <a:buNone/>
            </a:pPr>
            <a:r>
              <a:rPr lang="en-US" sz="1600" u="sng">
                <a:solidFill>
                  <a:schemeClr val="accent3">
                    <a:lumMod val="49000"/>
                  </a:schemeClr>
                </a:solidFill>
              </a:rPr>
              <a:t>1. ☐ </a:t>
            </a:r>
            <a:r>
              <a:rPr lang="en-US" sz="1600" b="1" u="sng">
                <a:solidFill>
                  <a:schemeClr val="accent3">
                    <a:lumMod val="49000"/>
                  </a:schemeClr>
                </a:solidFill>
              </a:rPr>
              <a:t>Page 3, line 31: 3.3.1</a:t>
            </a:r>
            <a:r>
              <a:rPr lang="en-US" sz="1600" u="sng">
                <a:solidFill>
                  <a:schemeClr val="accent3">
                    <a:lumMod val="49000"/>
                  </a:schemeClr>
                </a:solidFill>
              </a:rPr>
              <a:t>:  "… under RCW 86.15."</a:t>
            </a:r>
          </a:p>
          <a:p>
            <a:pPr marL="0" indent="0">
              <a:buNone/>
            </a:pPr>
            <a:r>
              <a:rPr lang="en-US" sz="1600" u="sng">
                <a:solidFill>
                  <a:schemeClr val="accent3">
                    <a:lumMod val="49000"/>
                  </a:schemeClr>
                </a:solidFill>
              </a:rPr>
              <a:t>2. ☐ </a:t>
            </a:r>
            <a:r>
              <a:rPr lang="en-US" sz="1600" b="1" u="sng">
                <a:solidFill>
                  <a:schemeClr val="accent3">
                    <a:lumMod val="49000"/>
                  </a:schemeClr>
                </a:solidFill>
              </a:rPr>
              <a:t>Page 3, line 38-40: 3.3.1.1</a:t>
            </a:r>
            <a:r>
              <a:rPr lang="en-US" sz="1600" u="sng">
                <a:solidFill>
                  <a:schemeClr val="accent3">
                    <a:lumMod val="49000"/>
                  </a:schemeClr>
                </a:solidFill>
              </a:rPr>
              <a:t>: "… and follow Ecology's process for flood hazard management plans redefined by the 1991 Ecology guidelines."</a:t>
            </a:r>
          </a:p>
          <a:p>
            <a:pPr marL="0" indent="0">
              <a:buNone/>
            </a:pPr>
            <a:r>
              <a:rPr lang="en-US" sz="1600" u="sng">
                <a:solidFill>
                  <a:schemeClr val="accent3">
                    <a:lumMod val="49000"/>
                  </a:schemeClr>
                </a:solidFill>
              </a:rPr>
              <a:t>3. </a:t>
            </a:r>
            <a:r>
              <a:rPr lang="en-US" sz="1600" u="sng">
                <a:solidFill>
                  <a:schemeClr val="accent3">
                    <a:lumMod val="49000"/>
                  </a:schemeClr>
                </a:solidFill>
                <a:latin typeface="Tenorite"/>
              </a:rPr>
              <a:t>☐ </a:t>
            </a:r>
            <a:r>
              <a:rPr lang="en-US" sz="1600" b="1" u="sng">
                <a:solidFill>
                  <a:schemeClr val="accent3">
                    <a:lumMod val="49000"/>
                  </a:schemeClr>
                </a:solidFill>
              </a:rPr>
              <a:t>Page 4, 3.3.1.1:</a:t>
            </a:r>
            <a:endParaRPr lang="en-US" sz="1600" u="sng">
              <a:solidFill>
                <a:schemeClr val="accent3">
                  <a:lumMod val="49000"/>
                </a:schemeClr>
              </a:solidFill>
              <a:latin typeface="Tenorite"/>
            </a:endParaRPr>
          </a:p>
          <a:p>
            <a:pPr lvl="1" indent="-283210"/>
            <a:r>
              <a:rPr lang="en-US" sz="1600" b="1" u="sng">
                <a:solidFill>
                  <a:schemeClr val="accent3">
                    <a:lumMod val="49000"/>
                  </a:schemeClr>
                </a:solidFill>
              </a:rPr>
              <a:t>Lines 11-17: </a:t>
            </a:r>
            <a:r>
              <a:rPr lang="en-US" sz="1600" u="sng">
                <a:solidFill>
                  <a:schemeClr val="accent3">
                    <a:lumMod val="49000"/>
                  </a:schemeClr>
                </a:solidFill>
              </a:rPr>
              <a:t>added Cowiche Addendum to Upper Yakima CFHMP</a:t>
            </a:r>
            <a:endParaRPr lang="en-US" sz="1600" b="1" u="sng">
              <a:solidFill>
                <a:schemeClr val="accent3">
                  <a:lumMod val="49000"/>
                </a:schemeClr>
              </a:solidFill>
            </a:endParaRPr>
          </a:p>
          <a:p>
            <a:pPr lvl="1" indent="-283210"/>
            <a:r>
              <a:rPr lang="en-US" sz="1600" b="1" u="sng">
                <a:solidFill>
                  <a:schemeClr val="accent3">
                    <a:lumMod val="49000"/>
                  </a:schemeClr>
                </a:solidFill>
              </a:rPr>
              <a:t>Lines 21-23:</a:t>
            </a:r>
            <a:r>
              <a:rPr lang="en-US" sz="1600" u="sng">
                <a:solidFill>
                  <a:schemeClr val="accent3">
                    <a:lumMod val="49000"/>
                  </a:schemeClr>
                </a:solidFill>
              </a:rPr>
              <a:t> "Many of the recommendations have been completed since adoption, and the County wishes to soon update this plan once the flood maps have been updated by FEMA to reflect the suite of flood risk reduction actions implemented by the County."</a:t>
            </a:r>
          </a:p>
          <a:p>
            <a:pPr lvl="1" indent="-283210"/>
            <a:r>
              <a:rPr lang="en-US" sz="1600" b="1" u="sng">
                <a:solidFill>
                  <a:schemeClr val="accent3">
                    <a:lumMod val="49000"/>
                  </a:schemeClr>
                </a:solidFill>
              </a:rPr>
              <a:t>Lines 30-40:</a:t>
            </a:r>
            <a:r>
              <a:rPr lang="en-US" sz="1600" u="sng">
                <a:solidFill>
                  <a:schemeClr val="accent3">
                    <a:lumMod val="49000"/>
                  </a:schemeClr>
                </a:solidFill>
              </a:rPr>
              <a:t> added Lower Yakima River Watershed CFHMP.</a:t>
            </a:r>
          </a:p>
          <a:p>
            <a:pPr lvl="1" indent="-283210"/>
            <a:r>
              <a:rPr lang="en-US" sz="1600" b="1" u="sng">
                <a:solidFill>
                  <a:schemeClr val="accent3">
                    <a:lumMod val="49000"/>
                  </a:schemeClr>
                </a:solidFill>
              </a:rPr>
              <a:t>Lines 42-2: </a:t>
            </a:r>
            <a:r>
              <a:rPr lang="en-US" sz="1600" u="sng">
                <a:solidFill>
                  <a:schemeClr val="accent3">
                    <a:lumMod val="49000"/>
                  </a:schemeClr>
                </a:solidFill>
              </a:rPr>
              <a:t>added other CFHMPs not detailed in Ch 3.</a:t>
            </a:r>
          </a:p>
          <a:p>
            <a:pPr marL="0" indent="0">
              <a:buNone/>
            </a:pPr>
            <a:endParaRPr lang="en-US" sz="1600" u="sng">
              <a:solidFill>
                <a:schemeClr val="accent3">
                  <a:lumMod val="49000"/>
                </a:schemeClr>
              </a:solidFill>
            </a:endParaRPr>
          </a:p>
          <a:p>
            <a:pPr marL="0" indent="0">
              <a:buNone/>
            </a:pPr>
            <a:endParaRPr lang="en-US"/>
          </a:p>
        </p:txBody>
      </p:sp>
      <p:sp>
        <p:nvSpPr>
          <p:cNvPr id="20" name="Slide Number Placeholder 3">
            <a:extLst>
              <a:ext uri="{FF2B5EF4-FFF2-40B4-BE49-F238E27FC236}">
                <a16:creationId xmlns:a16="http://schemas.microsoft.com/office/drawing/2014/main" id="{CE0C97A3-B309-10E6-42E1-D0FA17F7348B}"/>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7</a:t>
            </a:fld>
            <a:endParaRPr lang="en-US"/>
          </a:p>
        </p:txBody>
      </p:sp>
    </p:spTree>
    <p:extLst>
      <p:ext uri="{BB962C8B-B14F-4D97-AF65-F5344CB8AC3E}">
        <p14:creationId xmlns:p14="http://schemas.microsoft.com/office/powerpoint/2010/main" val="115535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a:extLst>
            <a:ext uri="{FF2B5EF4-FFF2-40B4-BE49-F238E27FC236}">
              <a16:creationId xmlns:a16="http://schemas.microsoft.com/office/drawing/2014/main" id="{F519EC3E-50B3-F1FA-3CA8-C9B31A5A2BDA}"/>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B8129063-9A67-D151-F5D9-606321FA65E2}"/>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a:solidFill>
                  <a:schemeClr val="tx1"/>
                </a:solidFill>
              </a:rPr>
              <a:t>3.3 Special Districts/programs</a:t>
            </a:r>
            <a:br>
              <a:rPr lang="en-US" u="sng"/>
            </a:br>
            <a:r>
              <a:rPr lang="en-US" u="sng">
                <a:solidFill>
                  <a:schemeClr val="tx1"/>
                </a:solidFill>
              </a:rPr>
              <a:t>Continued</a:t>
            </a:r>
            <a:br>
              <a:rPr lang="en-US"/>
            </a:br>
            <a:r>
              <a:rPr lang="en-US" sz="1200" u="sng">
                <a:solidFill>
                  <a:schemeClr val="tx1"/>
                </a:solidFill>
              </a:rPr>
              <a:t>5 updates</a:t>
            </a:r>
          </a:p>
        </p:txBody>
      </p:sp>
      <p:sp>
        <p:nvSpPr>
          <p:cNvPr id="19" name="Content Placeholder 2">
            <a:extLst>
              <a:ext uri="{FF2B5EF4-FFF2-40B4-BE49-F238E27FC236}">
                <a16:creationId xmlns:a16="http://schemas.microsoft.com/office/drawing/2014/main" id="{2061BA6A-3AB3-D84A-5C5A-864B97179E9D}"/>
              </a:ext>
            </a:extLst>
          </p:cNvPr>
          <p:cNvSpPr>
            <a:spLocks noGrp="1"/>
          </p:cNvSpPr>
          <p:nvPr>
            <p:ph sz="quarter" idx="10"/>
          </p:nvPr>
        </p:nvSpPr>
        <p:spPr>
          <a:xfrm>
            <a:off x="5579338" y="589203"/>
            <a:ext cx="5774095" cy="6757898"/>
          </a:xfrm>
        </p:spPr>
        <p:txBody>
          <a:bodyPr lIns="91440" tIns="45720" rIns="91440" bIns="45720" anchor="ctr"/>
          <a:lstStyle/>
          <a:p>
            <a:pPr marL="0" indent="0">
              <a:buNone/>
            </a:pPr>
            <a:r>
              <a:rPr lang="en-US" sz="1600" u="sng">
                <a:solidFill>
                  <a:schemeClr val="accent3">
                    <a:lumMod val="49000"/>
                  </a:schemeClr>
                </a:solidFill>
              </a:rPr>
              <a:t>1. ☐ </a:t>
            </a:r>
            <a:r>
              <a:rPr lang="en-US" sz="1600" b="1" u="sng">
                <a:solidFill>
                  <a:schemeClr val="accent3">
                    <a:lumMod val="49000"/>
                  </a:schemeClr>
                </a:solidFill>
              </a:rPr>
              <a:t>Page 5, lines 4-24: 3.3.2</a:t>
            </a:r>
            <a:r>
              <a:rPr lang="en-US" sz="1600" u="sng">
                <a:solidFill>
                  <a:schemeClr val="accent3">
                    <a:lumMod val="49000"/>
                  </a:schemeClr>
                </a:solidFill>
              </a:rPr>
              <a:t>:  added National Flood Insurance Program and Community Rating System.</a:t>
            </a:r>
          </a:p>
          <a:p>
            <a:pPr marL="0" indent="0">
              <a:buNone/>
            </a:pPr>
            <a:r>
              <a:rPr lang="en-US" sz="1600" u="sng">
                <a:solidFill>
                  <a:schemeClr val="accent3">
                    <a:lumMod val="49000"/>
                  </a:schemeClr>
                </a:solidFill>
              </a:rPr>
              <a:t>2. ☐ </a:t>
            </a:r>
            <a:r>
              <a:rPr lang="en-US" sz="1600" b="1" u="sng">
                <a:solidFill>
                  <a:schemeClr val="accent3">
                    <a:lumMod val="49000"/>
                  </a:schemeClr>
                </a:solidFill>
              </a:rPr>
              <a:t>Page 5, line 37-44: 3.3.1.4</a:t>
            </a:r>
            <a:r>
              <a:rPr lang="en-US" sz="1600" u="sng">
                <a:solidFill>
                  <a:schemeClr val="accent3">
                    <a:lumMod val="49000"/>
                  </a:schemeClr>
                </a:solidFill>
              </a:rPr>
              <a:t>: Added in-depth explanation for Yakima County's </a:t>
            </a:r>
            <a:r>
              <a:rPr lang="en-US" sz="1600" u="sng" err="1">
                <a:solidFill>
                  <a:schemeClr val="accent3">
                    <a:lumMod val="49000"/>
                  </a:schemeClr>
                </a:solidFill>
              </a:rPr>
              <a:t>Hazus</a:t>
            </a:r>
            <a:r>
              <a:rPr lang="en-US" sz="1600" u="sng">
                <a:solidFill>
                  <a:schemeClr val="accent3">
                    <a:lumMod val="49000"/>
                  </a:schemeClr>
                </a:solidFill>
              </a:rPr>
              <a:t> mapping strategies. </a:t>
            </a:r>
          </a:p>
          <a:p>
            <a:pPr marL="0" indent="0">
              <a:buNone/>
            </a:pPr>
            <a:r>
              <a:rPr lang="en-US" sz="1600" u="sng">
                <a:solidFill>
                  <a:schemeClr val="accent3">
                    <a:lumMod val="49000"/>
                  </a:schemeClr>
                </a:solidFill>
              </a:rPr>
              <a:t>3. </a:t>
            </a:r>
            <a:r>
              <a:rPr lang="en-US" sz="1600" u="sng">
                <a:solidFill>
                  <a:schemeClr val="accent3">
                    <a:lumMod val="49000"/>
                  </a:schemeClr>
                </a:solidFill>
                <a:latin typeface="Tenorite"/>
              </a:rPr>
              <a:t>☐ </a:t>
            </a:r>
            <a:r>
              <a:rPr lang="en-US" sz="1600" b="1" u="sng">
                <a:solidFill>
                  <a:schemeClr val="accent3">
                    <a:lumMod val="49000"/>
                  </a:schemeClr>
                </a:solidFill>
              </a:rPr>
              <a:t>Page 7:</a:t>
            </a:r>
            <a:r>
              <a:rPr lang="en-US" sz="1600" u="sng">
                <a:solidFill>
                  <a:schemeClr val="accent3">
                    <a:lumMod val="49000"/>
                  </a:schemeClr>
                </a:solidFill>
              </a:rPr>
              <a:t> </a:t>
            </a:r>
            <a:r>
              <a:rPr lang="en-US" sz="1600" u="sng" err="1">
                <a:solidFill>
                  <a:schemeClr val="accent3">
                    <a:lumMod val="49000"/>
                  </a:schemeClr>
                </a:solidFill>
              </a:rPr>
              <a:t>Hazus</a:t>
            </a:r>
            <a:r>
              <a:rPr lang="en-US" sz="1600" u="sng">
                <a:solidFill>
                  <a:schemeClr val="accent3">
                    <a:lumMod val="49000"/>
                  </a:schemeClr>
                </a:solidFill>
              </a:rPr>
              <a:t> photo mapping areas of interest and related tables.</a:t>
            </a:r>
          </a:p>
          <a:p>
            <a:pPr marL="0" indent="0">
              <a:buNone/>
            </a:pPr>
            <a:r>
              <a:rPr lang="en-US" sz="1600" u="sng">
                <a:solidFill>
                  <a:schemeClr val="accent3">
                    <a:lumMod val="49000"/>
                  </a:schemeClr>
                </a:solidFill>
              </a:rPr>
              <a:t>4. ☐ </a:t>
            </a:r>
            <a:r>
              <a:rPr lang="en-US" sz="1600" b="1" u="sng">
                <a:solidFill>
                  <a:schemeClr val="accent3">
                    <a:lumMod val="49000"/>
                  </a:schemeClr>
                </a:solidFill>
              </a:rPr>
              <a:t>Page 8, lines 5-10: 3.3.1.5: </a:t>
            </a:r>
            <a:r>
              <a:rPr lang="en-US" sz="1600" u="sng">
                <a:solidFill>
                  <a:schemeClr val="accent3">
                    <a:lumMod val="49000"/>
                  </a:schemeClr>
                </a:solidFill>
              </a:rPr>
              <a:t>"Yakima County has been involved in efforts by American Rivers and BEF, etc. to insert many of their floodplain restoration/flood risk reduction projects into a “project pipeline”. The intent here is to show potential funders where money is needed and for what kind of projects."</a:t>
            </a:r>
          </a:p>
          <a:p>
            <a:pPr marL="0" indent="0">
              <a:buNone/>
            </a:pPr>
            <a:r>
              <a:rPr lang="en-US" sz="1600" u="sng">
                <a:solidFill>
                  <a:schemeClr val="accent3">
                    <a:lumMod val="49000"/>
                  </a:schemeClr>
                </a:solidFill>
              </a:rPr>
              <a:t>5. ☐ </a:t>
            </a:r>
            <a:r>
              <a:rPr lang="en-US" sz="1600" b="1" u="sng">
                <a:solidFill>
                  <a:schemeClr val="accent3">
                    <a:lumMod val="49000"/>
                  </a:schemeClr>
                </a:solidFill>
              </a:rPr>
              <a:t>Page 9 lines 24-45, Page 10 lines 1-3: 3.3.3:</a:t>
            </a:r>
            <a:r>
              <a:rPr lang="en-US" sz="1600" u="sng">
                <a:solidFill>
                  <a:schemeClr val="accent3">
                    <a:lumMod val="49000"/>
                  </a:schemeClr>
                </a:solidFill>
              </a:rPr>
              <a:t> Yakima River Basin Water Enhancement Project/YBIP. Removed outdated information, stylistically revised the history of the program, and updated goals.</a:t>
            </a:r>
          </a:p>
          <a:p>
            <a:pPr marL="0" indent="0">
              <a:buNone/>
            </a:pPr>
            <a:endParaRPr lang="en-US"/>
          </a:p>
          <a:p>
            <a:pPr marL="0" indent="0">
              <a:buNone/>
            </a:pPr>
            <a:endParaRPr lang="en-US"/>
          </a:p>
          <a:p>
            <a:pPr marL="0" indent="0">
              <a:buNone/>
            </a:pPr>
            <a:endParaRPr lang="en-US"/>
          </a:p>
        </p:txBody>
      </p:sp>
      <p:sp>
        <p:nvSpPr>
          <p:cNvPr id="20" name="Slide Number Placeholder 3">
            <a:extLst>
              <a:ext uri="{FF2B5EF4-FFF2-40B4-BE49-F238E27FC236}">
                <a16:creationId xmlns:a16="http://schemas.microsoft.com/office/drawing/2014/main" id="{5391DC0F-373D-355A-DE3F-2089943A94B4}"/>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8</a:t>
            </a:fld>
            <a:endParaRPr lang="en-US"/>
          </a:p>
        </p:txBody>
      </p:sp>
    </p:spTree>
    <p:extLst>
      <p:ext uri="{BB962C8B-B14F-4D97-AF65-F5344CB8AC3E}">
        <p14:creationId xmlns:p14="http://schemas.microsoft.com/office/powerpoint/2010/main" val="1656459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a:extLst>
            <a:ext uri="{FF2B5EF4-FFF2-40B4-BE49-F238E27FC236}">
              <a16:creationId xmlns:a16="http://schemas.microsoft.com/office/drawing/2014/main" id="{8BF8A909-3B37-99FD-580E-730535375C5A}"/>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8CC060FE-6295-F882-44C7-2D1A053EC398}"/>
              </a:ext>
            </a:extLst>
          </p:cNvPr>
          <p:cNvSpPr>
            <a:spLocks noGrp="1"/>
          </p:cNvSpPr>
          <p:nvPr>
            <p:ph type="title"/>
          </p:nvPr>
        </p:nvSpPr>
        <p:spPr>
          <a:xfrm>
            <a:off x="241825" y="234268"/>
            <a:ext cx="4239491" cy="6487207"/>
          </a:xfrm>
          <a:solidFill>
            <a:schemeClr val="accent6"/>
          </a:solidFill>
        </p:spPr>
        <p:txBody>
          <a:bodyPr lIns="91440" tIns="45720" rIns="91440" bIns="45720" anchor="ctr"/>
          <a:lstStyle/>
          <a:p>
            <a:r>
              <a:rPr lang="en-US" u="sng" dirty="0">
                <a:solidFill>
                  <a:schemeClr val="tx1"/>
                </a:solidFill>
              </a:rPr>
              <a:t>3.4 stormwater</a:t>
            </a:r>
            <a:br>
              <a:rPr lang="en-US" dirty="0"/>
            </a:br>
            <a:r>
              <a:rPr lang="en-US" sz="1200" u="sng" dirty="0">
                <a:solidFill>
                  <a:schemeClr val="tx1"/>
                </a:solidFill>
              </a:rPr>
              <a:t>1 update</a:t>
            </a:r>
          </a:p>
        </p:txBody>
      </p:sp>
      <p:sp>
        <p:nvSpPr>
          <p:cNvPr id="19" name="Content Placeholder 2">
            <a:extLst>
              <a:ext uri="{FF2B5EF4-FFF2-40B4-BE49-F238E27FC236}">
                <a16:creationId xmlns:a16="http://schemas.microsoft.com/office/drawing/2014/main" id="{E6C1AC82-5267-A069-3222-F15F1F035E36}"/>
              </a:ext>
            </a:extLst>
          </p:cNvPr>
          <p:cNvSpPr>
            <a:spLocks noGrp="1"/>
          </p:cNvSpPr>
          <p:nvPr>
            <p:ph sz="quarter" idx="10"/>
          </p:nvPr>
        </p:nvSpPr>
        <p:spPr>
          <a:xfrm>
            <a:off x="5579338" y="589203"/>
            <a:ext cx="5774095" cy="6757898"/>
          </a:xfrm>
        </p:spPr>
        <p:txBody>
          <a:bodyPr lIns="91440" tIns="45720" rIns="91440" bIns="45720" anchor="ctr"/>
          <a:lstStyle/>
          <a:p>
            <a:pPr marL="0" indent="0">
              <a:buNone/>
            </a:pPr>
            <a:r>
              <a:rPr lang="en-US" sz="1600" u="sng" dirty="0">
                <a:solidFill>
                  <a:schemeClr val="accent3">
                    <a:lumMod val="49000"/>
                  </a:schemeClr>
                </a:solidFill>
              </a:rPr>
              <a:t>1. ☐ </a:t>
            </a:r>
            <a:r>
              <a:rPr lang="en-US" sz="1600" b="1" u="sng" dirty="0">
                <a:solidFill>
                  <a:schemeClr val="accent3">
                    <a:lumMod val="49000"/>
                  </a:schemeClr>
                </a:solidFill>
              </a:rPr>
              <a:t>Page 10 lines 26-45 - Page 11 lines 1-3: 3.4</a:t>
            </a:r>
            <a:r>
              <a:rPr lang="en-US" sz="1600" u="sng" dirty="0">
                <a:solidFill>
                  <a:schemeClr val="accent3">
                    <a:lumMod val="49000"/>
                  </a:schemeClr>
                </a:solidFill>
              </a:rPr>
              <a:t>:  stormwater in Yakima County section added. References history, state and federal requirements, permits, and the local stormwater authority.</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20" name="Slide Number Placeholder 3">
            <a:extLst>
              <a:ext uri="{FF2B5EF4-FFF2-40B4-BE49-F238E27FC236}">
                <a16:creationId xmlns:a16="http://schemas.microsoft.com/office/drawing/2014/main" id="{FFD6836A-B717-55A7-7EFC-EF4A309B15DB}"/>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9</a:t>
            </a:fld>
            <a:endParaRPr lang="en-US"/>
          </a:p>
        </p:txBody>
      </p:sp>
    </p:spTree>
    <p:extLst>
      <p:ext uri="{BB962C8B-B14F-4D97-AF65-F5344CB8AC3E}">
        <p14:creationId xmlns:p14="http://schemas.microsoft.com/office/powerpoint/2010/main" val="1263871283"/>
      </p:ext>
    </p:extLst>
  </p:cSld>
  <p:clrMapOvr>
    <a:masterClrMapping/>
  </p:clrMapOvr>
</p:sld>
</file>

<file path=ppt/theme/theme1.xml><?xml version="1.0" encoding="utf-8"?>
<a:theme xmlns:a="http://schemas.openxmlformats.org/drawingml/2006/main" name="Custom">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6411175_Win32_SL_V6" id="{2596AF0E-92BF-4F5A-A2A1-B1C9D33CD0CE}" vid="{0709752F-9199-467A-B305-5274ECB683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10.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11.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12.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13.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14.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15.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16.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17.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18.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19.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2.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20.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21.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22.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23.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24.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25.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26.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3.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4.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5.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6.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7.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8.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ppt/theme/themeOverride9.xml><?xml version="1.0" encoding="utf-8"?>
<a:themeOverride xmlns:a="http://schemas.openxmlformats.org/drawingml/2006/main">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E9424615-5FE5-4F43-AE24-3BC9A0532687}">
  <ds:schemaRefs>
    <ds:schemaRef ds:uri="http://schemas.microsoft.com/sharepoint/v3/contenttype/forms"/>
  </ds:schemaRefs>
</ds:datastoreItem>
</file>

<file path=customXml/itemProps2.xml><?xml version="1.0" encoding="utf-8"?>
<ds:datastoreItem xmlns:ds="http://schemas.openxmlformats.org/officeDocument/2006/customXml" ds:itemID="{15AD180A-D253-4F84-BD24-8EE736E6553F}">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F19A644-6410-4EC7-894C-877E70305DFF}">
  <ds:schemaRefs>
    <ds:schemaRef ds:uri="http://purl.org/dc/elements/1.1/"/>
    <ds:schemaRef ds:uri="http://schemas.microsoft.com/sharepoint/v3"/>
    <ds:schemaRef ds:uri="http://schemas.microsoft.com/office/2006/metadata/properties"/>
    <ds:schemaRef ds:uri="http://schemas.microsoft.com/office/2006/documentManagement/types"/>
    <ds:schemaRef ds:uri="71af3243-3dd4-4a8d-8c0d-dd76da1f02a5"/>
    <ds:schemaRef ds:uri="http://purl.org/dc/terms/"/>
    <ds:schemaRef ds:uri="http://schemas.openxmlformats.org/package/2006/metadata/core-properties"/>
    <ds:schemaRef ds:uri="230e9df3-be65-4c73-a93b-d1236ebd677e"/>
    <ds:schemaRef ds:uri="http://www.w3.org/XML/1998/namespace"/>
    <ds:schemaRef ds:uri="http://schemas.microsoft.com/office/infopath/2007/PartnerControls"/>
    <ds:schemaRef ds:uri="16c05727-aa75-4e4a-9b5f-8a80a1165891"/>
    <ds:schemaRef ds:uri="http://purl.org/dc/dcmityp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1567</TotalTime>
  <Words>7538</Words>
  <Application>Microsoft Office PowerPoint</Application>
  <PresentationFormat>Widescreen</PresentationFormat>
  <Paragraphs>495</Paragraphs>
  <Slides>56</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Arial</vt:lpstr>
      <vt:lpstr>Arial,Sans-Serif</vt:lpstr>
      <vt:lpstr>Calibri</vt:lpstr>
      <vt:lpstr>Cambria</vt:lpstr>
      <vt:lpstr>Segoe UI Symbol</vt:lpstr>
      <vt:lpstr>Tenorite</vt:lpstr>
      <vt:lpstr>Tenorite </vt:lpstr>
      <vt:lpstr>Tenorite Bold</vt:lpstr>
      <vt:lpstr>Times New Roman</vt:lpstr>
      <vt:lpstr>Custom</vt:lpstr>
      <vt:lpstr>Review of Redline/Blueline changes   Chapter 2 – Natural Settings Chapter 3 – Natural Hazards</vt:lpstr>
      <vt:lpstr>What we’re doing today and how we’re doing it.  Two docs – you have  X -checklist – we have This pres. as the guided tour</vt:lpstr>
      <vt:lpstr> Chapter 3 – Natural Hazards  1. NATURAL HAZARD AND       MITIGATION – Narrative 2. Natural Hazards- GOALS AND      POLICIES</vt:lpstr>
      <vt:lpstr> Narrative  3.1 Introduction 3.2 Hazard Mitigation Planning 3.3 Special Districts/Programs 3.4 Stormwater 3.5 Resilient and Sustainable Growth  Policies and Goals  NH 1 Flooding NH 2 stormwater  NH 3 Wildfire NH 4 Drought NH 5 Extreme Heat NH 6 Multi-Hazard NH 7 Disaster Recovery NH 8 Implementation </vt:lpstr>
      <vt:lpstr>3.1 INTRODUCTION 3 updates (blueline)</vt:lpstr>
      <vt:lpstr>3.2 HAZARD MITIGATION PLANNING 15 updates (blueline)</vt:lpstr>
      <vt:lpstr>3.3 Special Districts/programs 6 updates</vt:lpstr>
      <vt:lpstr>3.3 Special Districts/programs Continued 5 updates</vt:lpstr>
      <vt:lpstr>3.4 stormwater 1 update</vt:lpstr>
      <vt:lpstr>3.5 Yakima County's strategy for resilient and sustainable growth new section</vt:lpstr>
      <vt:lpstr>3.5 Yakima County's strategy for resilient and sustainable growth  continued new section</vt:lpstr>
      <vt:lpstr>3.5 Yakima County's strategy for resilient and sustainable growth  continued New Section</vt:lpstr>
      <vt:lpstr>3.5 Yakima County's strategy for resilient and sustainable growth  continued new section</vt:lpstr>
      <vt:lpstr>3.4 Hazard Mitigation 22 updates</vt:lpstr>
      <vt:lpstr> chapter 3 natural hazards  Policy and goals</vt:lpstr>
      <vt:lpstr>NH1: Flooding</vt:lpstr>
      <vt:lpstr>NH 2 stormwater management</vt:lpstr>
      <vt:lpstr>NH 3 flood control</vt:lpstr>
      <vt:lpstr>NH 4 Geologic Hazards</vt:lpstr>
      <vt:lpstr>NH 5 wildfire</vt:lpstr>
      <vt:lpstr>NH 6 Drought</vt:lpstr>
      <vt:lpstr>NH 7 extreme heat</vt:lpstr>
      <vt:lpstr>NH 8 Multi-hazard</vt:lpstr>
      <vt:lpstr>NH 9 disaster recovery</vt:lpstr>
      <vt:lpstr>NH 10 natural hazards resiliency implementation</vt:lpstr>
      <vt:lpstr> Chapter 2 – Natural Settings  1. NATURAL Settings Narrative 2. Natural settings- GOALS AND POLICIES</vt:lpstr>
      <vt:lpstr>Narrative  2.1     Introduction/Purpose 2.1.1  Horizon 2046 2.2     Existing Conditions 2.5     2026 Setting 2.6     Best Available Science 2.7     Critical Areas 2.8     Water Quantity/Water quality 2.9     Air Quality 2.10   Priority Habitats and Species 2.11   Resilient and Sustainable Growth  Policies and Goals  NS 8   Critical Areas Ns 9   resiliency and Sustainability Ns 10 Water Quality and Quantity  Ns 11/12 Surface Water  Ns 13/14 sTORMWATER  NS 15-18 Fish and wildlife habitat, Wetlands and Freq. Flooded  NS 19 Geologic Hazards  NS 20 Best Available Science</vt:lpstr>
      <vt:lpstr>2.1 introduction/purpose</vt:lpstr>
      <vt:lpstr>2.1.1 Horizon 2046</vt:lpstr>
      <vt:lpstr>2.2 Existing Conditions</vt:lpstr>
      <vt:lpstr>2.5 2026 Setting</vt:lpstr>
      <vt:lpstr>2.6 Best available science</vt:lpstr>
      <vt:lpstr>2.7 Critical Areas</vt:lpstr>
      <vt:lpstr>Wetlands </vt:lpstr>
      <vt:lpstr>Critical Area aquifer recharge areas   (CARA’s)</vt:lpstr>
      <vt:lpstr>Fish and wildlife habitat conservation areas</vt:lpstr>
      <vt:lpstr>Frequently flooded areas</vt:lpstr>
      <vt:lpstr>Geologically Hazardous Areas</vt:lpstr>
      <vt:lpstr>2.8 Water Quantity</vt:lpstr>
      <vt:lpstr>2.9 Water quality</vt:lpstr>
      <vt:lpstr>2.9 Air quality</vt:lpstr>
      <vt:lpstr>2.10 Priority habitats and species</vt:lpstr>
      <vt:lpstr>2.11 resilient and sustainable growth</vt:lpstr>
      <vt:lpstr>Volunteer stewardship program (VSP)</vt:lpstr>
      <vt:lpstr> chapter 2 natural settings  Policy and goals</vt:lpstr>
      <vt:lpstr>NS 8: Critical Areas General    </vt:lpstr>
      <vt:lpstr>NS 9: resiliency and sustainability – climate change    </vt:lpstr>
      <vt:lpstr>NS 10: water quantity    </vt:lpstr>
      <vt:lpstr>NS 11-12 Surface Water enhancement     </vt:lpstr>
      <vt:lpstr>NS 13 Stormwater    </vt:lpstr>
      <vt:lpstr>NS 14: stormwater Management for Water quality    </vt:lpstr>
      <vt:lpstr>NS 15-18: Critical Areas General    </vt:lpstr>
      <vt:lpstr>NS 19: Geologic Hazards    </vt:lpstr>
      <vt:lpstr>NS 21-23: Fire, Flood, Drought, and Extreme Heat Hazards    </vt:lpstr>
      <vt:lpstr>NS 24: Best Available science    </vt:lpstr>
      <vt:lpstr>Next Steps:  Planning commission work sessions  ~4 YCC, ~5/12 Comp plan Element chapters, BAS Report and monitoring updates  ~13 sessions January –august 2026  (~26 BOCC Study Sessions and hearing dates)  Planning Commission Hearings    All Comp Plan Element chapters – (12 total, 4-5 YCC)  2 dates scheduled in August 2026   PC recommendations to board of county commissioners august 2026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Wolf</dc:creator>
  <cp:lastModifiedBy>Keith Wolf</cp:lastModifiedBy>
  <cp:revision>3</cp:revision>
  <cp:lastPrinted>2025-12-03T16:00:48Z</cp:lastPrinted>
  <dcterms:created xsi:type="dcterms:W3CDTF">2025-11-24T18:52:31Z</dcterms:created>
  <dcterms:modified xsi:type="dcterms:W3CDTF">2025-12-04T18:59:47Z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