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61" r:id="rId5"/>
    <p:sldId id="258" r:id="rId6"/>
    <p:sldId id="259" r:id="rId7"/>
    <p:sldId id="262" r:id="rId8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8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73909-B0BC-4C75-9442-817144441AE1}" type="datetimeFigureOut">
              <a:rPr lang="en-US" smtClean="0"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D0D9D-AF37-4C40-8CCD-A27235AD57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31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73909-B0BC-4C75-9442-817144441AE1}" type="datetimeFigureOut">
              <a:rPr lang="en-US" smtClean="0"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D0D9D-AF37-4C40-8CCD-A27235AD57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910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73909-B0BC-4C75-9442-817144441AE1}" type="datetimeFigureOut">
              <a:rPr lang="en-US" smtClean="0"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D0D9D-AF37-4C40-8CCD-A27235AD57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07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73909-B0BC-4C75-9442-817144441AE1}" type="datetimeFigureOut">
              <a:rPr lang="en-US" smtClean="0"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D0D9D-AF37-4C40-8CCD-A27235AD57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939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73909-B0BC-4C75-9442-817144441AE1}" type="datetimeFigureOut">
              <a:rPr lang="en-US" smtClean="0"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D0D9D-AF37-4C40-8CCD-A27235AD57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852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73909-B0BC-4C75-9442-817144441AE1}" type="datetimeFigureOut">
              <a:rPr lang="en-US" smtClean="0"/>
              <a:t>5/11/2015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D0D9D-AF37-4C40-8CCD-A27235AD57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080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73909-B0BC-4C75-9442-817144441AE1}" type="datetimeFigureOut">
              <a:rPr lang="en-US" smtClean="0"/>
              <a:t>5/11/2015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D0D9D-AF37-4C40-8CCD-A27235AD57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838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73909-B0BC-4C75-9442-817144441AE1}" type="datetimeFigureOut">
              <a:rPr lang="en-US" smtClean="0"/>
              <a:t>5/11/2015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D0D9D-AF37-4C40-8CCD-A27235AD57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588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73909-B0BC-4C75-9442-817144441AE1}" type="datetimeFigureOut">
              <a:rPr lang="en-US" smtClean="0"/>
              <a:t>5/11/2015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D0D9D-AF37-4C40-8CCD-A27235AD57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985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73909-B0BC-4C75-9442-817144441AE1}" type="datetimeFigureOut">
              <a:rPr lang="en-US" smtClean="0"/>
              <a:t>5/11/2015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D0D9D-AF37-4C40-8CCD-A27235AD57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341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73909-B0BC-4C75-9442-817144441AE1}" type="datetimeFigureOut">
              <a:rPr lang="en-US" smtClean="0"/>
              <a:t>5/11/2015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D0D9D-AF37-4C40-8CCD-A27235AD57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889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73909-B0BC-4C75-9442-817144441AE1}" type="datetimeFigureOut">
              <a:rPr lang="en-US" smtClean="0"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D0D9D-AF37-4C40-8CCD-A27235AD57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284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181309" y="76200"/>
            <a:ext cx="4728795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Yakima County </a:t>
            </a:r>
          </a:p>
          <a:p>
            <a:pPr algn="ctr"/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3/10 Criminal Justice Sales Tax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" y="971551"/>
            <a:ext cx="7369475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				 	    </a:t>
            </a:r>
            <a:r>
              <a:rPr lang="en-US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2014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Yakima County		     			$5,975,572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Grandview		  	    		     270,212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Granger		  	          		       81,346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Harrah		  	            			       15,827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Mabton		    	            			       56,562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Moxee		 	            			       89,689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Naches			            			       19,753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Selah				         		     180,115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Sunnyside		 	          		     397,530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Tieton			           			       30,330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Toppenish			         		     219,623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Union Gap			          		     149,932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Wapato			         			     123,553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Yakima City		       			  2,272,796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Zillah				   	             </a:t>
            </a:r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      76,438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Total				    	             $9,959,287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620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381000"/>
            <a:ext cx="4953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Yakima County - </a:t>
            </a:r>
            <a:r>
              <a:rPr lang="en-US" sz="2400" b="1" dirty="0" smtClean="0"/>
              <a:t>2015</a:t>
            </a:r>
          </a:p>
          <a:p>
            <a:pPr algn="ctr"/>
            <a:r>
              <a:rPr lang="en-US" sz="2400" b="1" dirty="0" smtClean="0"/>
              <a:t>3/10 Criminal Justice Sales Tax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365323"/>
              </p:ext>
            </p:extLst>
          </p:nvPr>
        </p:nvGraphicFramePr>
        <p:xfrm>
          <a:off x="1295400" y="1600199"/>
          <a:ext cx="6477000" cy="46482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98774"/>
                <a:gridCol w="2010413"/>
                <a:gridCol w="1167813"/>
              </a:tblGrid>
              <a:tr h="42405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Sheriff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 $ 1,763,407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27.81%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2405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Prosecuting Attorney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 $ 1,231,349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19.42%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2405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Assigned Counsel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 $ 1,381,421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21.79%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2405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Superior Court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 $     361,846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5.71%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2405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District Court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 $     574,232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9.06%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2405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Juvenile Court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 $     808,301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12.75%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2405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Clerk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 $     207,547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3.27%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2405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Security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 $         5,353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0.08%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2405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Expert Witness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 $         6,544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0.10%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0801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 $ 6,340,000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100%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089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776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381000"/>
            <a:ext cx="4953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Yakima County - </a:t>
            </a:r>
            <a:r>
              <a:rPr lang="en-US" sz="2400" b="1" dirty="0" smtClean="0"/>
              <a:t>2015</a:t>
            </a:r>
          </a:p>
          <a:p>
            <a:pPr algn="ctr"/>
            <a:r>
              <a:rPr lang="en-US" sz="2400" b="1" dirty="0" smtClean="0"/>
              <a:t>3/10 Criminal Justice Sales Tax</a:t>
            </a:r>
          </a:p>
          <a:p>
            <a:pPr algn="ctr"/>
            <a:r>
              <a:rPr lang="en-US" sz="2200" b="1" dirty="0" smtClean="0"/>
              <a:t>Sheriff</a:t>
            </a:r>
            <a:endParaRPr lang="en-US" sz="2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1819870"/>
            <a:ext cx="7162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dirty="0" smtClean="0"/>
              <a:t>Detectives 					   $349,204</a:t>
            </a:r>
            <a:endParaRPr lang="en-US" sz="12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3 FTE detectives</a:t>
            </a:r>
          </a:p>
          <a:p>
            <a:pPr lvl="1"/>
            <a:endParaRPr lang="en-US" sz="1200" dirty="0"/>
          </a:p>
          <a:p>
            <a:pPr lvl="0"/>
            <a:r>
              <a:rPr lang="en-US" b="1" dirty="0"/>
              <a:t>Deputies </a:t>
            </a:r>
            <a:r>
              <a:rPr lang="en-US" b="1" dirty="0" smtClean="0"/>
              <a:t>						$1,302,413</a:t>
            </a:r>
            <a:endParaRPr lang="en-US" sz="12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9 FTE </a:t>
            </a:r>
            <a:r>
              <a:rPr lang="en-US" dirty="0"/>
              <a:t>deputy </a:t>
            </a:r>
            <a:r>
              <a:rPr lang="en-US" dirty="0" smtClean="0"/>
              <a:t>sheriffs</a:t>
            </a:r>
          </a:p>
          <a:p>
            <a:pPr lvl="1"/>
            <a:endParaRPr lang="en-US" sz="1200" dirty="0"/>
          </a:p>
          <a:p>
            <a:pPr lvl="0"/>
            <a:r>
              <a:rPr lang="en-US" b="1" dirty="0" smtClean="0"/>
              <a:t>Dispatch						   $111,790</a:t>
            </a:r>
            <a:endParaRPr lang="en-US" sz="12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2 FTE </a:t>
            </a:r>
            <a:r>
              <a:rPr lang="en-US" dirty="0"/>
              <a:t>law enforcement </a:t>
            </a:r>
            <a:r>
              <a:rPr lang="en-US" dirty="0" smtClean="0"/>
              <a:t>dispatchers</a:t>
            </a:r>
            <a:r>
              <a:rPr lang="en-US" dirty="0" smtClean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4052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381000"/>
            <a:ext cx="4953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Yakima County - </a:t>
            </a:r>
            <a:r>
              <a:rPr lang="en-US" sz="2400" b="1" dirty="0" smtClean="0"/>
              <a:t>2015</a:t>
            </a:r>
          </a:p>
          <a:p>
            <a:pPr algn="ctr"/>
            <a:r>
              <a:rPr lang="en-US" sz="2400" b="1" dirty="0" smtClean="0"/>
              <a:t>3/10 Criminal Justice Sales Tax</a:t>
            </a:r>
          </a:p>
          <a:p>
            <a:pPr algn="ctr"/>
            <a:r>
              <a:rPr lang="en-US" sz="2200" b="1" dirty="0" smtClean="0"/>
              <a:t>Prosecuting Attorney</a:t>
            </a:r>
            <a:endParaRPr lang="en-US" sz="2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1819870"/>
            <a:ext cx="716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Superior Court					$886,423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7 FTE Staff Attorneys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1 FTE Paralegal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19200" y="2971800"/>
            <a:ext cx="716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District Court					$141,920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1 FTE Staff Attorney</a:t>
            </a:r>
            <a:endParaRPr lang="en-US" sz="16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2 FTE Support Staff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91000"/>
            <a:ext cx="716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Juvenile Court					$345,282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3 FTE Staff Attorney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1 FTE Support Staff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19200" y="5181600"/>
            <a:ext cx="723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				               </a:t>
            </a:r>
            <a:r>
              <a:rPr lang="en-US" b="1" dirty="0" smtClean="0"/>
              <a:t>$1,373,625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6629400" y="5562600"/>
            <a:ext cx="1143000" cy="0"/>
          </a:xfrm>
          <a:prstGeom prst="line">
            <a:avLst/>
          </a:prstGeom>
          <a:ln w="15875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629400" y="5638800"/>
            <a:ext cx="1143000" cy="0"/>
          </a:xfrm>
          <a:prstGeom prst="line">
            <a:avLst/>
          </a:prstGeom>
          <a:ln w="15875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629400" y="5181600"/>
            <a:ext cx="1143000" cy="0"/>
          </a:xfrm>
          <a:prstGeom prst="line">
            <a:avLst/>
          </a:prstGeom>
          <a:ln w="15875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30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304800"/>
            <a:ext cx="4953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Yakima County - </a:t>
            </a:r>
            <a:r>
              <a:rPr lang="en-US" sz="2400" b="1" dirty="0" smtClean="0"/>
              <a:t>2015</a:t>
            </a:r>
          </a:p>
          <a:p>
            <a:pPr algn="ctr"/>
            <a:r>
              <a:rPr lang="en-US" sz="2400" b="1" dirty="0" smtClean="0"/>
              <a:t>3/10 Criminal Justice Sales Tax</a:t>
            </a:r>
          </a:p>
          <a:p>
            <a:pPr algn="ctr"/>
            <a:r>
              <a:rPr lang="en-US" sz="2200" b="1" dirty="0" smtClean="0"/>
              <a:t>Assigned Counsel</a:t>
            </a:r>
            <a:endParaRPr lang="en-US" sz="2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1522274"/>
            <a:ext cx="7162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Superior Court </a:t>
            </a:r>
            <a:r>
              <a:rPr lang="en-US" sz="1600" b="1" dirty="0" smtClean="0"/>
              <a:t>(Adult Felony – 1,125 cases)</a:t>
            </a:r>
            <a:r>
              <a:rPr lang="en-US" b="1" dirty="0" smtClean="0"/>
              <a:t>		$882,600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2 FTE Staff Attorneys including Drug Court (300 Cases)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5.5 FTE Contract Attorneys (825 cases)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1 FTE Support Clerk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.5 FTE Document Imaging Project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Special Case Fees Attorneys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45140" y="3247072"/>
            <a:ext cx="7162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District Court (1,100 cases)				$314,475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1 FTE Staff Attorney Including DUI Court (400 cases)</a:t>
            </a:r>
            <a:endParaRPr lang="en-US" sz="16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1 FTE Contract Attorney – Yakima (400 cases)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.75 FTE Contract Attorney – Lower Valley (300 cases)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1 FTE Support Clerk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724400"/>
            <a:ext cx="716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Overflow &amp; Conflict Panel Appointed Cases		$193,500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Superior Court Adult Felony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District Court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19200" y="5562600"/>
            <a:ext cx="723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				               </a:t>
            </a:r>
            <a:r>
              <a:rPr lang="en-US" b="1" dirty="0" smtClean="0"/>
              <a:t>$1,390,575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6629400" y="5562600"/>
            <a:ext cx="1143000" cy="0"/>
          </a:xfrm>
          <a:prstGeom prst="line">
            <a:avLst/>
          </a:prstGeom>
          <a:ln w="15875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629400" y="5943600"/>
            <a:ext cx="1143000" cy="0"/>
          </a:xfrm>
          <a:prstGeom prst="line">
            <a:avLst/>
          </a:prstGeom>
          <a:ln w="15875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629400" y="6019800"/>
            <a:ext cx="1143000" cy="0"/>
          </a:xfrm>
          <a:prstGeom prst="line">
            <a:avLst/>
          </a:prstGeom>
          <a:ln w="15875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248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381000"/>
            <a:ext cx="4953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Yakima County - </a:t>
            </a:r>
            <a:r>
              <a:rPr lang="en-US" sz="2400" b="1" dirty="0" smtClean="0"/>
              <a:t>2015</a:t>
            </a:r>
          </a:p>
          <a:p>
            <a:pPr algn="ctr"/>
            <a:r>
              <a:rPr lang="en-US" sz="2400" b="1" dirty="0" smtClean="0"/>
              <a:t>3/10 Criminal Justice Sales Tax</a:t>
            </a:r>
          </a:p>
          <a:p>
            <a:pPr algn="ctr"/>
            <a:r>
              <a:rPr lang="en-US" sz="2200" b="1" dirty="0" smtClean="0"/>
              <a:t>Courts</a:t>
            </a:r>
            <a:endParaRPr lang="en-US" sz="2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1515070"/>
            <a:ext cx="716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District Court					$574,232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District &amp; Grandview Municipal Court Facility Lease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6.2 FTE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19200" y="2514600"/>
            <a:ext cx="7162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Superior Court					$361,846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3 FTE – Implement Efficient &amp; Effective Court Process</a:t>
            </a:r>
          </a:p>
          <a:p>
            <a:pPr lvl="3"/>
            <a:r>
              <a:rPr lang="en-US" dirty="0" smtClean="0"/>
              <a:t> Reduce Criminal Case </a:t>
            </a:r>
            <a:r>
              <a:rPr lang="en-US" dirty="0"/>
              <a:t>T</a:t>
            </a:r>
            <a:r>
              <a:rPr lang="en-US" dirty="0" smtClean="0"/>
              <a:t>railing </a:t>
            </a:r>
            <a:r>
              <a:rPr lang="en-US" dirty="0"/>
              <a:t>L</a:t>
            </a:r>
            <a:r>
              <a:rPr lang="en-US" dirty="0" smtClean="0"/>
              <a:t>ist </a:t>
            </a:r>
            <a:r>
              <a:rPr lang="en-US" sz="1600" dirty="0" smtClean="0"/>
              <a:t>(from 1,600 to 600)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Courthouse Security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Other Services and Charges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009072"/>
            <a:ext cx="7162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Juvenile Court					$808,301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12 FTE Detention Staff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Medical Contract Services Increase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Increased Meal expenses due to new USDA Requirements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Other Services and Charges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95400" y="5562600"/>
            <a:ext cx="723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				               </a:t>
            </a:r>
            <a:r>
              <a:rPr lang="en-US" b="1" dirty="0" smtClean="0"/>
              <a:t>$1,744,379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6705600" y="5562600"/>
            <a:ext cx="1143000" cy="0"/>
          </a:xfrm>
          <a:prstGeom prst="line">
            <a:avLst/>
          </a:prstGeom>
          <a:ln w="15875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705600" y="5943600"/>
            <a:ext cx="1143000" cy="0"/>
          </a:xfrm>
          <a:prstGeom prst="line">
            <a:avLst/>
          </a:prstGeom>
          <a:ln w="15875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705600" y="6019800"/>
            <a:ext cx="1143000" cy="0"/>
          </a:xfrm>
          <a:prstGeom prst="line">
            <a:avLst/>
          </a:prstGeom>
          <a:ln w="15875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779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381000"/>
            <a:ext cx="4953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Yakima County - </a:t>
            </a:r>
            <a:r>
              <a:rPr lang="en-US" sz="2400" b="1" dirty="0" smtClean="0"/>
              <a:t>2015</a:t>
            </a:r>
          </a:p>
          <a:p>
            <a:pPr algn="ctr"/>
            <a:r>
              <a:rPr lang="en-US" sz="2400" b="1" dirty="0" smtClean="0"/>
              <a:t>3/10 Criminal Justice Sales Tax</a:t>
            </a:r>
          </a:p>
          <a:p>
            <a:pPr algn="ctr"/>
            <a:r>
              <a:rPr lang="en-US" sz="2200" b="1" dirty="0" smtClean="0"/>
              <a:t>Others</a:t>
            </a:r>
            <a:endParaRPr lang="en-US" sz="2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181987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Clerk						$207,547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4 FTE Office Specialists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2819400"/>
            <a:ext cx="7162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Expert Witness					$    6,544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 </a:t>
            </a:r>
            <a:r>
              <a:rPr lang="en-US" i="1" dirty="0"/>
              <a:t>The 3/10ths fund contributes a small amount to assist </a:t>
            </a:r>
            <a:r>
              <a:rPr lang="en-US" i="1" dirty="0" smtClean="0"/>
              <a:t>the </a:t>
            </a:r>
          </a:p>
          <a:p>
            <a:pPr lvl="1"/>
            <a:r>
              <a:rPr lang="en-US" i="1" dirty="0" smtClean="0"/>
              <a:t>General </a:t>
            </a:r>
            <a:r>
              <a:rPr lang="en-US" i="1" dirty="0"/>
              <a:t>Fund allocation for the appointment and payment </a:t>
            </a:r>
            <a:r>
              <a:rPr lang="en-US" i="1" dirty="0" smtClean="0"/>
              <a:t>of </a:t>
            </a:r>
          </a:p>
          <a:p>
            <a:pPr lvl="1"/>
            <a:r>
              <a:rPr lang="en-US" i="1" dirty="0" smtClean="0"/>
              <a:t>experts</a:t>
            </a:r>
            <a:r>
              <a:rPr lang="en-US" i="1" dirty="0"/>
              <a:t>, investigators, interpreters, and other support </a:t>
            </a:r>
            <a:r>
              <a:rPr lang="en-US" i="1" dirty="0" smtClean="0"/>
              <a:t>services </a:t>
            </a:r>
          </a:p>
          <a:p>
            <a:pPr lvl="1"/>
            <a:r>
              <a:rPr lang="en-US" i="1" dirty="0" smtClean="0"/>
              <a:t>for </a:t>
            </a:r>
            <a:r>
              <a:rPr lang="en-US" i="1" dirty="0"/>
              <a:t>indigents, which is a constitutionally and legally required </a:t>
            </a:r>
            <a:endParaRPr lang="en-US" i="1" dirty="0" smtClean="0"/>
          </a:p>
          <a:p>
            <a:pPr lvl="1"/>
            <a:r>
              <a:rPr lang="en-US" i="1" dirty="0" smtClean="0"/>
              <a:t>expense </a:t>
            </a:r>
            <a:r>
              <a:rPr lang="en-US" i="1" dirty="0"/>
              <a:t>in the court system.  This function was administered </a:t>
            </a:r>
            <a:endParaRPr lang="en-US" i="1" dirty="0" smtClean="0"/>
          </a:p>
          <a:p>
            <a:pPr lvl="1"/>
            <a:r>
              <a:rPr lang="en-US" i="1" dirty="0" smtClean="0"/>
              <a:t>by </a:t>
            </a:r>
            <a:r>
              <a:rPr lang="en-US" i="1" dirty="0"/>
              <a:t>the courts until they transferred it 2010.  It </a:t>
            </a:r>
            <a:r>
              <a:rPr lang="en-US" i="1" dirty="0" smtClean="0"/>
              <a:t>is </a:t>
            </a:r>
            <a:r>
              <a:rPr lang="en-US" i="1" dirty="0"/>
              <a:t>now separately budgeted fund administered by the </a:t>
            </a:r>
            <a:r>
              <a:rPr lang="en-US" i="1" dirty="0" smtClean="0"/>
              <a:t>Department </a:t>
            </a:r>
            <a:r>
              <a:rPr lang="en-US" i="1" dirty="0"/>
              <a:t>of Assigned </a:t>
            </a:r>
            <a:endParaRPr lang="en-US" i="1" dirty="0" smtClean="0"/>
          </a:p>
          <a:p>
            <a:pPr lvl="1"/>
            <a:r>
              <a:rPr lang="en-US" i="1" dirty="0" smtClean="0"/>
              <a:t>Counsel</a:t>
            </a:r>
            <a:r>
              <a:rPr lang="en-US" dirty="0" smtClean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8955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170</Words>
  <Application>Microsoft Office PowerPoint</Application>
  <PresentationFormat>On-screen Show (4:3)</PresentationFormat>
  <Paragraphs>122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Forrest Smith</dc:creator>
  <cp:lastModifiedBy>Forrest Smith</cp:lastModifiedBy>
  <cp:revision>24</cp:revision>
  <cp:lastPrinted>2015-04-13T14:47:54Z</cp:lastPrinted>
  <dcterms:created xsi:type="dcterms:W3CDTF">2015-04-09T14:22:53Z</dcterms:created>
  <dcterms:modified xsi:type="dcterms:W3CDTF">2015-05-11T18:26:11Z</dcterms:modified>
</cp:coreProperties>
</file>